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4"/>
  </p:notesMasterIdLst>
  <p:sldIdLst>
    <p:sldId id="256" r:id="rId2"/>
    <p:sldId id="257" r:id="rId3"/>
    <p:sldId id="313" r:id="rId4"/>
    <p:sldId id="315" r:id="rId5"/>
    <p:sldId id="258" r:id="rId6"/>
    <p:sldId id="259" r:id="rId7"/>
    <p:sldId id="312" r:id="rId8"/>
    <p:sldId id="260" r:id="rId9"/>
    <p:sldId id="261" r:id="rId10"/>
    <p:sldId id="262" r:id="rId11"/>
    <p:sldId id="264" r:id="rId12"/>
    <p:sldId id="299" r:id="rId13"/>
    <p:sldId id="265" r:id="rId14"/>
    <p:sldId id="266" r:id="rId15"/>
    <p:sldId id="267" r:id="rId16"/>
    <p:sldId id="319" r:id="rId17"/>
    <p:sldId id="269" r:id="rId18"/>
    <p:sldId id="329" r:id="rId19"/>
    <p:sldId id="322" r:id="rId20"/>
    <p:sldId id="270" r:id="rId21"/>
    <p:sldId id="271" r:id="rId22"/>
    <p:sldId id="303" r:id="rId23"/>
    <p:sldId id="272" r:id="rId24"/>
    <p:sldId id="323" r:id="rId25"/>
    <p:sldId id="273" r:id="rId26"/>
    <p:sldId id="274" r:id="rId27"/>
    <p:sldId id="275" r:id="rId28"/>
    <p:sldId id="276" r:id="rId29"/>
    <p:sldId id="320" r:id="rId30"/>
    <p:sldId id="278" r:id="rId31"/>
    <p:sldId id="316" r:id="rId32"/>
    <p:sldId id="279" r:id="rId33"/>
    <p:sldId id="300" r:id="rId34"/>
    <p:sldId id="301" r:id="rId35"/>
    <p:sldId id="280" r:id="rId36"/>
    <p:sldId id="281" r:id="rId37"/>
    <p:sldId id="282" r:id="rId38"/>
    <p:sldId id="328" r:id="rId39"/>
    <p:sldId id="283" r:id="rId40"/>
    <p:sldId id="284" r:id="rId41"/>
    <p:sldId id="321" r:id="rId42"/>
    <p:sldId id="286" r:id="rId43"/>
    <p:sldId id="288" r:id="rId44"/>
    <p:sldId id="263" r:id="rId45"/>
    <p:sldId id="287" r:id="rId46"/>
    <p:sldId id="302" r:id="rId47"/>
    <p:sldId id="306" r:id="rId48"/>
    <p:sldId id="307" r:id="rId49"/>
    <p:sldId id="308" r:id="rId50"/>
    <p:sldId id="289" r:id="rId51"/>
    <p:sldId id="330" r:id="rId52"/>
    <p:sldId id="331" r:id="rId53"/>
    <p:sldId id="290" r:id="rId54"/>
    <p:sldId id="291" r:id="rId55"/>
    <p:sldId id="324" r:id="rId56"/>
    <p:sldId id="327" r:id="rId57"/>
    <p:sldId id="294" r:id="rId58"/>
    <p:sldId id="292" r:id="rId59"/>
    <p:sldId id="325" r:id="rId60"/>
    <p:sldId id="326" r:id="rId61"/>
    <p:sldId id="295" r:id="rId62"/>
    <p:sldId id="296" r:id="rId63"/>
    <p:sldId id="297" r:id="rId64"/>
    <p:sldId id="309" r:id="rId65"/>
    <p:sldId id="332" r:id="rId66"/>
    <p:sldId id="333" r:id="rId67"/>
    <p:sldId id="334" r:id="rId68"/>
    <p:sldId id="335" r:id="rId69"/>
    <p:sldId id="336" r:id="rId70"/>
    <p:sldId id="337" r:id="rId71"/>
    <p:sldId id="338" r:id="rId72"/>
    <p:sldId id="339" r:id="rId73"/>
  </p:sldIdLst>
  <p:sldSz cx="9144000" cy="5143500" type="screen16x9"/>
  <p:notesSz cx="6858000" cy="9144000"/>
  <p:embeddedFontLst>
    <p:embeddedFont>
      <p:font typeface="Fira Code" panose="020B0809050000020004" pitchFamily="49" charset="0"/>
      <p:regular r:id="rId75"/>
      <p:bold r:id="rId76"/>
    </p:embeddedFont>
    <p:embeddedFont>
      <p:font typeface="Nunito" pitchFamily="2" charset="0"/>
      <p:regular r:id="rId77"/>
      <p:bold r:id="rId78"/>
      <p:italic r:id="rId79"/>
      <p:boldItalic r:id="rId80"/>
    </p:embeddedFont>
    <p:embeddedFont>
      <p:font typeface="Permanent Marker" panose="020B0604020202020204" charset="0"/>
      <p:regular r:id="rId81"/>
    </p:embeddedFont>
    <p:embeddedFont>
      <p:font typeface="Verdana" panose="020B0604030504040204" pitchFamily="3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C4C9"/>
    <a:srgbClr val="76B701"/>
    <a:srgbClr val="4285F4"/>
    <a:srgbClr val="E2919F"/>
    <a:srgbClr val="194073"/>
    <a:srgbClr val="FFFFFF"/>
    <a:srgbClr val="8C4130"/>
    <a:srgbClr val="183F8C"/>
    <a:srgbClr val="FFE599"/>
    <a:srgbClr val="2A86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11177C-1712-4801-8710-F0934B715ABC}" v="38" dt="2024-10-16T14:22:33.899"/>
  </p1510:revLst>
</p1510:revInfo>
</file>

<file path=ppt/tableStyles.xml><?xml version="1.0" encoding="utf-8"?>
<a:tblStyleLst xmlns:a="http://schemas.openxmlformats.org/drawingml/2006/main" def="{6DD547FB-4C52-470D-B169-6EF9C45BF493}">
  <a:tblStyle styleId="{6DD547FB-4C52-470D-B169-6EF9C45BF4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b="1"/>
              <a:t>_______________________________________________________________</a:t>
            </a:r>
            <a:endParaRPr lang="fr-FR"/>
          </a:p>
          <a:p>
            <a:r>
              <a:rPr lang="fr-FR" err="1"/>
              <a:t>thank</a:t>
            </a:r>
            <a:r>
              <a:rPr lang="fr-FR"/>
              <a:t> </a:t>
            </a:r>
            <a:r>
              <a:rPr lang="fr-FR" err="1"/>
              <a:t>you</a:t>
            </a:r>
            <a:r>
              <a:rPr lang="fr-FR"/>
              <a:t> </a:t>
            </a:r>
            <a:r>
              <a:rPr lang="fr-FR" err="1"/>
              <a:t>madam</a:t>
            </a:r>
            <a:r>
              <a:rPr lang="fr-FR"/>
              <a:t> </a:t>
            </a:r>
            <a:r>
              <a:rPr lang="fr-FR" err="1"/>
              <a:t>President</a:t>
            </a:r>
            <a:r>
              <a:rPr lang="fr-FR"/>
              <a:t> and </a:t>
            </a:r>
            <a:r>
              <a:rPr lang="fr-FR" err="1"/>
              <a:t>members</a:t>
            </a:r>
            <a:r>
              <a:rPr lang="fr-FR"/>
              <a:t> of the </a:t>
            </a:r>
            <a:r>
              <a:rPr lang="fr-FR" err="1"/>
              <a:t>board</a:t>
            </a:r>
            <a:r>
              <a:rPr lang="fr-FR"/>
              <a:t> of </a:t>
            </a:r>
            <a:r>
              <a:rPr lang="fr-FR" err="1"/>
              <a:t>examiners</a:t>
            </a:r>
            <a:endParaRPr lang="fr-FR"/>
          </a:p>
          <a:p>
            <a:pPr marL="158750" indent="0">
              <a:buNone/>
            </a:pPr>
            <a:r>
              <a:rPr lang="fr-FR" i="1"/>
              <a:t>Hello ladies and gentleman, </a:t>
            </a:r>
          </a:p>
          <a:p>
            <a:r>
              <a:rPr lang="fr-FR"/>
              <a:t>and </a:t>
            </a:r>
            <a:r>
              <a:rPr lang="fr-FR" b="1" err="1"/>
              <a:t>welcome</a:t>
            </a:r>
            <a:r>
              <a:rPr lang="fr-FR" b="1"/>
              <a:t> </a:t>
            </a:r>
            <a:r>
              <a:rPr lang="fr-FR"/>
              <a:t>to the </a:t>
            </a:r>
            <a:r>
              <a:rPr lang="fr-FR" err="1"/>
              <a:t>defense</a:t>
            </a:r>
            <a:r>
              <a:rPr lang="fr-FR"/>
              <a:t> of </a:t>
            </a:r>
            <a:r>
              <a:rPr lang="fr-FR" err="1"/>
              <a:t>my</a:t>
            </a:r>
            <a:r>
              <a:rPr lang="fr-FR"/>
              <a:t> </a:t>
            </a:r>
            <a:r>
              <a:rPr lang="fr-FR" err="1"/>
              <a:t>thesis</a:t>
            </a:r>
            <a:r>
              <a:rPr lang="fr-FR"/>
              <a:t>.</a:t>
            </a:r>
            <a:endParaRPr lang="fr-FR" b="1"/>
          </a:p>
          <a:p>
            <a:r>
              <a:rPr lang="fr-FR"/>
              <a:t> </a:t>
            </a:r>
            <a:r>
              <a:rPr lang="fr-FR" err="1"/>
              <a:t>I'm</a:t>
            </a:r>
            <a:r>
              <a:rPr lang="fr-FR"/>
              <a:t> Ophélie Renaud, a PhD </a:t>
            </a:r>
            <a:r>
              <a:rPr lang="fr-FR" err="1"/>
              <a:t>student</a:t>
            </a:r>
            <a:r>
              <a:rPr lang="fr-FR"/>
              <a:t> at INSA Rennes, </a:t>
            </a:r>
            <a:r>
              <a:rPr lang="fr-FR" b="1" err="1"/>
              <a:t>supervised</a:t>
            </a:r>
            <a:r>
              <a:rPr lang="fr-FR" b="1"/>
              <a:t> </a:t>
            </a:r>
            <a:r>
              <a:rPr lang="fr-FR"/>
              <a:t>by Jean-François </a:t>
            </a:r>
            <a:r>
              <a:rPr lang="fr-FR" err="1"/>
              <a:t>Nezan</a:t>
            </a:r>
            <a:r>
              <a:rPr lang="fr-FR"/>
              <a:t> and Karol Desnos. </a:t>
            </a:r>
          </a:p>
          <a:p>
            <a:r>
              <a:rPr lang="fr-FR" err="1"/>
              <a:t>Today</a:t>
            </a:r>
            <a:r>
              <a:rPr lang="fr-FR"/>
              <a:t>, </a:t>
            </a:r>
            <a:r>
              <a:rPr lang="fr-FR" err="1"/>
              <a:t>I'm</a:t>
            </a:r>
            <a:r>
              <a:rPr lang="fr-FR"/>
              <a:t> </a:t>
            </a:r>
            <a:r>
              <a:rPr lang="fr-FR" err="1"/>
              <a:t>going</a:t>
            </a:r>
            <a:r>
              <a:rPr lang="fr-FR"/>
              <a:t> to </a:t>
            </a:r>
            <a:r>
              <a:rPr lang="fr-FR" err="1"/>
              <a:t>present</a:t>
            </a:r>
            <a:r>
              <a:rPr lang="fr-FR"/>
              <a:t> the </a:t>
            </a:r>
            <a:r>
              <a:rPr lang="fr-FR" err="1"/>
              <a:t>results</a:t>
            </a:r>
            <a:r>
              <a:rPr lang="fr-FR"/>
              <a:t> of </a:t>
            </a:r>
            <a:r>
              <a:rPr lang="fr-FR" err="1"/>
              <a:t>my</a:t>
            </a:r>
            <a:r>
              <a:rPr lang="fr-FR" b="1"/>
              <a:t> last </a:t>
            </a:r>
            <a:r>
              <a:rPr lang="fr-FR" b="1" err="1"/>
              <a:t>three</a:t>
            </a:r>
            <a:r>
              <a:rPr lang="fr-FR"/>
              <a:t> </a:t>
            </a:r>
            <a:r>
              <a:rPr lang="fr-FR" err="1"/>
              <a:t>years</a:t>
            </a:r>
            <a:r>
              <a:rPr lang="fr-FR"/>
              <a:t> of </a:t>
            </a:r>
            <a:r>
              <a:rPr lang="fr-FR" err="1"/>
              <a:t>research</a:t>
            </a:r>
            <a:r>
              <a:rPr lang="fr-FR"/>
              <a:t>, </a:t>
            </a:r>
            <a:r>
              <a:rPr lang="fr-FR" err="1"/>
              <a:t>entitled</a:t>
            </a:r>
            <a:r>
              <a:rPr lang="fr-FR"/>
              <a:t> “Model-</a:t>
            </a:r>
            <a:r>
              <a:rPr lang="fr-FR" err="1"/>
              <a:t>based</a:t>
            </a:r>
            <a:r>
              <a:rPr lang="fr-FR"/>
              <a:t> </a:t>
            </a:r>
            <a:r>
              <a:rPr lang="fr-FR" err="1"/>
              <a:t>Granularity</a:t>
            </a:r>
            <a:r>
              <a:rPr lang="fr-FR"/>
              <a:t> </a:t>
            </a:r>
            <a:r>
              <a:rPr lang="fr-FR" err="1"/>
              <a:t>Optimization</a:t>
            </a:r>
            <a:r>
              <a:rPr lang="fr-FR"/>
              <a:t> for High-Performance </a:t>
            </a:r>
            <a:r>
              <a:rPr lang="fr-FR" err="1"/>
              <a:t>Computing</a:t>
            </a:r>
            <a:r>
              <a:rPr lang="fr-FR"/>
              <a:t> </a:t>
            </a:r>
            <a:r>
              <a:rPr lang="fr-FR" err="1"/>
              <a:t>Systems</a:t>
            </a:r>
            <a:r>
              <a:rPr lang="fr-FR"/>
              <a:t> in </a:t>
            </a:r>
            <a:r>
              <a:rPr lang="fr-FR" err="1"/>
              <a:t>Astronomy</a:t>
            </a:r>
            <a:r>
              <a:rPr lang="fr-FR"/>
              <a:t>”.</a:t>
            </a:r>
          </a:p>
          <a:p>
            <a:r>
              <a:rPr lang="fr-FR"/>
              <a:t>This </a:t>
            </a:r>
            <a:r>
              <a:rPr lang="fr-FR" err="1"/>
              <a:t>work</a:t>
            </a:r>
            <a:r>
              <a:rPr lang="fr-FR"/>
              <a:t> </a:t>
            </a:r>
            <a:r>
              <a:rPr lang="fr-FR" err="1"/>
              <a:t>was</a:t>
            </a:r>
            <a:r>
              <a:rPr lang="fr-FR"/>
              <a:t> </a:t>
            </a:r>
            <a:r>
              <a:rPr lang="fr-FR" err="1"/>
              <a:t>supported</a:t>
            </a:r>
            <a:r>
              <a:rPr lang="fr-FR"/>
              <a:t> by ANR </a:t>
            </a:r>
            <a:r>
              <a:rPr lang="fr-FR" err="1"/>
              <a:t>dark</a:t>
            </a:r>
            <a:r>
              <a:rPr lang="fr-FR"/>
              <a:t> </a:t>
            </a:r>
            <a:r>
              <a:rPr lang="fr-FR" err="1"/>
              <a:t>era</a:t>
            </a:r>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ebf56d8b26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ebf56d8b26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a:p>
          <a:p>
            <a:pPr marL="0" indent="0">
              <a:buNone/>
            </a:pPr>
            <a:r>
              <a:rPr lang="fr" dirty="0"/>
              <a:t>______________________________</a:t>
            </a:r>
            <a:br>
              <a:rPr lang="fr"/>
            </a:br>
            <a:endParaRPr lang="fr"/>
          </a:p>
          <a:p>
            <a:pPr marL="171450" indent="-171450"/>
            <a:r>
              <a:rPr lang="fr" dirty="0"/>
              <a:t>On the architecture </a:t>
            </a:r>
            <a:r>
              <a:rPr lang="fr" dirty="0" err="1"/>
              <a:t>side</a:t>
            </a:r>
            <a:r>
              <a:rPr lang="fr" dirty="0"/>
              <a:t>, </a:t>
            </a:r>
            <a:r>
              <a:rPr lang="fr" dirty="0" err="1"/>
              <a:t>we</a:t>
            </a:r>
            <a:r>
              <a:rPr lang="fr" dirty="0"/>
              <a:t> use the </a:t>
            </a:r>
            <a:r>
              <a:rPr lang="fr" b="1" dirty="0"/>
              <a:t>S-LAM</a:t>
            </a:r>
            <a:r>
              <a:rPr lang="fr" dirty="0"/>
              <a:t> model, </a:t>
            </a:r>
            <a:r>
              <a:rPr lang="fr" dirty="0" err="1"/>
              <a:t>which</a:t>
            </a:r>
            <a:r>
              <a:rPr lang="fr" dirty="0"/>
              <a:t> </a:t>
            </a:r>
            <a:r>
              <a:rPr lang="fr" dirty="0" err="1"/>
              <a:t>consists</a:t>
            </a:r>
            <a:r>
              <a:rPr lang="fr" dirty="0"/>
              <a:t> in modeling </a:t>
            </a:r>
            <a:r>
              <a:rPr lang="fr" dirty="0" err="1"/>
              <a:t>with</a:t>
            </a:r>
            <a:r>
              <a:rPr lang="fr" dirty="0"/>
              <a:t> a </a:t>
            </a:r>
            <a:r>
              <a:rPr lang="fr" dirty="0" err="1"/>
              <a:t>very</a:t>
            </a:r>
            <a:r>
              <a:rPr lang="fr" dirty="0"/>
              <a:t> simple model the architecture at </a:t>
            </a:r>
            <a:r>
              <a:rPr lang="fr" b="1" dirty="0"/>
              <a:t>system </a:t>
            </a:r>
            <a:r>
              <a:rPr lang="fr" dirty="0" err="1"/>
              <a:t>level</a:t>
            </a:r>
            <a:r>
              <a:rPr lang="fr" dirty="0"/>
              <a:t>. </a:t>
            </a:r>
            <a:r>
              <a:rPr lang="fr" dirty="0" err="1"/>
              <a:t>Here</a:t>
            </a:r>
            <a:r>
              <a:rPr lang="fr" dirty="0"/>
              <a:t>, the graph </a:t>
            </a:r>
            <a:r>
              <a:rPr lang="fr" dirty="0" err="1"/>
              <a:t>is</a:t>
            </a:r>
            <a:r>
              <a:rPr lang="fr" dirty="0"/>
              <a:t> </a:t>
            </a:r>
            <a:r>
              <a:rPr lang="fr" dirty="0" err="1"/>
              <a:t>composed</a:t>
            </a:r>
            <a:r>
              <a:rPr lang="fr" dirty="0"/>
              <a:t> of </a:t>
            </a:r>
            <a:r>
              <a:rPr lang="fr" b="1" dirty="0" err="1"/>
              <a:t>processing</a:t>
            </a:r>
            <a:r>
              <a:rPr lang="fr" b="1" dirty="0"/>
              <a:t> </a:t>
            </a:r>
            <a:r>
              <a:rPr lang="fr" dirty="0" err="1"/>
              <a:t>elements</a:t>
            </a:r>
            <a:r>
              <a:rPr lang="fr" dirty="0"/>
              <a:t>, </a:t>
            </a:r>
            <a:r>
              <a:rPr lang="fr" b="1" dirty="0"/>
              <a:t>communication </a:t>
            </a:r>
            <a:r>
              <a:rPr lang="fr" dirty="0" err="1"/>
              <a:t>nodes</a:t>
            </a:r>
            <a:r>
              <a:rPr lang="fr" dirty="0"/>
              <a:t>, </a:t>
            </a:r>
            <a:r>
              <a:rPr lang="fr" b="1" dirty="0" err="1"/>
              <a:t>connection</a:t>
            </a:r>
            <a:r>
              <a:rPr lang="fr" b="1" dirty="0"/>
              <a:t> </a:t>
            </a:r>
            <a:r>
              <a:rPr lang="fr" dirty="0"/>
              <a:t>types and </a:t>
            </a:r>
            <a:r>
              <a:rPr lang="fr" b="1" dirty="0" err="1"/>
              <a:t>properties</a:t>
            </a:r>
            <a:r>
              <a:rPr lang="fr" dirty="0"/>
              <a:t>.</a:t>
            </a:r>
          </a:p>
          <a:p>
            <a:pPr marL="171450" indent="-171450"/>
            <a:r>
              <a:rPr lang="fr" dirty="0"/>
              <a:t>The S-LAM </a:t>
            </a:r>
            <a:r>
              <a:rPr lang="fr" dirty="0" err="1"/>
              <a:t>allow</a:t>
            </a:r>
            <a:r>
              <a:rPr lang="fr" dirty="0"/>
              <a:t> to </a:t>
            </a:r>
            <a:r>
              <a:rPr lang="fr" dirty="0" err="1"/>
              <a:t>represent</a:t>
            </a:r>
            <a:r>
              <a:rPr lang="fr" dirty="0"/>
              <a:t> at least 2 types of memory architecture:</a:t>
            </a:r>
          </a:p>
          <a:p>
            <a:pPr lvl="1"/>
            <a:r>
              <a:rPr lang="fr" dirty="0" err="1"/>
              <a:t>Shared</a:t>
            </a:r>
            <a:r>
              <a:rPr lang="fr" dirty="0"/>
              <a:t> memory: all </a:t>
            </a:r>
            <a:r>
              <a:rPr lang="fr" dirty="0" err="1"/>
              <a:t>core</a:t>
            </a:r>
            <a:r>
              <a:rPr lang="fr" dirty="0"/>
              <a:t> </a:t>
            </a:r>
            <a:r>
              <a:rPr lang="fr" dirty="0" err="1"/>
              <a:t>access</a:t>
            </a:r>
            <a:r>
              <a:rPr lang="fr" dirty="0"/>
              <a:t> a </a:t>
            </a:r>
            <a:r>
              <a:rPr lang="fr" b="1" dirty="0" err="1"/>
              <a:t>common</a:t>
            </a:r>
            <a:r>
              <a:rPr lang="fr" b="1" dirty="0"/>
              <a:t> </a:t>
            </a:r>
            <a:r>
              <a:rPr lang="fr" dirty="0"/>
              <a:t>memory</a:t>
            </a:r>
          </a:p>
          <a:p>
            <a:pPr lvl="1"/>
            <a:r>
              <a:rPr lang="fr" dirty="0"/>
              <a:t>Distributed memory: </a:t>
            </a:r>
            <a:r>
              <a:rPr lang="fr" dirty="0" err="1"/>
              <a:t>each</a:t>
            </a:r>
            <a:r>
              <a:rPr lang="fr" dirty="0"/>
              <a:t> </a:t>
            </a:r>
            <a:r>
              <a:rPr lang="fr" dirty="0" err="1"/>
              <a:t>core</a:t>
            </a:r>
            <a:r>
              <a:rPr lang="fr" dirty="0"/>
              <a:t> has </a:t>
            </a:r>
            <a:r>
              <a:rPr lang="fr" dirty="0" err="1"/>
              <a:t>its</a:t>
            </a:r>
            <a:r>
              <a:rPr lang="fr" dirty="0"/>
              <a:t> </a:t>
            </a:r>
            <a:r>
              <a:rPr lang="fr" b="1" dirty="0" err="1"/>
              <a:t>own</a:t>
            </a:r>
            <a:r>
              <a:rPr lang="fr" b="1" dirty="0"/>
              <a:t> </a:t>
            </a:r>
            <a:r>
              <a:rPr lang="fr" dirty="0"/>
              <a:t>local memory and </a:t>
            </a:r>
            <a:r>
              <a:rPr lang="fr" dirty="0" err="1"/>
              <a:t>communicates</a:t>
            </a:r>
            <a:r>
              <a:rPr lang="fr" dirty="0"/>
              <a:t> </a:t>
            </a:r>
            <a:r>
              <a:rPr lang="fr" dirty="0" err="1"/>
              <a:t>with</a:t>
            </a:r>
            <a:r>
              <a:rPr lang="fr" dirty="0"/>
              <a:t> the </a:t>
            </a:r>
            <a:r>
              <a:rPr lang="fr" dirty="0" err="1"/>
              <a:t>others</a:t>
            </a:r>
            <a:r>
              <a:rPr lang="fr" dirty="0"/>
              <a:t> via a </a:t>
            </a:r>
            <a:r>
              <a:rPr lang="fr" b="1" dirty="0"/>
              <a:t>network</a:t>
            </a:r>
            <a:r>
              <a:rPr lang="fr"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ebf56d8b26_0_71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ebf56d8b26_0_717:notes"/>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indent="0">
              <a:buNone/>
            </a:pPr>
            <a:r>
              <a:rPr lang="fr-FR"/>
              <a:t>___________________________</a:t>
            </a:r>
          </a:p>
          <a:p>
            <a:pPr marL="0" indent="0">
              <a:buNone/>
            </a:pPr>
            <a:r>
              <a:rPr lang="fr-FR"/>
              <a:t>   </a:t>
            </a:r>
          </a:p>
          <a:p>
            <a:pPr marL="171450" indent="-171450"/>
            <a:r>
              <a:rPr lang="fr-FR"/>
              <a:t> </a:t>
            </a:r>
            <a:r>
              <a:rPr lang="fr-FR" b="1" err="1"/>
              <a:t>Now</a:t>
            </a:r>
            <a:r>
              <a:rPr lang="fr-FR" b="1"/>
              <a:t> </a:t>
            </a:r>
            <a:r>
              <a:rPr lang="fr-FR" err="1"/>
              <a:t>that</a:t>
            </a:r>
            <a:r>
              <a:rPr lang="fr-FR"/>
              <a:t> </a:t>
            </a:r>
            <a:r>
              <a:rPr lang="fr-FR" err="1"/>
              <a:t>we</a:t>
            </a:r>
            <a:r>
              <a:rPr lang="fr-FR"/>
              <a:t> have </a:t>
            </a:r>
            <a:r>
              <a:rPr lang="fr-FR" err="1"/>
              <a:t>our</a:t>
            </a:r>
            <a:r>
              <a:rPr lang="fr-FR"/>
              <a:t> application and architecture </a:t>
            </a:r>
            <a:r>
              <a:rPr lang="fr-FR" b="1" err="1"/>
              <a:t>models</a:t>
            </a:r>
            <a:r>
              <a:rPr lang="fr-FR" b="1"/>
              <a:t> </a:t>
            </a:r>
            <a:r>
              <a:rPr lang="fr-FR"/>
              <a:t>in graph </a:t>
            </a:r>
            <a:r>
              <a:rPr lang="fr-FR" err="1"/>
              <a:t>form</a:t>
            </a:r>
            <a:r>
              <a:rPr lang="fr-FR"/>
              <a:t>, </a:t>
            </a:r>
            <a:r>
              <a:rPr lang="fr-FR" err="1"/>
              <a:t>let's</a:t>
            </a:r>
            <a:r>
              <a:rPr lang="fr-FR"/>
              <a:t> talk about </a:t>
            </a:r>
            <a:r>
              <a:rPr lang="fr-FR" b="1" err="1"/>
              <a:t>matching</a:t>
            </a:r>
            <a:r>
              <a:rPr lang="fr-FR"/>
              <a:t>.</a:t>
            </a:r>
          </a:p>
          <a:p>
            <a:r>
              <a:rPr lang="fr-FR"/>
              <a:t>    Matching </a:t>
            </a:r>
            <a:r>
              <a:rPr lang="fr-FR" err="1"/>
              <a:t>consists</a:t>
            </a:r>
            <a:r>
              <a:rPr lang="fr-FR"/>
              <a:t> in </a:t>
            </a:r>
            <a:r>
              <a:rPr lang="fr-FR" b="1" err="1"/>
              <a:t>allocating</a:t>
            </a:r>
            <a:r>
              <a:rPr lang="fr-FR" b="1"/>
              <a:t> </a:t>
            </a:r>
            <a:r>
              <a:rPr lang="fr-FR" err="1"/>
              <a:t>resources</a:t>
            </a:r>
            <a:r>
              <a:rPr lang="fr-FR"/>
              <a:t>. The </a:t>
            </a:r>
            <a:r>
              <a:rPr lang="fr-FR" b="1"/>
              <a:t>standard </a:t>
            </a:r>
            <a:r>
              <a:rPr lang="fr-FR" err="1"/>
              <a:t>resource</a:t>
            </a:r>
            <a:r>
              <a:rPr lang="fr-FR"/>
              <a:t> allocation process focus on multi-</a:t>
            </a:r>
            <a:r>
              <a:rPr lang="fr-FR" err="1"/>
              <a:t>core</a:t>
            </a:r>
            <a:r>
              <a:rPr lang="fr-FR"/>
              <a:t> </a:t>
            </a:r>
            <a:r>
              <a:rPr lang="fr-FR" b="1"/>
              <a:t>CPU </a:t>
            </a:r>
            <a:r>
              <a:rPr lang="fr-FR"/>
              <a:t>architectures and </a:t>
            </a:r>
            <a:r>
              <a:rPr lang="fr-FR" err="1"/>
              <a:t>involves</a:t>
            </a:r>
            <a:r>
              <a:rPr lang="fr-FR"/>
              <a:t> </a:t>
            </a:r>
            <a:r>
              <a:rPr lang="fr-FR" err="1"/>
              <a:t>this</a:t>
            </a:r>
            <a:r>
              <a:rPr lang="fr-FR"/>
              <a:t> </a:t>
            </a:r>
            <a:r>
              <a:rPr lang="fr-FR" err="1"/>
              <a:t>following</a:t>
            </a:r>
            <a:r>
              <a:rPr lang="fr-FR"/>
              <a:t> </a:t>
            </a:r>
            <a:r>
              <a:rPr lang="fr-FR" err="1"/>
              <a:t>steps</a:t>
            </a:r>
            <a:r>
              <a:rPr lang="fr-FR"/>
              <a:t>.</a:t>
            </a:r>
          </a:p>
          <a:p>
            <a:pPr lvl="1"/>
            <a:r>
              <a:rPr lang="fr-FR"/>
              <a:t>    First, the </a:t>
            </a:r>
            <a:r>
              <a:rPr lang="fr-FR" b="1" err="1"/>
              <a:t>flattening</a:t>
            </a:r>
            <a:r>
              <a:rPr lang="fr-FR" b="1"/>
              <a:t> </a:t>
            </a:r>
            <a:r>
              <a:rPr lang="fr-FR"/>
              <a:t>of the application graph: </a:t>
            </a:r>
            <a:r>
              <a:rPr lang="fr-FR" err="1"/>
              <a:t>this</a:t>
            </a:r>
            <a:r>
              <a:rPr lang="fr-FR"/>
              <a:t> </a:t>
            </a:r>
            <a:r>
              <a:rPr lang="fr-FR" err="1"/>
              <a:t>involves</a:t>
            </a:r>
            <a:r>
              <a:rPr lang="fr-FR"/>
              <a:t> </a:t>
            </a:r>
            <a:r>
              <a:rPr lang="fr-FR" err="1"/>
              <a:t>replacing</a:t>
            </a:r>
            <a:r>
              <a:rPr lang="fr-FR"/>
              <a:t> all </a:t>
            </a:r>
            <a:r>
              <a:rPr lang="fr-FR" err="1"/>
              <a:t>hierarchical</a:t>
            </a:r>
            <a:r>
              <a:rPr lang="fr-FR"/>
              <a:t> </a:t>
            </a:r>
            <a:r>
              <a:rPr lang="fr-FR" err="1"/>
              <a:t>actors</a:t>
            </a:r>
            <a:r>
              <a:rPr lang="fr-FR"/>
              <a:t> by </a:t>
            </a:r>
            <a:r>
              <a:rPr lang="fr-FR" err="1"/>
              <a:t>their</a:t>
            </a:r>
            <a:r>
              <a:rPr lang="fr-FR"/>
              <a:t> </a:t>
            </a:r>
            <a:r>
              <a:rPr lang="fr-FR" err="1"/>
              <a:t>subgraphs</a:t>
            </a:r>
            <a:r>
              <a:rPr lang="fr-FR"/>
              <a:t>, and putting all </a:t>
            </a:r>
            <a:r>
              <a:rPr lang="fr-FR" err="1"/>
              <a:t>actors</a:t>
            </a:r>
            <a:r>
              <a:rPr lang="fr-FR"/>
              <a:t> at the </a:t>
            </a:r>
            <a:r>
              <a:rPr lang="fr-FR" err="1"/>
              <a:t>same</a:t>
            </a:r>
            <a:r>
              <a:rPr lang="fr-FR"/>
              <a:t> </a:t>
            </a:r>
            <a:r>
              <a:rPr lang="fr-FR" err="1"/>
              <a:t>level</a:t>
            </a:r>
            <a:r>
              <a:rPr lang="fr-FR"/>
              <a:t>.</a:t>
            </a:r>
          </a:p>
          <a:p>
            <a:pPr lvl="1"/>
            <a:r>
              <a:rPr lang="fr-FR"/>
              <a:t>    </a:t>
            </a:r>
            <a:r>
              <a:rPr lang="fr-FR" err="1"/>
              <a:t>Then</a:t>
            </a:r>
            <a:r>
              <a:rPr lang="fr-FR"/>
              <a:t> the DAG transformation </a:t>
            </a:r>
            <a:r>
              <a:rPr lang="fr-FR" b="1" err="1"/>
              <a:t>reveal</a:t>
            </a:r>
            <a:r>
              <a:rPr lang="fr-FR" b="1"/>
              <a:t> </a:t>
            </a:r>
            <a:r>
              <a:rPr lang="fr-FR" err="1"/>
              <a:t>parallelism</a:t>
            </a:r>
            <a:r>
              <a:rPr lang="fr-FR"/>
              <a:t> and communication. This </a:t>
            </a:r>
            <a:r>
              <a:rPr lang="fr-FR" err="1"/>
              <a:t>consists</a:t>
            </a:r>
            <a:r>
              <a:rPr lang="fr-FR"/>
              <a:t> in </a:t>
            </a:r>
            <a:r>
              <a:rPr lang="fr-FR" b="1" err="1"/>
              <a:t>duplicating</a:t>
            </a:r>
            <a:r>
              <a:rPr lang="fr-FR" b="1"/>
              <a:t> </a:t>
            </a:r>
            <a:r>
              <a:rPr lang="fr-FR" err="1"/>
              <a:t>each</a:t>
            </a:r>
            <a:r>
              <a:rPr lang="fr-FR"/>
              <a:t> </a:t>
            </a:r>
            <a:r>
              <a:rPr lang="fr-FR" err="1"/>
              <a:t>actor</a:t>
            </a:r>
            <a:r>
              <a:rPr lang="fr-FR"/>
              <a:t> by the </a:t>
            </a:r>
            <a:r>
              <a:rPr lang="fr-FR" err="1"/>
              <a:t>number</a:t>
            </a:r>
            <a:r>
              <a:rPr lang="fr-FR"/>
              <a:t> of times </a:t>
            </a:r>
            <a:r>
              <a:rPr lang="fr-FR" err="1"/>
              <a:t>it</a:t>
            </a:r>
            <a:r>
              <a:rPr lang="fr-FR"/>
              <a:t> </a:t>
            </a:r>
            <a:r>
              <a:rPr lang="fr-FR" err="1"/>
              <a:t>is</a:t>
            </a:r>
            <a:r>
              <a:rPr lang="fr-FR"/>
              <a:t> </a:t>
            </a:r>
            <a:r>
              <a:rPr lang="fr-FR" err="1"/>
              <a:t>repeated</a:t>
            </a:r>
            <a:r>
              <a:rPr lang="fr-FR"/>
              <a:t> at </a:t>
            </a:r>
            <a:r>
              <a:rPr lang="fr-FR" err="1"/>
              <a:t>each</a:t>
            </a:r>
            <a:r>
              <a:rPr lang="fr-FR"/>
              <a:t> graph </a:t>
            </a:r>
            <a:r>
              <a:rPr lang="fr-FR" err="1"/>
              <a:t>iteration</a:t>
            </a:r>
            <a:r>
              <a:rPr lang="fr-FR"/>
              <a:t>, and </a:t>
            </a:r>
            <a:r>
              <a:rPr lang="fr-FR" b="1" err="1"/>
              <a:t>adding</a:t>
            </a:r>
            <a:r>
              <a:rPr lang="fr-FR" b="1"/>
              <a:t> </a:t>
            </a:r>
            <a:r>
              <a:rPr lang="fr-FR" err="1"/>
              <a:t>special</a:t>
            </a:r>
            <a:r>
              <a:rPr lang="fr-FR"/>
              <a:t> </a:t>
            </a:r>
            <a:r>
              <a:rPr lang="fr-FR" err="1"/>
              <a:t>actors</a:t>
            </a:r>
            <a:r>
              <a:rPr lang="fr-FR"/>
              <a:t> to </a:t>
            </a:r>
            <a:r>
              <a:rPr lang="fr-FR" err="1"/>
              <a:t>distribute</a:t>
            </a:r>
            <a:r>
              <a:rPr lang="fr-FR"/>
              <a:t> or </a:t>
            </a:r>
            <a:r>
              <a:rPr lang="fr-FR" err="1"/>
              <a:t>gather</a:t>
            </a:r>
            <a:r>
              <a:rPr lang="fr-FR"/>
              <a:t> the data </a:t>
            </a:r>
            <a:r>
              <a:rPr lang="fr-FR" err="1"/>
              <a:t>consumed</a:t>
            </a:r>
            <a:r>
              <a:rPr lang="fr-FR"/>
              <a:t>/</a:t>
            </a:r>
            <a:r>
              <a:rPr lang="fr-FR" err="1"/>
              <a:t>produced</a:t>
            </a:r>
            <a:r>
              <a:rPr lang="fr-FR"/>
              <a:t> by the normal </a:t>
            </a:r>
            <a:r>
              <a:rPr lang="fr-FR" err="1"/>
              <a:t>actors</a:t>
            </a:r>
            <a:r>
              <a:rPr lang="fr-FR"/>
              <a:t>.</a:t>
            </a:r>
          </a:p>
        </p:txBody>
      </p:sp>
      <p:sp>
        <p:nvSpPr>
          <p:cNvPr id="398" name="Google Shape;398;g2ebf56d8b26_0_717:notes"/>
          <p:cNvSpPr txBox="1">
            <a:spLocks noGrp="1"/>
          </p:cNvSpPr>
          <p:nvPr>
            <p:ph type="sldNum" idx="12"/>
          </p:nvPr>
        </p:nvSpPr>
        <p:spPr>
          <a:xfrm>
            <a:off x="4278960" y="10157400"/>
            <a:ext cx="3280800" cy="53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ebf56d8b26_0_71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ebf56d8b26_0_717:notes"/>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158750" lvl="0" indent="0" algn="l">
              <a:spcBef>
                <a:spcPts val="0"/>
              </a:spcBef>
              <a:spcAft>
                <a:spcPts val="0"/>
              </a:spcAft>
              <a:buClr>
                <a:schemeClr val="dk1"/>
              </a:buClr>
              <a:buSzPts val="1100"/>
              <a:buNone/>
            </a:pPr>
            <a:r>
              <a:rPr lang="fr-FR">
                <a:solidFill>
                  <a:schemeClr val="dk1"/>
                </a:solidFill>
                <a:ea typeface="Nunito"/>
              </a:rPr>
              <a:t>___________________________________________</a:t>
            </a:r>
            <a:endParaRPr lang="fr-FR"/>
          </a:p>
          <a:p>
            <a:r>
              <a:rPr lang="en-US">
                <a:solidFill>
                  <a:schemeClr val="dk1"/>
                </a:solidFill>
              </a:rPr>
              <a:t>The process proceed by **mapping**, where elements of the DAG graph are placed onto the processing elements (cores) of the target architecture.</a:t>
            </a:r>
          </a:p>
          <a:p>
            <a:r>
              <a:rPr lang="en-US">
                <a:solidFill>
                  <a:schemeClr val="dk1"/>
                </a:solidFill>
              </a:rPr>
              <a:t>Next, it **schedules** the elements by ordering their execution on the processing elements.</a:t>
            </a:r>
            <a:endParaRPr lang="en-US"/>
          </a:p>
          <a:p>
            <a:r>
              <a:rPr lang="en-US">
                <a:solidFill>
                  <a:schemeClr val="dk1"/>
                </a:solidFill>
              </a:rPr>
              <a:t>Then, it **times** each element, associating an execution time with it.</a:t>
            </a:r>
            <a:endParaRPr lang="en-US"/>
          </a:p>
          <a:p>
            <a:r>
              <a:rPr lang="en-US">
                <a:solidFill>
                  <a:schemeClr val="dk1"/>
                </a:solidFill>
              </a:rPr>
              <a:t>Finally, the elements are translated into parallel code.</a:t>
            </a:r>
            <a:endParaRPr/>
          </a:p>
          <a:p>
            <a:pPr marL="171450" lvl="0" indent="-171450" algn="l" rtl="0">
              <a:spcBef>
                <a:spcPts val="0"/>
              </a:spcBef>
              <a:spcAft>
                <a:spcPts val="0"/>
              </a:spcAft>
              <a:buClr>
                <a:schemeClr val="dk1"/>
              </a:buClr>
              <a:buSzPts val="1100"/>
              <a:buFont typeface="Arial"/>
              <a:buChar char="●"/>
            </a:pPr>
            <a:endParaRPr>
              <a:solidFill>
                <a:schemeClr val="dk1"/>
              </a:solidFill>
              <a:latin typeface="Nunito"/>
              <a:ea typeface="Nunito"/>
              <a:cs typeface="Nunito"/>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indent="0">
              <a:buNone/>
            </a:pPr>
            <a:endParaRPr lang="fr-FR">
              <a:solidFill>
                <a:schemeClr val="dk1"/>
              </a:solidFill>
              <a:latin typeface="Nunito"/>
              <a:ea typeface="Nunito"/>
              <a:cs typeface="Nunito"/>
            </a:endParaRPr>
          </a:p>
          <a:p>
            <a:pPr marL="0" indent="0">
              <a:buNone/>
            </a:pPr>
            <a:endParaRPr lang="fr-FR">
              <a:solidFill>
                <a:schemeClr val="dk1"/>
              </a:solidFill>
              <a:latin typeface="Nunito"/>
              <a:ea typeface="Nunito"/>
              <a:cs typeface="Nunito"/>
            </a:endParaRPr>
          </a:p>
        </p:txBody>
      </p:sp>
      <p:sp>
        <p:nvSpPr>
          <p:cNvPr id="398" name="Google Shape;398;g2ebf56d8b26_0_717:notes"/>
          <p:cNvSpPr txBox="1">
            <a:spLocks noGrp="1"/>
          </p:cNvSpPr>
          <p:nvPr>
            <p:ph type="sldNum" idx="12"/>
          </p:nvPr>
        </p:nvSpPr>
        <p:spPr>
          <a:xfrm>
            <a:off x="4278960" y="10157400"/>
            <a:ext cx="3280800" cy="53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12</a:t>
            </a:fld>
            <a:endParaRPr/>
          </a:p>
        </p:txBody>
      </p:sp>
    </p:spTree>
    <p:extLst>
      <p:ext uri="{BB962C8B-B14F-4D97-AF65-F5344CB8AC3E}">
        <p14:creationId xmlns:p14="http://schemas.microsoft.com/office/powerpoint/2010/main" val="3744209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ec12ca7b66_0_40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ec12ca7b66_0_403:notes"/>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158750" indent="0">
              <a:buNone/>
            </a:pPr>
            <a:endParaRPr lang="fr-FR"/>
          </a:p>
          <a:p>
            <a:pPr lvl="0" algn="l">
              <a:spcBef>
                <a:spcPts val="0"/>
              </a:spcBef>
              <a:spcAft>
                <a:spcPts val="0"/>
              </a:spcAft>
            </a:pPr>
            <a:endParaRPr lang="fr-FR">
              <a:solidFill>
                <a:schemeClr val="dk1"/>
              </a:solidFill>
              <a:ea typeface="Nunito"/>
            </a:endParaRPr>
          </a:p>
          <a:p>
            <a:pPr marL="158750" indent="0">
              <a:buNone/>
            </a:pPr>
            <a:r>
              <a:rPr lang="fr-FR">
                <a:solidFill>
                  <a:schemeClr val="dk1"/>
                </a:solidFill>
                <a:ea typeface="Nunito"/>
              </a:rPr>
              <a:t>_________________________________________________</a:t>
            </a:r>
          </a:p>
          <a:p>
            <a:pPr marL="171450" indent="-171450"/>
            <a:endParaRPr lang="fr-FR">
              <a:solidFill>
                <a:schemeClr val="dk1"/>
              </a:solidFill>
              <a:latin typeface="Nunito"/>
              <a:ea typeface="Nunito"/>
              <a:cs typeface="Nunito"/>
            </a:endParaRPr>
          </a:p>
          <a:p>
            <a:r>
              <a:rPr lang="fr-FR">
                <a:solidFill>
                  <a:schemeClr val="dk1"/>
                </a:solidFill>
              </a:rPr>
              <a:t>    One of the </a:t>
            </a:r>
            <a:r>
              <a:rPr lang="fr-FR" b="1">
                <a:solidFill>
                  <a:schemeClr val="dk1"/>
                </a:solidFill>
              </a:rPr>
              <a:t>major </a:t>
            </a:r>
            <a:r>
              <a:rPr lang="fr-FR" b="1" err="1">
                <a:solidFill>
                  <a:schemeClr val="dk1"/>
                </a:solidFill>
              </a:rPr>
              <a:t>problems</a:t>
            </a:r>
            <a:r>
              <a:rPr lang="fr-FR">
                <a:solidFill>
                  <a:schemeClr val="dk1"/>
                </a:solidFill>
              </a:rPr>
              <a:t> in </a:t>
            </a:r>
            <a:r>
              <a:rPr lang="fr-FR" err="1">
                <a:solidFill>
                  <a:schemeClr val="dk1"/>
                </a:solidFill>
              </a:rPr>
              <a:t>parallel</a:t>
            </a:r>
            <a:r>
              <a:rPr lang="fr-FR">
                <a:solidFill>
                  <a:schemeClr val="dk1"/>
                </a:solidFill>
              </a:rPr>
              <a:t> </a:t>
            </a:r>
            <a:r>
              <a:rPr lang="fr-FR" err="1">
                <a:solidFill>
                  <a:schemeClr val="dk1"/>
                </a:solidFill>
              </a:rPr>
              <a:t>programming</a:t>
            </a:r>
            <a:r>
              <a:rPr lang="fr-FR">
                <a:solidFill>
                  <a:schemeClr val="dk1"/>
                </a:solidFill>
              </a:rPr>
              <a:t> </a:t>
            </a:r>
            <a:r>
              <a:rPr lang="fr-FR" err="1">
                <a:solidFill>
                  <a:schemeClr val="dk1"/>
                </a:solidFill>
              </a:rPr>
              <a:t>is</a:t>
            </a:r>
            <a:r>
              <a:rPr lang="fr-FR">
                <a:solidFill>
                  <a:schemeClr val="dk1"/>
                </a:solidFill>
              </a:rPr>
              <a:t> </a:t>
            </a:r>
            <a:r>
              <a:rPr lang="fr-FR" err="1">
                <a:solidFill>
                  <a:schemeClr val="dk1"/>
                </a:solidFill>
              </a:rPr>
              <a:t>that</a:t>
            </a:r>
            <a:r>
              <a:rPr lang="fr-FR">
                <a:solidFill>
                  <a:schemeClr val="dk1"/>
                </a:solidFill>
              </a:rPr>
              <a:t> standard </a:t>
            </a:r>
            <a:r>
              <a:rPr lang="fr-FR" err="1">
                <a:solidFill>
                  <a:schemeClr val="dk1"/>
                </a:solidFill>
              </a:rPr>
              <a:t>resource</a:t>
            </a:r>
            <a:r>
              <a:rPr lang="fr-FR">
                <a:solidFill>
                  <a:schemeClr val="dk1"/>
                </a:solidFill>
              </a:rPr>
              <a:t> allocation time </a:t>
            </a:r>
            <a:r>
              <a:rPr lang="fr-FR" err="1">
                <a:solidFill>
                  <a:schemeClr val="dk1"/>
                </a:solidFill>
              </a:rPr>
              <a:t>increases</a:t>
            </a:r>
            <a:r>
              <a:rPr lang="fr-FR">
                <a:solidFill>
                  <a:schemeClr val="dk1"/>
                </a:solidFill>
              </a:rPr>
              <a:t> </a:t>
            </a:r>
            <a:r>
              <a:rPr lang="fr-FR" b="1" err="1">
                <a:solidFill>
                  <a:schemeClr val="dk1"/>
                </a:solidFill>
              </a:rPr>
              <a:t>exponentially</a:t>
            </a:r>
            <a:r>
              <a:rPr lang="fr-FR" b="1">
                <a:solidFill>
                  <a:schemeClr val="dk1"/>
                </a:solidFill>
              </a:rPr>
              <a:t> </a:t>
            </a:r>
            <a:r>
              <a:rPr lang="fr-FR" err="1">
                <a:solidFill>
                  <a:schemeClr val="dk1"/>
                </a:solidFill>
              </a:rPr>
              <a:t>with</a:t>
            </a:r>
            <a:r>
              <a:rPr lang="fr-FR">
                <a:solidFill>
                  <a:schemeClr val="dk1"/>
                </a:solidFill>
              </a:rPr>
              <a:t> the </a:t>
            </a:r>
            <a:r>
              <a:rPr lang="fr-FR" err="1">
                <a:solidFill>
                  <a:schemeClr val="dk1"/>
                </a:solidFill>
              </a:rPr>
              <a:t>complexity</a:t>
            </a:r>
            <a:r>
              <a:rPr lang="fr-FR">
                <a:solidFill>
                  <a:schemeClr val="dk1"/>
                </a:solidFill>
              </a:rPr>
              <a:t> of </a:t>
            </a:r>
            <a:r>
              <a:rPr lang="fr-FR" err="1">
                <a:solidFill>
                  <a:schemeClr val="dk1"/>
                </a:solidFill>
              </a:rPr>
              <a:t>both</a:t>
            </a:r>
            <a:r>
              <a:rPr lang="fr-FR">
                <a:solidFill>
                  <a:schemeClr val="dk1"/>
                </a:solidFill>
              </a:rPr>
              <a:t> application and architecture graphs.</a:t>
            </a:r>
            <a:endParaRPr lang="fr-FR"/>
          </a:p>
          <a:p>
            <a:r>
              <a:rPr lang="fr-FR">
                <a:solidFill>
                  <a:schemeClr val="dk1"/>
                </a:solidFill>
              </a:rPr>
              <a:t>    As an illustration, the axes </a:t>
            </a:r>
            <a:r>
              <a:rPr lang="fr-FR" err="1">
                <a:solidFill>
                  <a:schemeClr val="dk1"/>
                </a:solidFill>
              </a:rPr>
              <a:t>represent</a:t>
            </a:r>
            <a:r>
              <a:rPr lang="fr-FR">
                <a:solidFill>
                  <a:schemeClr val="dk1"/>
                </a:solidFill>
              </a:rPr>
              <a:t> the </a:t>
            </a:r>
            <a:r>
              <a:rPr lang="fr-FR" err="1">
                <a:solidFill>
                  <a:schemeClr val="dk1"/>
                </a:solidFill>
              </a:rPr>
              <a:t>resource</a:t>
            </a:r>
            <a:r>
              <a:rPr lang="fr-FR">
                <a:solidFill>
                  <a:schemeClr val="dk1"/>
                </a:solidFill>
              </a:rPr>
              <a:t> allocation time </a:t>
            </a:r>
            <a:r>
              <a:rPr lang="fr-FR" err="1">
                <a:solidFill>
                  <a:schemeClr val="dk1"/>
                </a:solidFill>
              </a:rPr>
              <a:t>according</a:t>
            </a:r>
            <a:r>
              <a:rPr lang="fr-FR">
                <a:solidFill>
                  <a:schemeClr val="dk1"/>
                </a:solidFill>
              </a:rPr>
              <a:t> to </a:t>
            </a:r>
            <a:r>
              <a:rPr lang="fr-FR" err="1">
                <a:solidFill>
                  <a:schemeClr val="dk1"/>
                </a:solidFill>
              </a:rPr>
              <a:t>number</a:t>
            </a:r>
            <a:r>
              <a:rPr lang="fr-FR">
                <a:solidFill>
                  <a:schemeClr val="dk1"/>
                </a:solidFill>
              </a:rPr>
              <a:t> of </a:t>
            </a:r>
            <a:r>
              <a:rPr lang="fr-FR" err="1">
                <a:solidFill>
                  <a:schemeClr val="dk1"/>
                </a:solidFill>
              </a:rPr>
              <a:t>actors</a:t>
            </a:r>
            <a:r>
              <a:rPr lang="fr-FR">
                <a:solidFill>
                  <a:schemeClr val="dk1"/>
                </a:solidFill>
              </a:rPr>
              <a:t> in </a:t>
            </a:r>
            <a:r>
              <a:rPr lang="fr-FR" err="1">
                <a:solidFill>
                  <a:schemeClr val="dk1"/>
                </a:solidFill>
              </a:rPr>
              <a:t>red</a:t>
            </a:r>
            <a:r>
              <a:rPr lang="fr-FR">
                <a:solidFill>
                  <a:schemeClr val="dk1"/>
                </a:solidFill>
              </a:rPr>
              <a:t> and the </a:t>
            </a:r>
            <a:r>
              <a:rPr lang="fr-FR" err="1">
                <a:solidFill>
                  <a:schemeClr val="dk1"/>
                </a:solidFill>
              </a:rPr>
              <a:t>resource</a:t>
            </a:r>
            <a:r>
              <a:rPr lang="fr-FR">
                <a:solidFill>
                  <a:schemeClr val="dk1"/>
                </a:solidFill>
              </a:rPr>
              <a:t> allocation time </a:t>
            </a:r>
            <a:r>
              <a:rPr lang="fr-FR" err="1">
                <a:solidFill>
                  <a:schemeClr val="dk1"/>
                </a:solidFill>
              </a:rPr>
              <a:t>according</a:t>
            </a:r>
            <a:r>
              <a:rPr lang="fr-FR">
                <a:solidFill>
                  <a:schemeClr val="dk1"/>
                </a:solidFill>
              </a:rPr>
              <a:t> to </a:t>
            </a:r>
            <a:r>
              <a:rPr lang="fr-FR" err="1">
                <a:solidFill>
                  <a:schemeClr val="dk1"/>
                </a:solidFill>
              </a:rPr>
              <a:t>number</a:t>
            </a:r>
            <a:r>
              <a:rPr lang="fr-FR">
                <a:solidFill>
                  <a:schemeClr val="dk1"/>
                </a:solidFill>
              </a:rPr>
              <a:t> of </a:t>
            </a:r>
            <a:r>
              <a:rPr lang="fr-FR" err="1">
                <a:solidFill>
                  <a:schemeClr val="dk1"/>
                </a:solidFill>
              </a:rPr>
              <a:t>processing</a:t>
            </a:r>
            <a:r>
              <a:rPr lang="fr-FR">
                <a:solidFill>
                  <a:schemeClr val="dk1"/>
                </a:solidFill>
              </a:rPr>
              <a:t> </a:t>
            </a:r>
            <a:r>
              <a:rPr lang="fr-FR" err="1">
                <a:solidFill>
                  <a:schemeClr val="dk1"/>
                </a:solidFill>
              </a:rPr>
              <a:t>element</a:t>
            </a:r>
            <a:r>
              <a:rPr lang="fr-FR">
                <a:solidFill>
                  <a:schemeClr val="dk1"/>
                </a:solidFill>
              </a:rPr>
              <a:t> in </a:t>
            </a:r>
            <a:r>
              <a:rPr lang="fr-FR" err="1">
                <a:solidFill>
                  <a:schemeClr val="dk1"/>
                </a:solidFill>
              </a:rPr>
              <a:t>blue</a:t>
            </a:r>
            <a:r>
              <a:rPr lang="fr-FR">
                <a:solidFill>
                  <a:schemeClr val="dk1"/>
                </a:solidFill>
              </a:rPr>
              <a:t>. </a:t>
            </a:r>
          </a:p>
          <a:p>
            <a:r>
              <a:rPr lang="fr-FR">
                <a:solidFill>
                  <a:schemeClr val="dk1"/>
                </a:solidFill>
              </a:rPr>
              <a:t>For </a:t>
            </a:r>
            <a:r>
              <a:rPr lang="fr-FR" err="1">
                <a:solidFill>
                  <a:schemeClr val="dk1"/>
                </a:solidFill>
              </a:rPr>
              <a:t>both</a:t>
            </a:r>
            <a:r>
              <a:rPr lang="fr-FR">
                <a:solidFill>
                  <a:schemeClr val="dk1"/>
                </a:solidFill>
              </a:rPr>
              <a:t> the </a:t>
            </a:r>
            <a:r>
              <a:rPr lang="fr-FR" err="1">
                <a:solidFill>
                  <a:schemeClr val="dk1"/>
                </a:solidFill>
              </a:rPr>
              <a:t>exponential</a:t>
            </a:r>
            <a:r>
              <a:rPr lang="fr-FR">
                <a:solidFill>
                  <a:schemeClr val="dk1"/>
                </a:solidFill>
              </a:rPr>
              <a:t> trend </a:t>
            </a:r>
            <a:r>
              <a:rPr lang="fr-FR" err="1">
                <a:solidFill>
                  <a:schemeClr val="dk1"/>
                </a:solidFill>
              </a:rPr>
              <a:t>is</a:t>
            </a:r>
            <a:r>
              <a:rPr lang="fr-FR">
                <a:solidFill>
                  <a:schemeClr val="dk1"/>
                </a:solidFill>
              </a:rPr>
              <a:t> </a:t>
            </a:r>
            <a:r>
              <a:rPr lang="fr-FR" b="1" err="1">
                <a:solidFill>
                  <a:schemeClr val="dk1"/>
                </a:solidFill>
              </a:rPr>
              <a:t>clearly</a:t>
            </a:r>
            <a:r>
              <a:rPr lang="fr-FR" b="1">
                <a:solidFill>
                  <a:schemeClr val="dk1"/>
                </a:solidFill>
              </a:rPr>
              <a:t> </a:t>
            </a:r>
            <a:r>
              <a:rPr lang="fr-FR">
                <a:solidFill>
                  <a:schemeClr val="dk1"/>
                </a:solidFill>
              </a:rPr>
              <a:t>visible.</a:t>
            </a:r>
            <a:endParaRPr lang="fr-FR"/>
          </a:p>
          <a:p>
            <a:endParaRPr lang="fr-FR">
              <a:solidFill>
                <a:schemeClr val="dk1"/>
              </a:solidFill>
            </a:endParaRPr>
          </a:p>
          <a:p>
            <a:endParaRPr lang="fr-FR">
              <a:solidFill>
                <a:schemeClr val="dk1"/>
              </a:solidFill>
            </a:endParaRPr>
          </a:p>
          <a:p>
            <a:pPr marL="171450" indent="-171450"/>
            <a:r>
              <a:rPr lang="fr-FR" i="1">
                <a:solidFill>
                  <a:schemeClr val="dk1"/>
                </a:solidFill>
              </a:rPr>
              <a:t>Even </a:t>
            </a:r>
            <a:r>
              <a:rPr lang="fr-FR" i="1" err="1">
                <a:solidFill>
                  <a:schemeClr val="dk1"/>
                </a:solidFill>
              </a:rPr>
              <a:t>when</a:t>
            </a:r>
            <a:r>
              <a:rPr lang="fr-FR" i="1">
                <a:solidFill>
                  <a:schemeClr val="dk1"/>
                </a:solidFill>
              </a:rPr>
              <a:t> </a:t>
            </a:r>
            <a:r>
              <a:rPr lang="fr-FR" i="1" err="1">
                <a:solidFill>
                  <a:schemeClr val="dk1"/>
                </a:solidFill>
              </a:rPr>
              <a:t>working</a:t>
            </a:r>
            <a:r>
              <a:rPr lang="fr-FR" i="1">
                <a:solidFill>
                  <a:schemeClr val="dk1"/>
                </a:solidFill>
              </a:rPr>
              <a:t> on a single </a:t>
            </a:r>
            <a:r>
              <a:rPr lang="fr-FR" i="1" err="1">
                <a:solidFill>
                  <a:schemeClr val="dk1"/>
                </a:solidFill>
              </a:rPr>
              <a:t>node</a:t>
            </a:r>
            <a:r>
              <a:rPr lang="fr-FR" i="1">
                <a:solidFill>
                  <a:schemeClr val="dk1"/>
                </a:solidFill>
              </a:rPr>
              <a:t>, standard </a:t>
            </a:r>
            <a:r>
              <a:rPr lang="fr-FR" i="1" err="1">
                <a:solidFill>
                  <a:schemeClr val="dk1"/>
                </a:solidFill>
              </a:rPr>
              <a:t>methods</a:t>
            </a:r>
            <a:r>
              <a:rPr lang="fr-FR" i="1">
                <a:solidFill>
                  <a:schemeClr val="dk1"/>
                </a:solidFill>
              </a:rPr>
              <a:t> can </a:t>
            </a:r>
            <a:r>
              <a:rPr lang="fr-FR" i="1" err="1">
                <a:solidFill>
                  <a:schemeClr val="dk1"/>
                </a:solidFill>
              </a:rPr>
              <a:t>become</a:t>
            </a:r>
            <a:r>
              <a:rPr lang="fr-FR" i="1">
                <a:solidFill>
                  <a:schemeClr val="dk1"/>
                </a:solidFill>
              </a:rPr>
              <a:t> </a:t>
            </a:r>
            <a:r>
              <a:rPr lang="fr-FR" b="1" i="1">
                <a:solidFill>
                  <a:schemeClr val="dk1"/>
                </a:solidFill>
              </a:rPr>
              <a:t>inefficient </a:t>
            </a:r>
            <a:r>
              <a:rPr lang="fr-FR" i="1">
                <a:solidFill>
                  <a:schemeClr val="dk1"/>
                </a:solidFill>
              </a:rPr>
              <a:t>due to the time </a:t>
            </a:r>
            <a:r>
              <a:rPr lang="fr-FR" i="1" err="1">
                <a:solidFill>
                  <a:schemeClr val="dk1"/>
                </a:solidFill>
              </a:rPr>
              <a:t>they</a:t>
            </a:r>
            <a:r>
              <a:rPr lang="fr-FR" i="1">
                <a:solidFill>
                  <a:schemeClr val="dk1"/>
                </a:solidFill>
              </a:rPr>
              <a:t> </a:t>
            </a:r>
            <a:r>
              <a:rPr lang="fr-FR" i="1" err="1">
                <a:solidFill>
                  <a:schemeClr val="dk1"/>
                </a:solidFill>
              </a:rPr>
              <a:t>take</a:t>
            </a:r>
            <a:r>
              <a:rPr lang="fr-FR" i="1">
                <a:solidFill>
                  <a:schemeClr val="dk1"/>
                </a:solidFill>
              </a:rPr>
              <a:t>. So, </a:t>
            </a:r>
            <a:r>
              <a:rPr lang="fr-FR" i="1" err="1">
                <a:solidFill>
                  <a:schemeClr val="dk1"/>
                </a:solidFill>
              </a:rPr>
              <a:t>it's</a:t>
            </a:r>
            <a:r>
              <a:rPr lang="fr-FR" i="1">
                <a:solidFill>
                  <a:schemeClr val="dk1"/>
                </a:solidFill>
              </a:rPr>
              <a:t> important to </a:t>
            </a:r>
            <a:r>
              <a:rPr lang="fr-FR" b="1" i="1" err="1">
                <a:solidFill>
                  <a:schemeClr val="dk1"/>
                </a:solidFill>
              </a:rPr>
              <a:t>accelerate</a:t>
            </a:r>
            <a:r>
              <a:rPr lang="fr-FR" b="1" i="1">
                <a:solidFill>
                  <a:schemeClr val="dk1"/>
                </a:solidFill>
              </a:rPr>
              <a:t> </a:t>
            </a:r>
            <a:r>
              <a:rPr lang="fr-FR" i="1">
                <a:solidFill>
                  <a:schemeClr val="dk1"/>
                </a:solidFill>
              </a:rPr>
              <a:t>the process on a single </a:t>
            </a:r>
            <a:r>
              <a:rPr lang="fr-FR" i="1" err="1">
                <a:solidFill>
                  <a:schemeClr val="dk1"/>
                </a:solidFill>
              </a:rPr>
              <a:t>node</a:t>
            </a:r>
            <a:r>
              <a:rPr lang="fr-FR" i="1">
                <a:solidFill>
                  <a:schemeClr val="dk1"/>
                </a:solidFill>
              </a:rPr>
              <a:t> </a:t>
            </a:r>
            <a:r>
              <a:rPr lang="fr-FR" i="1" err="1">
                <a:solidFill>
                  <a:schemeClr val="dk1"/>
                </a:solidFill>
              </a:rPr>
              <a:t>before</a:t>
            </a:r>
            <a:r>
              <a:rPr lang="fr-FR" i="1">
                <a:solidFill>
                  <a:schemeClr val="dk1"/>
                </a:solidFill>
              </a:rPr>
              <a:t> </a:t>
            </a:r>
            <a:r>
              <a:rPr lang="fr-FR" b="1" i="1" err="1">
                <a:solidFill>
                  <a:schemeClr val="dk1"/>
                </a:solidFill>
              </a:rPr>
              <a:t>attempting</a:t>
            </a:r>
            <a:r>
              <a:rPr lang="fr-FR" b="1" i="1">
                <a:solidFill>
                  <a:schemeClr val="dk1"/>
                </a:solidFill>
              </a:rPr>
              <a:t> </a:t>
            </a:r>
            <a:r>
              <a:rPr lang="fr-FR" i="1">
                <a:solidFill>
                  <a:schemeClr val="dk1"/>
                </a:solidFill>
              </a:rPr>
              <a:t>to </a:t>
            </a:r>
            <a:r>
              <a:rPr lang="fr-FR" i="1" err="1">
                <a:solidFill>
                  <a:schemeClr val="dk1"/>
                </a:solidFill>
              </a:rPr>
              <a:t>scale</a:t>
            </a:r>
            <a:r>
              <a:rPr lang="fr-FR" i="1">
                <a:solidFill>
                  <a:schemeClr val="dk1"/>
                </a:solidFill>
              </a:rPr>
              <a:t> </a:t>
            </a:r>
            <a:r>
              <a:rPr lang="fr-FR" i="1" err="1">
                <a:solidFill>
                  <a:schemeClr val="dk1"/>
                </a:solidFill>
              </a:rPr>
              <a:t>it</a:t>
            </a:r>
            <a:r>
              <a:rPr lang="fr-FR" i="1">
                <a:solidFill>
                  <a:schemeClr val="dk1"/>
                </a:solidFill>
              </a:rPr>
              <a:t> up.</a:t>
            </a:r>
          </a:p>
        </p:txBody>
      </p:sp>
      <p:sp>
        <p:nvSpPr>
          <p:cNvPr id="509" name="Google Shape;509;g2ec12ca7b66_0_403:notes"/>
          <p:cNvSpPr txBox="1">
            <a:spLocks noGrp="1"/>
          </p:cNvSpPr>
          <p:nvPr>
            <p:ph type="sldNum" idx="12"/>
          </p:nvPr>
        </p:nvSpPr>
        <p:spPr>
          <a:xfrm>
            <a:off x="4278960" y="10157400"/>
            <a:ext cx="3280800" cy="53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ebf56d8b26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ebf56d8b2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fr-FR" b="1"/>
          </a:p>
          <a:p>
            <a:pPr>
              <a:buFont typeface="Arial" panose="020B0604020202020204" pitchFamily="34" charset="0"/>
              <a:buChar char="●"/>
            </a:pPr>
            <a:endParaRPr lang="fr-FR"/>
          </a:p>
          <a:p>
            <a:pPr marL="158750" indent="0">
              <a:buNone/>
            </a:pPr>
            <a:r>
              <a:rPr lang="fr-FR"/>
              <a:t>______________________________________</a:t>
            </a:r>
          </a:p>
          <a:p>
            <a:pPr marL="158750" indent="0">
              <a:buFont typeface="Arial" panose="020B0604020202020204" pitchFamily="34" charset="0"/>
              <a:buNone/>
            </a:pPr>
            <a:endParaRPr lang="fr-FR"/>
          </a:p>
          <a:p>
            <a:r>
              <a:rPr lang="fr-FR"/>
              <a:t>    </a:t>
            </a:r>
            <a:r>
              <a:rPr lang="fr-FR" err="1"/>
              <a:t>These</a:t>
            </a:r>
            <a:r>
              <a:rPr lang="fr-FR"/>
              <a:t> </a:t>
            </a:r>
            <a:r>
              <a:rPr lang="fr-FR" err="1"/>
              <a:t>problems</a:t>
            </a:r>
            <a:r>
              <a:rPr lang="fr-FR"/>
              <a:t> are </a:t>
            </a:r>
            <a:r>
              <a:rPr lang="fr-FR" b="1" err="1"/>
              <a:t>obviously</a:t>
            </a:r>
            <a:r>
              <a:rPr lang="fr-FR" b="1"/>
              <a:t> </a:t>
            </a:r>
            <a:r>
              <a:rPr lang="fr-FR"/>
              <a:t>not </a:t>
            </a:r>
            <a:r>
              <a:rPr lang="fr-FR" b="1"/>
              <a:t>compatible </a:t>
            </a:r>
            <a:r>
              <a:rPr lang="fr-FR" err="1"/>
              <a:t>with</a:t>
            </a:r>
            <a:r>
              <a:rPr lang="fr-FR"/>
              <a:t> the objectif of SKA.</a:t>
            </a:r>
          </a:p>
          <a:p>
            <a:r>
              <a:rPr lang="fr-FR"/>
              <a:t>    To </a:t>
            </a:r>
            <a:r>
              <a:rPr lang="fr-FR" b="1" err="1"/>
              <a:t>answer</a:t>
            </a:r>
            <a:r>
              <a:rPr lang="fr-FR" b="1"/>
              <a:t> </a:t>
            </a:r>
            <a:r>
              <a:rPr lang="fr-FR"/>
              <a:t>the </a:t>
            </a:r>
            <a:r>
              <a:rPr lang="fr-FR" err="1"/>
              <a:t>leading</a:t>
            </a:r>
            <a:r>
              <a:rPr lang="fr-FR"/>
              <a:t> question, </a:t>
            </a:r>
            <a:r>
              <a:rPr lang="fr-FR" err="1"/>
              <a:t>I'm</a:t>
            </a:r>
            <a:r>
              <a:rPr lang="fr-FR"/>
              <a:t> </a:t>
            </a:r>
            <a:r>
              <a:rPr lang="fr-FR" err="1"/>
              <a:t>going</a:t>
            </a:r>
            <a:r>
              <a:rPr lang="fr-FR"/>
              <a:t> to </a:t>
            </a:r>
            <a:r>
              <a:rPr lang="fr-FR" err="1"/>
              <a:t>present</a:t>
            </a:r>
            <a:r>
              <a:rPr lang="fr-FR"/>
              <a:t> </a:t>
            </a:r>
            <a:r>
              <a:rPr lang="fr-FR" err="1"/>
              <a:t>several</a:t>
            </a:r>
            <a:r>
              <a:rPr lang="fr-FR"/>
              <a:t> </a:t>
            </a:r>
            <a:r>
              <a:rPr lang="fr-FR" b="1"/>
              <a:t>solutions </a:t>
            </a:r>
            <a:r>
              <a:rPr lang="fr-FR"/>
              <a:t>for .</a:t>
            </a:r>
          </a:p>
          <a:p>
            <a:pPr lvl="1"/>
            <a:r>
              <a:rPr lang="fr-FR"/>
              <a:t>    </a:t>
            </a:r>
            <a:r>
              <a:rPr lang="fr-FR" err="1"/>
              <a:t>Improving</a:t>
            </a:r>
            <a:r>
              <a:rPr lang="fr-FR"/>
              <a:t> compilation</a:t>
            </a:r>
          </a:p>
          <a:p>
            <a:pPr lvl="1"/>
            <a:r>
              <a:rPr lang="fr-FR"/>
              <a:t>    </a:t>
            </a:r>
            <a:r>
              <a:rPr lang="fr-FR" err="1"/>
              <a:t>Improve</a:t>
            </a:r>
            <a:r>
              <a:rPr lang="fr-FR"/>
              <a:t> program </a:t>
            </a:r>
            <a:r>
              <a:rPr lang="fr-FR" err="1"/>
              <a:t>execution</a:t>
            </a:r>
            <a:endParaRPr lang="fr-FR"/>
          </a:p>
          <a:p>
            <a:pPr lvl="1"/>
            <a:r>
              <a:rPr lang="fr-FR"/>
              <a:t>    </a:t>
            </a:r>
            <a:r>
              <a:rPr lang="fr-FR" err="1"/>
              <a:t>Provide</a:t>
            </a:r>
            <a:r>
              <a:rPr lang="fr-FR"/>
              <a:t> reliable simulations</a:t>
            </a:r>
          </a:p>
          <a:p>
            <a:pPr lvl="1"/>
            <a:r>
              <a:rPr lang="fr-FR"/>
              <a:t>    Enable large-</a:t>
            </a:r>
            <a:r>
              <a:rPr lang="fr-FR" err="1"/>
              <a:t>scale</a:t>
            </a:r>
            <a:r>
              <a:rPr lang="fr-FR"/>
              <a:t> simulations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ebf56d8b26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ebf56d8b26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
              <a:t>_____________________</a:t>
            </a:r>
            <a:endParaRPr lang="fr-FR"/>
          </a:p>
          <a:p>
            <a:pPr marL="0" indent="0">
              <a:buNone/>
            </a:pPr>
            <a:r>
              <a:rPr lang="fr"/>
              <a:t>And </a:t>
            </a:r>
            <a:r>
              <a:rPr lang="fr" err="1"/>
              <a:t>now</a:t>
            </a:r>
            <a:r>
              <a:rPr lang="fr"/>
              <a:t> the contributions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ff578c846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ff578c846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Our </a:t>
            </a:r>
            <a:r>
              <a:rPr lang="en-US" b="1"/>
              <a:t>goal </a:t>
            </a:r>
            <a:r>
              <a:rPr lang="en-US"/>
              <a:t>is to provide astronomers with a tool that allocates resources and designs the HPC architecture that works all by </a:t>
            </a:r>
            <a:r>
              <a:rPr lang="en-US" b="1"/>
              <a:t>itself</a:t>
            </a:r>
            <a:r>
              <a:rPr lang="en-US"/>
              <a:t>.</a:t>
            </a:r>
            <a:endParaRPr lang="fr-FR"/>
          </a:p>
          <a:p>
            <a:pPr marL="0" indent="0">
              <a:buNone/>
            </a:pPr>
            <a:r>
              <a:rPr lang="en-US"/>
              <a:t>But </a:t>
            </a:r>
            <a:r>
              <a:rPr lang="en-US" b="1"/>
              <a:t>first </a:t>
            </a:r>
            <a:r>
              <a:rPr lang="en-US"/>
              <a:t>we need to optimize resource allocation within an architecture node before scaling up.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ec25e168d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ec25e168d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a:t>___________________________________________</a:t>
            </a:r>
          </a:p>
          <a:p>
            <a:pPr marL="0" indent="0">
              <a:buNone/>
            </a:pPr>
            <a:endParaRPr lang="fr-FR"/>
          </a:p>
          <a:p>
            <a:pPr marL="0" indent="0">
              <a:buNone/>
            </a:pPr>
            <a:r>
              <a:rPr lang="fr-FR"/>
              <a:t>For </a:t>
            </a:r>
            <a:r>
              <a:rPr lang="fr-FR" err="1"/>
              <a:t>these</a:t>
            </a:r>
            <a:r>
              <a:rPr lang="fr-FR"/>
              <a:t> first contribution, </a:t>
            </a:r>
            <a:r>
              <a:rPr lang="fr-FR" err="1"/>
              <a:t>we</a:t>
            </a:r>
            <a:r>
              <a:rPr lang="fr-FR"/>
              <a:t> </a:t>
            </a:r>
            <a:r>
              <a:rPr lang="fr-FR" b="1" err="1"/>
              <a:t>aim</a:t>
            </a:r>
            <a:r>
              <a:rPr lang="fr-FR" b="1"/>
              <a:t> </a:t>
            </a:r>
            <a:r>
              <a:rPr lang="fr-FR"/>
              <a:t>to </a:t>
            </a:r>
            <a:r>
              <a:rPr lang="fr-FR" err="1"/>
              <a:t>reduce</a:t>
            </a:r>
            <a:r>
              <a:rPr lang="fr-FR"/>
              <a:t> the </a:t>
            </a:r>
            <a:r>
              <a:rPr lang="fr-FR" err="1"/>
              <a:t>resource</a:t>
            </a:r>
            <a:r>
              <a:rPr lang="fr-FR"/>
              <a:t> allocation time on a </a:t>
            </a:r>
            <a:r>
              <a:rPr lang="fr-FR" err="1"/>
              <a:t>node</a:t>
            </a:r>
            <a:r>
              <a:rPr lang="fr-FR"/>
              <a:t>, </a:t>
            </a:r>
            <a:r>
              <a:rPr lang="fr-FR" err="1"/>
              <a:t>without</a:t>
            </a:r>
            <a:r>
              <a:rPr lang="fr-FR"/>
              <a:t> </a:t>
            </a:r>
            <a:r>
              <a:rPr lang="fr-FR" b="1" err="1"/>
              <a:t>compromising</a:t>
            </a:r>
            <a:r>
              <a:rPr lang="fr-FR" b="1"/>
              <a:t> </a:t>
            </a:r>
            <a:r>
              <a:rPr lang="fr-FR"/>
              <a:t>the performance of application on a </a:t>
            </a:r>
            <a:r>
              <a:rPr lang="fr-FR" err="1"/>
              <a:t>parallel</a:t>
            </a:r>
            <a:r>
              <a:rPr lang="fr-FR"/>
              <a:t> </a:t>
            </a:r>
            <a:r>
              <a:rPr lang="fr-FR" err="1"/>
              <a:t>target</a:t>
            </a:r>
            <a:r>
              <a:rPr lang="fr-FR"/>
              <a:t>, and </a:t>
            </a:r>
            <a:r>
              <a:rPr lang="fr-FR" err="1"/>
              <a:t>even</a:t>
            </a:r>
            <a:r>
              <a:rPr lang="fr-FR"/>
              <a:t> </a:t>
            </a:r>
            <a:r>
              <a:rPr lang="fr-FR" err="1"/>
              <a:t>reduce</a:t>
            </a:r>
            <a:r>
              <a:rPr lang="fr-FR"/>
              <a:t> </a:t>
            </a:r>
            <a:r>
              <a:rPr lang="fr-FR" err="1"/>
              <a:t>its</a:t>
            </a:r>
            <a:r>
              <a:rPr lang="fr-FR"/>
              <a:t> </a:t>
            </a:r>
            <a:r>
              <a:rPr lang="fr-FR" err="1"/>
              <a:t>execution</a:t>
            </a:r>
            <a:r>
              <a:rPr lang="fr-FR"/>
              <a:t>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None/>
            </a:pPr>
            <a:r>
              <a:rPr lang="en-US" b="1"/>
              <a:t>Back </a:t>
            </a:r>
            <a:r>
              <a:rPr lang="en-US"/>
              <a:t>to standard resource allocation.</a:t>
            </a:r>
            <a:endParaRPr lang="fr-FR"/>
          </a:p>
          <a:p>
            <a:pPr>
              <a:buNone/>
            </a:pPr>
            <a:r>
              <a:rPr lang="en-US"/>
              <a:t> sometimes the degree of parallelism of the application doesn't correspond to the target. </a:t>
            </a:r>
          </a:p>
          <a:p>
            <a:pPr>
              <a:buNone/>
            </a:pPr>
            <a:r>
              <a:rPr lang="en-US"/>
              <a:t>For </a:t>
            </a:r>
            <a:r>
              <a:rPr lang="en-US" b="1"/>
              <a:t>example</a:t>
            </a:r>
            <a:r>
              <a:rPr lang="en-US"/>
              <a:t>, B can be parallelized 4 times, but we only have 2 cores, </a:t>
            </a:r>
          </a:p>
          <a:p>
            <a:pPr>
              <a:buNone/>
            </a:pPr>
            <a:r>
              <a:rPr lang="en-US"/>
              <a:t>so the standard method overexposes the parallelism in the graph that is not necessary.</a:t>
            </a:r>
          </a:p>
        </p:txBody>
      </p:sp>
    </p:spTree>
    <p:extLst>
      <p:ext uri="{BB962C8B-B14F-4D97-AF65-F5344CB8AC3E}">
        <p14:creationId xmlns:p14="http://schemas.microsoft.com/office/powerpoint/2010/main" val="1218086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An effective way of </a:t>
            </a:r>
            <a:r>
              <a:rPr lang="en-US" b="1" dirty="0"/>
              <a:t>simplifying </a:t>
            </a:r>
            <a:r>
              <a:rPr lang="en-US" dirty="0"/>
              <a:t>a graph is clustering, which consists in grouping actors according to defined rules to avoid deadlocks.</a:t>
            </a:r>
            <a:endParaRPr lang="fr-FR" dirty="0"/>
          </a:p>
          <a:p>
            <a:r>
              <a:rPr lang="en-US" dirty="0"/>
              <a:t>Here, clustering groups 2 actor B and one actor C into a single omega actor, which is repeated 2 times to preserve graph consistency.</a:t>
            </a:r>
          </a:p>
          <a:p>
            <a:r>
              <a:rPr lang="en-US" dirty="0"/>
              <a:t>The flat SDF graph is </a:t>
            </a:r>
            <a:r>
              <a:rPr lang="en-US" b="1" dirty="0"/>
              <a:t>reduced </a:t>
            </a:r>
            <a:r>
              <a:rPr lang="en-US" dirty="0"/>
              <a:t>to 7 to 3 actors.</a:t>
            </a:r>
          </a:p>
          <a:p>
            <a:r>
              <a:rPr lang="en-US" dirty="0"/>
              <a:t>The </a:t>
            </a:r>
            <a:r>
              <a:rPr lang="en-US" dirty="0" err="1"/>
              <a:t>dag</a:t>
            </a:r>
            <a:r>
              <a:rPr lang="en-US" dirty="0"/>
              <a:t> graph is reduced </a:t>
            </a:r>
            <a:r>
              <a:rPr lang="en-US" dirty="0" err="1"/>
              <a:t>tfrom</a:t>
            </a:r>
            <a:r>
              <a:rPr lang="en-US" dirty="0"/>
              <a:t> 10 to 4 actors.</a:t>
            </a:r>
          </a:p>
          <a:p>
            <a:r>
              <a:rPr lang="en-US" dirty="0"/>
              <a:t>This significantly </a:t>
            </a:r>
            <a:r>
              <a:rPr lang="en-US" b="1" dirty="0"/>
              <a:t>facilitates </a:t>
            </a:r>
            <a:r>
              <a:rPr lang="en-US" dirty="0"/>
              <a:t>mapping</a:t>
            </a:r>
          </a:p>
          <a:p>
            <a:r>
              <a:rPr lang="en-US" dirty="0"/>
              <a:t>But uncontrolled ...</a:t>
            </a:r>
          </a:p>
        </p:txBody>
      </p:sp>
    </p:spTree>
    <p:extLst>
      <p:ext uri="{BB962C8B-B14F-4D97-AF65-F5344CB8AC3E}">
        <p14:creationId xmlns:p14="http://schemas.microsoft.com/office/powerpoint/2010/main" val="351782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ebf56d8b2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ebf56d8b2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fr-FR"/>
          </a:p>
          <a:p>
            <a:pPr marL="158750" indent="0">
              <a:buNone/>
            </a:pPr>
            <a:r>
              <a:rPr lang="fr-FR"/>
              <a:t>____________________________________________________________________________________</a:t>
            </a:r>
          </a:p>
          <a:p>
            <a:r>
              <a:rPr lang="fr-FR"/>
              <a:t>The </a:t>
            </a:r>
            <a:r>
              <a:rPr lang="fr-FR" b="1" err="1"/>
              <a:t>context</a:t>
            </a:r>
            <a:r>
              <a:rPr lang="fr-FR" b="1"/>
              <a:t> </a:t>
            </a:r>
            <a:r>
              <a:rPr lang="fr-FR"/>
              <a:t>of </a:t>
            </a:r>
            <a:r>
              <a:rPr lang="fr-FR" err="1"/>
              <a:t>this</a:t>
            </a:r>
            <a:r>
              <a:rPr lang="fr-FR"/>
              <a:t> </a:t>
            </a:r>
            <a:r>
              <a:rPr lang="fr-FR" err="1"/>
              <a:t>thesis</a:t>
            </a:r>
            <a:r>
              <a:rPr lang="fr-FR"/>
              <a:t> </a:t>
            </a:r>
            <a:r>
              <a:rPr lang="fr-FR" err="1"/>
              <a:t>is</a:t>
            </a:r>
            <a:r>
              <a:rPr lang="fr-FR"/>
              <a:t> the radio </a:t>
            </a:r>
            <a:r>
              <a:rPr lang="fr-FR" err="1"/>
              <a:t>telescope</a:t>
            </a:r>
            <a:r>
              <a:rPr lang="fr-FR"/>
              <a:t> </a:t>
            </a:r>
            <a:r>
              <a:rPr lang="fr-FR" b="1" err="1"/>
              <a:t>under</a:t>
            </a:r>
            <a:r>
              <a:rPr lang="fr-FR" b="1"/>
              <a:t> </a:t>
            </a:r>
            <a:r>
              <a:rPr lang="fr-FR" err="1"/>
              <a:t>development</a:t>
            </a:r>
            <a:r>
              <a:rPr lang="fr-FR"/>
              <a:t>, SKA.</a:t>
            </a:r>
          </a:p>
          <a:p>
            <a:r>
              <a:rPr lang="fr-FR"/>
              <a:t>SKA </a:t>
            </a:r>
            <a:r>
              <a:rPr lang="fr-FR" b="1" err="1"/>
              <a:t>consists</a:t>
            </a:r>
            <a:r>
              <a:rPr lang="fr-FR" b="1"/>
              <a:t> </a:t>
            </a:r>
            <a:r>
              <a:rPr lang="fr-FR"/>
              <a:t>of </a:t>
            </a:r>
            <a:r>
              <a:rPr lang="fr-FR" err="1"/>
              <a:t>antennas</a:t>
            </a:r>
            <a:r>
              <a:rPr lang="fr-FR"/>
              <a:t> in </a:t>
            </a:r>
            <a:r>
              <a:rPr lang="fr-FR" err="1"/>
              <a:t>Australia</a:t>
            </a:r>
            <a:r>
              <a:rPr lang="fr-FR"/>
              <a:t> and South </a:t>
            </a:r>
            <a:r>
              <a:rPr lang="fr-FR" err="1"/>
              <a:t>Africa</a:t>
            </a:r>
            <a:r>
              <a:rPr lang="fr-FR"/>
              <a:t>, </a:t>
            </a:r>
            <a:r>
              <a:rPr lang="fr-FR" err="1"/>
              <a:t>which</a:t>
            </a:r>
            <a:r>
              <a:rPr lang="fr-FR"/>
              <a:t> </a:t>
            </a:r>
            <a:r>
              <a:rPr lang="fr-FR" b="1"/>
              <a:t>capture </a:t>
            </a:r>
            <a:r>
              <a:rPr lang="fr-FR"/>
              <a:t>sky signal at </a:t>
            </a:r>
            <a:r>
              <a:rPr lang="fr-FR" err="1"/>
              <a:t>different</a:t>
            </a:r>
            <a:r>
              <a:rPr lang="fr-FR"/>
              <a:t> </a:t>
            </a:r>
            <a:r>
              <a:rPr lang="fr-FR" err="1"/>
              <a:t>frequencies</a:t>
            </a:r>
            <a:r>
              <a:rPr lang="fr-FR"/>
              <a:t> and </a:t>
            </a:r>
            <a:r>
              <a:rPr lang="fr-FR" b="1"/>
              <a:t>process </a:t>
            </a:r>
            <a:r>
              <a:rPr lang="fr-FR" err="1"/>
              <a:t>them</a:t>
            </a:r>
            <a:r>
              <a:rPr lang="fr-FR"/>
              <a:t> </a:t>
            </a:r>
            <a:r>
              <a:rPr lang="fr-FR" err="1"/>
              <a:t>through</a:t>
            </a:r>
            <a:r>
              <a:rPr lang="fr-FR"/>
              <a:t> a </a:t>
            </a:r>
            <a:r>
              <a:rPr lang="fr-FR" err="1"/>
              <a:t>processing</a:t>
            </a:r>
            <a:r>
              <a:rPr lang="fr-FR"/>
              <a:t> pipeline to </a:t>
            </a:r>
            <a:r>
              <a:rPr lang="fr-FR" b="1" err="1"/>
              <a:t>obtain</a:t>
            </a:r>
            <a:r>
              <a:rPr lang="fr-FR" b="1"/>
              <a:t> </a:t>
            </a:r>
            <a:r>
              <a:rPr lang="fr-FR"/>
              <a:t>images of the sky.</a:t>
            </a:r>
          </a:p>
          <a:p>
            <a:r>
              <a:rPr lang="fr-FR"/>
              <a:t>    The pipeline can </a:t>
            </a:r>
            <a:r>
              <a:rPr lang="fr-FR" err="1"/>
              <a:t>be</a:t>
            </a:r>
            <a:r>
              <a:rPr lang="fr-FR"/>
              <a:t> </a:t>
            </a:r>
            <a:r>
              <a:rPr lang="fr-FR" err="1"/>
              <a:t>divided</a:t>
            </a:r>
            <a:r>
              <a:rPr lang="fr-FR"/>
              <a:t> </a:t>
            </a:r>
            <a:r>
              <a:rPr lang="fr-FR" err="1"/>
              <a:t>into</a:t>
            </a:r>
            <a:r>
              <a:rPr lang="fr-FR"/>
              <a:t> </a:t>
            </a:r>
            <a:r>
              <a:rPr lang="fr-FR" b="1"/>
              <a:t>2 </a:t>
            </a:r>
            <a:r>
              <a:rPr lang="fr-FR"/>
              <a:t>main parts.</a:t>
            </a:r>
          </a:p>
          <a:p>
            <a:pPr lvl="1"/>
            <a:r>
              <a:rPr lang="fr-FR"/>
              <a:t>    The CSP (Central Signal Processor), </a:t>
            </a:r>
            <a:r>
              <a:rPr lang="fr-FR" err="1"/>
              <a:t>which</a:t>
            </a:r>
            <a:r>
              <a:rPr lang="fr-FR"/>
              <a:t> </a:t>
            </a:r>
            <a:r>
              <a:rPr lang="fr-FR" b="1" err="1"/>
              <a:t>converts</a:t>
            </a:r>
            <a:r>
              <a:rPr lang="fr-FR" b="1"/>
              <a:t> </a:t>
            </a:r>
            <a:r>
              <a:rPr lang="fr-FR"/>
              <a:t>the voltages </a:t>
            </a:r>
            <a:r>
              <a:rPr lang="fr-FR" err="1"/>
              <a:t>from</a:t>
            </a:r>
            <a:r>
              <a:rPr lang="fr-FR"/>
              <a:t> </a:t>
            </a:r>
            <a:r>
              <a:rPr lang="fr-FR" err="1"/>
              <a:t>antennas</a:t>
            </a:r>
            <a:r>
              <a:rPr lang="fr-FR"/>
              <a:t> </a:t>
            </a:r>
            <a:r>
              <a:rPr lang="fr-FR" err="1"/>
              <a:t>into</a:t>
            </a:r>
            <a:r>
              <a:rPr lang="fr-FR"/>
              <a:t> “</a:t>
            </a:r>
            <a:r>
              <a:rPr lang="fr-FR" err="1"/>
              <a:t>visibilities</a:t>
            </a:r>
            <a:r>
              <a:rPr lang="fr-FR"/>
              <a:t>”.</a:t>
            </a:r>
          </a:p>
          <a:p>
            <a:pPr lvl="1"/>
            <a:r>
              <a:rPr lang="fr-FR"/>
              <a:t>    The SDP (Science Data Processor), </a:t>
            </a:r>
            <a:r>
              <a:rPr lang="fr-FR" err="1"/>
              <a:t>which</a:t>
            </a:r>
            <a:r>
              <a:rPr lang="fr-FR"/>
              <a:t> </a:t>
            </a:r>
            <a:r>
              <a:rPr lang="fr-FR" b="1" err="1"/>
              <a:t>converts</a:t>
            </a:r>
            <a:r>
              <a:rPr lang="fr-FR" b="1"/>
              <a:t> </a:t>
            </a:r>
            <a:r>
              <a:rPr lang="fr-FR"/>
              <a:t>the </a:t>
            </a:r>
            <a:r>
              <a:rPr lang="fr-FR" err="1"/>
              <a:t>visibilities</a:t>
            </a:r>
            <a:r>
              <a:rPr lang="fr-FR"/>
              <a:t> </a:t>
            </a:r>
            <a:r>
              <a:rPr lang="fr-FR" err="1"/>
              <a:t>into</a:t>
            </a:r>
            <a:r>
              <a:rPr lang="fr-FR"/>
              <a:t> images </a:t>
            </a:r>
            <a:r>
              <a:rPr lang="fr-FR" err="1"/>
              <a:t>that</a:t>
            </a:r>
            <a:r>
              <a:rPr lang="fr-FR"/>
              <a:t> can </a:t>
            </a:r>
            <a:r>
              <a:rPr lang="fr-FR" err="1"/>
              <a:t>be</a:t>
            </a:r>
            <a:r>
              <a:rPr lang="fr-FR"/>
              <a:t> </a:t>
            </a:r>
            <a:r>
              <a:rPr lang="fr-FR" err="1"/>
              <a:t>analyzed</a:t>
            </a:r>
            <a:r>
              <a:rPr lang="fr-FR"/>
              <a:t> by </a:t>
            </a:r>
            <a:r>
              <a:rPr lang="fr-FR" err="1"/>
              <a:t>astronomers</a:t>
            </a:r>
            <a:r>
              <a:rPr lang="fr-FR"/>
              <a:t>.</a:t>
            </a:r>
          </a:p>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ebf56d8b26_0_107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ebf56d8b26_0_1075:notes"/>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158750" indent="0">
              <a:buNone/>
            </a:pPr>
            <a:r>
              <a:rPr lang="fr-FR" i="1">
                <a:solidFill>
                  <a:schemeClr val="dk1"/>
                </a:solidFill>
                <a:ea typeface="Nunito"/>
              </a:rPr>
              <a:t>__________________________________________</a:t>
            </a:r>
            <a:endParaRPr lang="fr-FR"/>
          </a:p>
          <a:p>
            <a:r>
              <a:rPr lang="fr-FR">
                <a:solidFill>
                  <a:schemeClr val="dk1"/>
                </a:solidFill>
              </a:rPr>
              <a:t>The </a:t>
            </a:r>
            <a:r>
              <a:rPr lang="fr-FR" err="1">
                <a:solidFill>
                  <a:schemeClr val="dk1"/>
                </a:solidFill>
              </a:rPr>
              <a:t>method</a:t>
            </a:r>
            <a:r>
              <a:rPr lang="fr-FR">
                <a:solidFill>
                  <a:schemeClr val="dk1"/>
                </a:solidFill>
              </a:rPr>
              <a:t> </a:t>
            </a:r>
            <a:r>
              <a:rPr lang="fr-FR" err="1">
                <a:solidFill>
                  <a:schemeClr val="dk1"/>
                </a:solidFill>
              </a:rPr>
              <a:t>we</a:t>
            </a:r>
            <a:r>
              <a:rPr lang="fr-FR">
                <a:solidFill>
                  <a:schemeClr val="dk1"/>
                </a:solidFill>
              </a:rPr>
              <a:t> propose , </a:t>
            </a:r>
            <a:r>
              <a:rPr lang="fr-FR" err="1">
                <a:solidFill>
                  <a:schemeClr val="dk1"/>
                </a:solidFill>
              </a:rPr>
              <a:t>called</a:t>
            </a:r>
            <a:r>
              <a:rPr lang="fr-FR">
                <a:solidFill>
                  <a:schemeClr val="dk1"/>
                </a:solidFill>
              </a:rPr>
              <a:t> </a:t>
            </a:r>
            <a:r>
              <a:rPr lang="fr-FR" b="1">
                <a:solidFill>
                  <a:schemeClr val="dk1"/>
                </a:solidFill>
              </a:rPr>
              <a:t>scape</a:t>
            </a:r>
            <a:r>
              <a:rPr lang="fr-FR">
                <a:solidFill>
                  <a:schemeClr val="dk1"/>
                </a:solidFill>
              </a:rPr>
              <a:t>, automate smart clustering and </a:t>
            </a:r>
            <a:r>
              <a:rPr lang="fr-FR" err="1">
                <a:solidFill>
                  <a:schemeClr val="dk1"/>
                </a:solidFill>
              </a:rPr>
              <a:t>was</a:t>
            </a:r>
            <a:r>
              <a:rPr lang="fr-FR">
                <a:solidFill>
                  <a:schemeClr val="dk1"/>
                </a:solidFill>
              </a:rPr>
              <a:t> the </a:t>
            </a:r>
            <a:r>
              <a:rPr lang="fr-FR" err="1">
                <a:solidFill>
                  <a:schemeClr val="dk1"/>
                </a:solidFill>
              </a:rPr>
              <a:t>purpose</a:t>
            </a:r>
            <a:r>
              <a:rPr lang="fr-FR">
                <a:solidFill>
                  <a:schemeClr val="dk1"/>
                </a:solidFill>
              </a:rPr>
              <a:t> of 2 extensions.</a:t>
            </a:r>
          </a:p>
          <a:p>
            <a:r>
              <a:rPr lang="fr-FR">
                <a:solidFill>
                  <a:schemeClr val="dk1"/>
                </a:solidFill>
              </a:rPr>
              <a:t>    All of </a:t>
            </a:r>
            <a:r>
              <a:rPr lang="fr-FR" err="1">
                <a:solidFill>
                  <a:schemeClr val="dk1"/>
                </a:solidFill>
              </a:rPr>
              <a:t>them</a:t>
            </a:r>
            <a:r>
              <a:rPr lang="fr-FR">
                <a:solidFill>
                  <a:schemeClr val="dk1"/>
                </a:solidFill>
              </a:rPr>
              <a:t> </a:t>
            </a:r>
            <a:r>
              <a:rPr lang="fr-FR" err="1">
                <a:solidFill>
                  <a:schemeClr val="dk1"/>
                </a:solidFill>
              </a:rPr>
              <a:t>operate</a:t>
            </a:r>
            <a:r>
              <a:rPr lang="fr-FR">
                <a:solidFill>
                  <a:schemeClr val="dk1"/>
                </a:solidFill>
              </a:rPr>
              <a:t> </a:t>
            </a:r>
            <a:r>
              <a:rPr lang="fr-FR" b="1" err="1">
                <a:solidFill>
                  <a:schemeClr val="dk1"/>
                </a:solidFill>
              </a:rPr>
              <a:t>upstream</a:t>
            </a:r>
            <a:r>
              <a:rPr lang="fr-FR" b="1">
                <a:solidFill>
                  <a:schemeClr val="dk1"/>
                </a:solidFill>
              </a:rPr>
              <a:t> </a:t>
            </a:r>
            <a:r>
              <a:rPr lang="fr-FR">
                <a:solidFill>
                  <a:schemeClr val="dk1"/>
                </a:solidFill>
              </a:rPr>
              <a:t>of the standard process and </a:t>
            </a:r>
            <a:r>
              <a:rPr lang="fr-FR" b="1" err="1">
                <a:solidFill>
                  <a:schemeClr val="dk1"/>
                </a:solidFill>
              </a:rPr>
              <a:t>aims</a:t>
            </a:r>
            <a:r>
              <a:rPr lang="fr-FR" b="1">
                <a:solidFill>
                  <a:schemeClr val="dk1"/>
                </a:solidFill>
              </a:rPr>
              <a:t> </a:t>
            </a:r>
            <a:r>
              <a:rPr lang="fr-FR">
                <a:solidFill>
                  <a:schemeClr val="dk1"/>
                </a:solidFill>
              </a:rPr>
              <a:t>to </a:t>
            </a:r>
            <a:r>
              <a:rPr lang="fr-FR" err="1">
                <a:solidFill>
                  <a:schemeClr val="dk1"/>
                </a:solidFill>
              </a:rPr>
              <a:t>simplify</a:t>
            </a:r>
            <a:r>
              <a:rPr lang="fr-FR">
                <a:solidFill>
                  <a:schemeClr val="dk1"/>
                </a:solidFill>
              </a:rPr>
              <a:t> the graph </a:t>
            </a:r>
            <a:r>
              <a:rPr lang="fr-FR" err="1">
                <a:solidFill>
                  <a:schemeClr val="dk1"/>
                </a:solidFill>
              </a:rPr>
              <a:t>while</a:t>
            </a:r>
            <a:r>
              <a:rPr lang="fr-FR">
                <a:solidFill>
                  <a:schemeClr val="dk1"/>
                </a:solidFill>
              </a:rPr>
              <a:t> </a:t>
            </a:r>
            <a:r>
              <a:rPr lang="fr-FR" err="1">
                <a:solidFill>
                  <a:schemeClr val="dk1"/>
                </a:solidFill>
              </a:rPr>
              <a:t>preserving</a:t>
            </a:r>
            <a:r>
              <a:rPr lang="fr-FR">
                <a:solidFill>
                  <a:schemeClr val="dk1"/>
                </a:solidFill>
              </a:rPr>
              <a:t> and </a:t>
            </a:r>
            <a:r>
              <a:rPr lang="fr-FR" err="1">
                <a:solidFill>
                  <a:schemeClr val="dk1"/>
                </a:solidFill>
              </a:rPr>
              <a:t>improving</a:t>
            </a:r>
            <a:r>
              <a:rPr lang="fr-FR">
                <a:solidFill>
                  <a:schemeClr val="dk1"/>
                </a:solidFill>
              </a:rPr>
              <a:t> the </a:t>
            </a:r>
            <a:r>
              <a:rPr lang="fr-FR" err="1">
                <a:solidFill>
                  <a:schemeClr val="dk1"/>
                </a:solidFill>
              </a:rPr>
              <a:t>necessary</a:t>
            </a:r>
            <a:r>
              <a:rPr lang="fr-FR">
                <a:solidFill>
                  <a:schemeClr val="dk1"/>
                </a:solidFill>
              </a:rPr>
              <a:t> </a:t>
            </a:r>
            <a:r>
              <a:rPr lang="fr-FR" err="1">
                <a:solidFill>
                  <a:schemeClr val="dk1"/>
                </a:solidFill>
              </a:rPr>
              <a:t>parallelism</a:t>
            </a:r>
            <a:r>
              <a:rPr lang="fr-FR">
                <a:solidFill>
                  <a:schemeClr val="dk1"/>
                </a:solidFill>
              </a:rPr>
              <a:t>. </a:t>
            </a:r>
          </a:p>
          <a:p>
            <a:r>
              <a:rPr lang="fr-FR">
                <a:solidFill>
                  <a:schemeClr val="dk1"/>
                </a:solidFill>
              </a:rPr>
              <a:t>    First the </a:t>
            </a:r>
            <a:r>
              <a:rPr lang="fr-FR" err="1">
                <a:solidFill>
                  <a:schemeClr val="dk1"/>
                </a:solidFill>
              </a:rPr>
              <a:t>method</a:t>
            </a:r>
            <a:r>
              <a:rPr lang="fr-FR">
                <a:solidFill>
                  <a:schemeClr val="dk1"/>
                </a:solidFill>
              </a:rPr>
              <a:t> </a:t>
            </a:r>
            <a:r>
              <a:rPr lang="fr-FR" b="1" err="1">
                <a:solidFill>
                  <a:schemeClr val="dk1"/>
                </a:solidFill>
              </a:rPr>
              <a:t>Identify</a:t>
            </a:r>
            <a:r>
              <a:rPr lang="fr-FR" b="1">
                <a:solidFill>
                  <a:schemeClr val="dk1"/>
                </a:solidFill>
              </a:rPr>
              <a:t> </a:t>
            </a:r>
            <a:r>
              <a:rPr lang="fr-FR" err="1">
                <a:solidFill>
                  <a:schemeClr val="dk1"/>
                </a:solidFill>
              </a:rPr>
              <a:t>specific</a:t>
            </a:r>
            <a:r>
              <a:rPr lang="fr-FR">
                <a:solidFill>
                  <a:schemeClr val="dk1"/>
                </a:solidFill>
              </a:rPr>
              <a:t> </a:t>
            </a:r>
            <a:r>
              <a:rPr lang="fr-FR" err="1">
                <a:solidFill>
                  <a:schemeClr val="dk1"/>
                </a:solidFill>
              </a:rPr>
              <a:t>actor</a:t>
            </a:r>
            <a:r>
              <a:rPr lang="fr-FR">
                <a:solidFill>
                  <a:schemeClr val="dk1"/>
                </a:solidFill>
              </a:rPr>
              <a:t> patterns in the graph.</a:t>
            </a:r>
            <a:endParaRPr lang="fr-FR"/>
          </a:p>
          <a:p>
            <a:r>
              <a:rPr lang="fr-FR">
                <a:solidFill>
                  <a:schemeClr val="dk1"/>
                </a:solidFill>
              </a:rPr>
              <a:t>    </a:t>
            </a:r>
            <a:r>
              <a:rPr lang="fr-FR" b="1" err="1">
                <a:solidFill>
                  <a:schemeClr val="dk1"/>
                </a:solidFill>
              </a:rPr>
              <a:t>Isolate</a:t>
            </a:r>
            <a:r>
              <a:rPr lang="fr-FR" b="1">
                <a:solidFill>
                  <a:schemeClr val="dk1"/>
                </a:solidFill>
              </a:rPr>
              <a:t> </a:t>
            </a:r>
            <a:r>
              <a:rPr lang="fr-FR" err="1">
                <a:solidFill>
                  <a:schemeClr val="dk1"/>
                </a:solidFill>
              </a:rPr>
              <a:t>them</a:t>
            </a:r>
            <a:r>
              <a:rPr lang="fr-FR">
                <a:solidFill>
                  <a:schemeClr val="dk1"/>
                </a:solidFill>
              </a:rPr>
              <a:t> in a </a:t>
            </a:r>
            <a:r>
              <a:rPr lang="fr-FR" err="1">
                <a:solidFill>
                  <a:schemeClr val="dk1"/>
                </a:solidFill>
              </a:rPr>
              <a:t>sub</a:t>
            </a:r>
            <a:r>
              <a:rPr lang="fr-FR">
                <a:solidFill>
                  <a:schemeClr val="dk1"/>
                </a:solidFill>
              </a:rPr>
              <a:t>-graph, and </a:t>
            </a:r>
            <a:r>
              <a:rPr lang="fr-FR" b="1" err="1">
                <a:solidFill>
                  <a:schemeClr val="dk1"/>
                </a:solidFill>
              </a:rPr>
              <a:t>adjust</a:t>
            </a:r>
            <a:r>
              <a:rPr lang="fr-FR" b="1">
                <a:solidFill>
                  <a:schemeClr val="dk1"/>
                </a:solidFill>
              </a:rPr>
              <a:t> </a:t>
            </a:r>
            <a:r>
              <a:rPr lang="fr-FR">
                <a:solidFill>
                  <a:schemeClr val="dk1"/>
                </a:solidFill>
              </a:rPr>
              <a:t>the </a:t>
            </a:r>
            <a:r>
              <a:rPr lang="fr-FR" err="1">
                <a:solidFill>
                  <a:schemeClr val="dk1"/>
                </a:solidFill>
              </a:rPr>
              <a:t>tokens</a:t>
            </a:r>
            <a:r>
              <a:rPr lang="fr-FR">
                <a:solidFill>
                  <a:schemeClr val="dk1"/>
                </a:solidFill>
              </a:rPr>
              <a:t> </a:t>
            </a:r>
            <a:r>
              <a:rPr lang="fr-FR" err="1">
                <a:solidFill>
                  <a:schemeClr val="dk1"/>
                </a:solidFill>
              </a:rPr>
              <a:t>so</a:t>
            </a:r>
            <a:r>
              <a:rPr lang="fr-FR">
                <a:solidFill>
                  <a:schemeClr val="dk1"/>
                </a:solidFill>
              </a:rPr>
              <a:t> </a:t>
            </a:r>
            <a:r>
              <a:rPr lang="fr-FR" err="1">
                <a:solidFill>
                  <a:schemeClr val="dk1"/>
                </a:solidFill>
              </a:rPr>
              <a:t>that</a:t>
            </a:r>
            <a:r>
              <a:rPr lang="fr-FR">
                <a:solidFill>
                  <a:schemeClr val="dk1"/>
                </a:solidFill>
              </a:rPr>
              <a:t>  the </a:t>
            </a:r>
            <a:r>
              <a:rPr lang="fr-FR" err="1">
                <a:solidFill>
                  <a:schemeClr val="dk1"/>
                </a:solidFill>
              </a:rPr>
              <a:t>sub</a:t>
            </a:r>
            <a:r>
              <a:rPr lang="fr-FR">
                <a:solidFill>
                  <a:schemeClr val="dk1"/>
                </a:solidFill>
              </a:rPr>
              <a:t>-graph </a:t>
            </a:r>
            <a:r>
              <a:rPr lang="fr-FR" err="1">
                <a:solidFill>
                  <a:schemeClr val="dk1"/>
                </a:solidFill>
              </a:rPr>
              <a:t>repetition</a:t>
            </a:r>
            <a:r>
              <a:rPr lang="fr-FR">
                <a:solidFill>
                  <a:schemeClr val="dk1"/>
                </a:solidFill>
              </a:rPr>
              <a:t> match the </a:t>
            </a:r>
            <a:r>
              <a:rPr lang="fr-FR" err="1">
                <a:solidFill>
                  <a:schemeClr val="dk1"/>
                </a:solidFill>
              </a:rPr>
              <a:t>number</a:t>
            </a:r>
            <a:r>
              <a:rPr lang="fr-FR">
                <a:solidFill>
                  <a:schemeClr val="dk1"/>
                </a:solidFill>
              </a:rPr>
              <a:t> of </a:t>
            </a:r>
            <a:r>
              <a:rPr lang="fr-FR" err="1">
                <a:solidFill>
                  <a:schemeClr val="dk1"/>
                </a:solidFill>
              </a:rPr>
              <a:t>processing</a:t>
            </a:r>
            <a:r>
              <a:rPr lang="fr-FR">
                <a:solidFill>
                  <a:schemeClr val="dk1"/>
                </a:solidFill>
              </a:rPr>
              <a:t> </a:t>
            </a:r>
            <a:r>
              <a:rPr lang="fr-FR" err="1">
                <a:solidFill>
                  <a:schemeClr val="dk1"/>
                </a:solidFill>
              </a:rPr>
              <a:t>cores</a:t>
            </a:r>
            <a:r>
              <a:rPr lang="fr-FR">
                <a:solidFill>
                  <a:schemeClr val="dk1"/>
                </a:solidFill>
              </a:rPr>
              <a:t>.</a:t>
            </a:r>
            <a:endParaRPr lang="fr-FR"/>
          </a:p>
          <a:p>
            <a:r>
              <a:rPr lang="fr-FR">
                <a:solidFill>
                  <a:schemeClr val="dk1"/>
                </a:solidFill>
              </a:rPr>
              <a:t>    </a:t>
            </a:r>
            <a:r>
              <a:rPr lang="fr-FR" b="1" err="1">
                <a:solidFill>
                  <a:schemeClr val="dk1"/>
                </a:solidFill>
              </a:rPr>
              <a:t>Easilly</a:t>
            </a:r>
            <a:r>
              <a:rPr lang="fr-FR" b="1">
                <a:solidFill>
                  <a:schemeClr val="dk1"/>
                </a:solidFill>
              </a:rPr>
              <a:t> </a:t>
            </a:r>
            <a:r>
              <a:rPr lang="fr-FR" err="1">
                <a:solidFill>
                  <a:schemeClr val="dk1"/>
                </a:solidFill>
              </a:rPr>
              <a:t>compute</a:t>
            </a:r>
            <a:r>
              <a:rPr lang="fr-FR">
                <a:solidFill>
                  <a:schemeClr val="dk1"/>
                </a:solidFill>
              </a:rPr>
              <a:t> the </a:t>
            </a:r>
            <a:r>
              <a:rPr lang="fr-FR" err="1">
                <a:solidFill>
                  <a:schemeClr val="dk1"/>
                </a:solidFill>
              </a:rPr>
              <a:t>sub</a:t>
            </a:r>
            <a:r>
              <a:rPr lang="fr-FR">
                <a:solidFill>
                  <a:schemeClr val="dk1"/>
                </a:solidFill>
              </a:rPr>
              <a:t>-graph </a:t>
            </a:r>
            <a:r>
              <a:rPr lang="fr-FR" err="1">
                <a:solidFill>
                  <a:schemeClr val="dk1"/>
                </a:solidFill>
              </a:rPr>
              <a:t>schedule</a:t>
            </a:r>
            <a:r>
              <a:rPr lang="fr-FR">
                <a:solidFill>
                  <a:schemeClr val="dk1"/>
                </a:solidFill>
              </a:rPr>
              <a:t>, </a:t>
            </a:r>
            <a:r>
              <a:rPr lang="fr-FR" err="1">
                <a:solidFill>
                  <a:schemeClr val="dk1"/>
                </a:solidFill>
              </a:rPr>
              <a:t>given</a:t>
            </a:r>
            <a:r>
              <a:rPr lang="fr-FR">
                <a:solidFill>
                  <a:schemeClr val="dk1"/>
                </a:solidFill>
              </a:rPr>
              <a:t> </a:t>
            </a:r>
            <a:r>
              <a:rPr lang="fr-FR" err="1">
                <a:solidFill>
                  <a:schemeClr val="dk1"/>
                </a:solidFill>
              </a:rPr>
              <a:t>that</a:t>
            </a:r>
            <a:r>
              <a:rPr lang="fr-FR">
                <a:solidFill>
                  <a:schemeClr val="dk1"/>
                </a:solidFill>
              </a:rPr>
              <a:t> the </a:t>
            </a:r>
            <a:r>
              <a:rPr lang="fr-FR" err="1">
                <a:solidFill>
                  <a:schemeClr val="dk1"/>
                </a:solidFill>
              </a:rPr>
              <a:t>actors</a:t>
            </a:r>
            <a:r>
              <a:rPr lang="fr-FR">
                <a:solidFill>
                  <a:schemeClr val="dk1"/>
                </a:solidFill>
              </a:rPr>
              <a:t> in a </a:t>
            </a:r>
            <a:r>
              <a:rPr lang="fr-FR" err="1">
                <a:solidFill>
                  <a:schemeClr val="dk1"/>
                </a:solidFill>
              </a:rPr>
              <a:t>sub</a:t>
            </a:r>
            <a:r>
              <a:rPr lang="fr-FR">
                <a:solidFill>
                  <a:schemeClr val="dk1"/>
                </a:solidFill>
              </a:rPr>
              <a:t>-graph </a:t>
            </a:r>
            <a:r>
              <a:rPr lang="fr-FR" err="1">
                <a:solidFill>
                  <a:schemeClr val="dk1"/>
                </a:solidFill>
              </a:rPr>
              <a:t>will</a:t>
            </a:r>
            <a:r>
              <a:rPr lang="fr-FR">
                <a:solidFill>
                  <a:schemeClr val="dk1"/>
                </a:solidFill>
              </a:rPr>
              <a:t> </a:t>
            </a:r>
            <a:r>
              <a:rPr lang="fr-FR" err="1">
                <a:solidFill>
                  <a:schemeClr val="dk1"/>
                </a:solidFill>
              </a:rPr>
              <a:t>be</a:t>
            </a:r>
            <a:r>
              <a:rPr lang="fr-FR">
                <a:solidFill>
                  <a:schemeClr val="dk1"/>
                </a:solidFill>
              </a:rPr>
              <a:t> </a:t>
            </a:r>
            <a:r>
              <a:rPr lang="fr-FR" err="1">
                <a:solidFill>
                  <a:schemeClr val="dk1"/>
                </a:solidFill>
              </a:rPr>
              <a:t>mapped</a:t>
            </a:r>
            <a:r>
              <a:rPr lang="fr-FR">
                <a:solidFill>
                  <a:schemeClr val="dk1"/>
                </a:solidFill>
              </a:rPr>
              <a:t> to the </a:t>
            </a:r>
            <a:r>
              <a:rPr lang="fr-FR" err="1">
                <a:solidFill>
                  <a:schemeClr val="dk1"/>
                </a:solidFill>
              </a:rPr>
              <a:t>same</a:t>
            </a:r>
            <a:r>
              <a:rPr lang="fr-FR">
                <a:solidFill>
                  <a:schemeClr val="dk1"/>
                </a:solidFill>
              </a:rPr>
              <a:t> </a:t>
            </a:r>
            <a:r>
              <a:rPr lang="fr-FR" err="1">
                <a:solidFill>
                  <a:schemeClr val="dk1"/>
                </a:solidFill>
              </a:rPr>
              <a:t>processing</a:t>
            </a:r>
            <a:r>
              <a:rPr lang="fr-FR">
                <a:solidFill>
                  <a:schemeClr val="dk1"/>
                </a:solidFill>
              </a:rPr>
              <a:t> </a:t>
            </a:r>
            <a:r>
              <a:rPr lang="fr-FR" err="1">
                <a:solidFill>
                  <a:schemeClr val="dk1"/>
                </a:solidFill>
              </a:rPr>
              <a:t>element</a:t>
            </a:r>
            <a:r>
              <a:rPr lang="fr-FR">
                <a:solidFill>
                  <a:schemeClr val="dk1"/>
                </a:solidFill>
              </a:rPr>
              <a:t>.</a:t>
            </a:r>
            <a:endParaRPr lang="fr-FR"/>
          </a:p>
          <a:p>
            <a:r>
              <a:rPr lang="fr-FR">
                <a:solidFill>
                  <a:schemeClr val="dk1"/>
                </a:solidFill>
              </a:rPr>
              <a:t>    </a:t>
            </a:r>
            <a:r>
              <a:rPr lang="fr-FR" err="1">
                <a:solidFill>
                  <a:schemeClr val="dk1"/>
                </a:solidFill>
              </a:rPr>
              <a:t>Generate</a:t>
            </a:r>
            <a:r>
              <a:rPr lang="fr-FR">
                <a:solidFill>
                  <a:schemeClr val="dk1"/>
                </a:solidFill>
              </a:rPr>
              <a:t> </a:t>
            </a:r>
            <a:r>
              <a:rPr lang="fr-FR" b="1">
                <a:solidFill>
                  <a:schemeClr val="dk1"/>
                </a:solidFill>
              </a:rPr>
              <a:t>C </a:t>
            </a:r>
            <a:r>
              <a:rPr lang="fr-FR">
                <a:solidFill>
                  <a:schemeClr val="dk1"/>
                </a:solidFill>
              </a:rPr>
              <a:t>code </a:t>
            </a:r>
            <a:r>
              <a:rPr lang="fr-FR" err="1">
                <a:solidFill>
                  <a:schemeClr val="dk1"/>
                </a:solidFill>
              </a:rPr>
              <a:t>from</a:t>
            </a:r>
            <a:r>
              <a:rPr lang="fr-FR">
                <a:solidFill>
                  <a:schemeClr val="dk1"/>
                </a:solidFill>
              </a:rPr>
              <a:t> the </a:t>
            </a:r>
            <a:r>
              <a:rPr lang="fr-FR" err="1">
                <a:solidFill>
                  <a:schemeClr val="dk1"/>
                </a:solidFill>
              </a:rPr>
              <a:t>subgraph</a:t>
            </a:r>
            <a:r>
              <a:rPr lang="fr-FR">
                <a:solidFill>
                  <a:schemeClr val="dk1"/>
                </a:solidFill>
              </a:rPr>
              <a:t>, </a:t>
            </a:r>
            <a:r>
              <a:rPr lang="fr-FR" b="1" err="1">
                <a:solidFill>
                  <a:schemeClr val="dk1"/>
                </a:solidFill>
              </a:rPr>
              <a:t>where</a:t>
            </a:r>
            <a:r>
              <a:rPr lang="fr-FR" b="1">
                <a:solidFill>
                  <a:schemeClr val="dk1"/>
                </a:solidFill>
              </a:rPr>
              <a:t> </a:t>
            </a:r>
            <a:r>
              <a:rPr lang="fr-FR" err="1">
                <a:solidFill>
                  <a:schemeClr val="dk1"/>
                </a:solidFill>
              </a:rPr>
              <a:t>repetition</a:t>
            </a:r>
            <a:r>
              <a:rPr lang="fr-FR">
                <a:solidFill>
                  <a:schemeClr val="dk1"/>
                </a:solidFill>
              </a:rPr>
              <a:t> are </a:t>
            </a:r>
            <a:r>
              <a:rPr lang="fr-FR" err="1">
                <a:solidFill>
                  <a:schemeClr val="dk1"/>
                </a:solidFill>
              </a:rPr>
              <a:t>converted</a:t>
            </a:r>
            <a:r>
              <a:rPr lang="fr-FR">
                <a:solidFill>
                  <a:schemeClr val="dk1"/>
                </a:solidFill>
              </a:rPr>
              <a:t> </a:t>
            </a:r>
            <a:r>
              <a:rPr lang="fr-FR" err="1">
                <a:solidFill>
                  <a:schemeClr val="dk1"/>
                </a:solidFill>
              </a:rPr>
              <a:t>into</a:t>
            </a:r>
            <a:r>
              <a:rPr lang="fr-FR">
                <a:solidFill>
                  <a:schemeClr val="dk1"/>
                </a:solidFill>
              </a:rPr>
              <a:t> for </a:t>
            </a:r>
            <a:r>
              <a:rPr lang="fr-FR" err="1">
                <a:solidFill>
                  <a:schemeClr val="dk1"/>
                </a:solidFill>
              </a:rPr>
              <a:t>loops</a:t>
            </a:r>
            <a:r>
              <a:rPr lang="fr-FR">
                <a:solidFill>
                  <a:schemeClr val="dk1"/>
                </a:solidFill>
              </a:rPr>
              <a:t> and </a:t>
            </a:r>
            <a:r>
              <a:rPr lang="fr-FR" err="1">
                <a:solidFill>
                  <a:schemeClr val="dk1"/>
                </a:solidFill>
              </a:rPr>
              <a:t>actors</a:t>
            </a:r>
            <a:r>
              <a:rPr lang="fr-FR">
                <a:solidFill>
                  <a:schemeClr val="dk1"/>
                </a:solidFill>
              </a:rPr>
              <a:t> are </a:t>
            </a:r>
            <a:r>
              <a:rPr lang="fr-FR" err="1">
                <a:solidFill>
                  <a:schemeClr val="dk1"/>
                </a:solidFill>
              </a:rPr>
              <a:t>transformed</a:t>
            </a:r>
            <a:r>
              <a:rPr lang="fr-FR">
                <a:solidFill>
                  <a:schemeClr val="dk1"/>
                </a:solidFill>
              </a:rPr>
              <a:t> </a:t>
            </a:r>
            <a:r>
              <a:rPr lang="fr-FR" err="1">
                <a:solidFill>
                  <a:schemeClr val="dk1"/>
                </a:solidFill>
              </a:rPr>
              <a:t>into</a:t>
            </a:r>
            <a:r>
              <a:rPr lang="fr-FR">
                <a:solidFill>
                  <a:schemeClr val="dk1"/>
                </a:solidFill>
              </a:rPr>
              <a:t> </a:t>
            </a:r>
            <a:r>
              <a:rPr lang="fr-FR" err="1">
                <a:solidFill>
                  <a:schemeClr val="dk1"/>
                </a:solidFill>
              </a:rPr>
              <a:t>function</a:t>
            </a:r>
            <a:r>
              <a:rPr lang="fr-FR">
                <a:solidFill>
                  <a:schemeClr val="dk1"/>
                </a:solidFill>
              </a:rPr>
              <a:t> calls.</a:t>
            </a:r>
            <a:endParaRPr lang="fr-FR"/>
          </a:p>
          <a:p>
            <a:r>
              <a:rPr lang="fr-FR">
                <a:solidFill>
                  <a:schemeClr val="dk1"/>
                </a:solidFill>
              </a:rPr>
              <a:t>    </a:t>
            </a:r>
            <a:r>
              <a:rPr lang="fr-FR" b="1">
                <a:solidFill>
                  <a:schemeClr val="dk1"/>
                </a:solidFill>
              </a:rPr>
              <a:t>Replace </a:t>
            </a:r>
            <a:r>
              <a:rPr lang="fr-FR">
                <a:solidFill>
                  <a:schemeClr val="dk1"/>
                </a:solidFill>
              </a:rPr>
              <a:t>the </a:t>
            </a:r>
            <a:r>
              <a:rPr lang="fr-FR" err="1">
                <a:solidFill>
                  <a:schemeClr val="dk1"/>
                </a:solidFill>
              </a:rPr>
              <a:t>hierarchical</a:t>
            </a:r>
            <a:r>
              <a:rPr lang="fr-FR">
                <a:solidFill>
                  <a:schemeClr val="dk1"/>
                </a:solidFill>
              </a:rPr>
              <a:t> </a:t>
            </a:r>
            <a:r>
              <a:rPr lang="fr-FR" err="1">
                <a:solidFill>
                  <a:schemeClr val="dk1"/>
                </a:solidFill>
              </a:rPr>
              <a:t>actors</a:t>
            </a:r>
            <a:r>
              <a:rPr lang="fr-FR">
                <a:solidFill>
                  <a:schemeClr val="dk1"/>
                </a:solidFill>
              </a:rPr>
              <a:t> </a:t>
            </a:r>
            <a:r>
              <a:rPr lang="fr-FR" err="1">
                <a:solidFill>
                  <a:schemeClr val="dk1"/>
                </a:solidFill>
              </a:rPr>
              <a:t>with</a:t>
            </a:r>
            <a:r>
              <a:rPr lang="fr-FR">
                <a:solidFill>
                  <a:schemeClr val="dk1"/>
                </a:solidFill>
              </a:rPr>
              <a:t> the </a:t>
            </a:r>
            <a:r>
              <a:rPr lang="fr-FR" err="1">
                <a:solidFill>
                  <a:schemeClr val="dk1"/>
                </a:solidFill>
              </a:rPr>
              <a:t>generated</a:t>
            </a:r>
            <a:r>
              <a:rPr lang="fr-FR">
                <a:solidFill>
                  <a:schemeClr val="dk1"/>
                </a:solidFill>
              </a:rPr>
              <a:t> code.</a:t>
            </a:r>
            <a:endParaRPr lang="fr-FR"/>
          </a:p>
          <a:p>
            <a:r>
              <a:rPr lang="fr-FR">
                <a:solidFill>
                  <a:schemeClr val="dk1"/>
                </a:solidFill>
              </a:rPr>
              <a:t>    </a:t>
            </a:r>
            <a:r>
              <a:rPr lang="fr-FR" err="1">
                <a:solidFill>
                  <a:schemeClr val="dk1"/>
                </a:solidFill>
              </a:rPr>
              <a:t>Then</a:t>
            </a:r>
            <a:r>
              <a:rPr lang="fr-FR">
                <a:solidFill>
                  <a:schemeClr val="dk1"/>
                </a:solidFill>
              </a:rPr>
              <a:t> the </a:t>
            </a:r>
            <a:r>
              <a:rPr lang="fr-FR" err="1">
                <a:solidFill>
                  <a:schemeClr val="dk1"/>
                </a:solidFill>
              </a:rPr>
              <a:t>method</a:t>
            </a:r>
            <a:r>
              <a:rPr lang="fr-FR">
                <a:solidFill>
                  <a:schemeClr val="dk1"/>
                </a:solidFill>
              </a:rPr>
              <a:t> </a:t>
            </a:r>
            <a:r>
              <a:rPr lang="fr-FR" err="1">
                <a:solidFill>
                  <a:schemeClr val="dk1"/>
                </a:solidFill>
              </a:rPr>
              <a:t>perform</a:t>
            </a:r>
            <a:r>
              <a:rPr lang="fr-FR">
                <a:solidFill>
                  <a:schemeClr val="dk1"/>
                </a:solidFill>
              </a:rPr>
              <a:t> standard allocation </a:t>
            </a:r>
            <a:r>
              <a:rPr lang="fr-FR" err="1">
                <a:solidFill>
                  <a:schemeClr val="dk1"/>
                </a:solidFill>
              </a:rPr>
              <a:t>using</a:t>
            </a:r>
            <a:r>
              <a:rPr lang="fr-FR">
                <a:solidFill>
                  <a:schemeClr val="dk1"/>
                </a:solidFill>
              </a:rPr>
              <a:t> the </a:t>
            </a:r>
            <a:r>
              <a:rPr lang="fr-FR" err="1">
                <a:solidFill>
                  <a:schemeClr val="dk1"/>
                </a:solidFill>
              </a:rPr>
              <a:t>simplified</a:t>
            </a:r>
            <a:r>
              <a:rPr lang="fr-FR">
                <a:solidFill>
                  <a:schemeClr val="dk1"/>
                </a:solidFill>
              </a:rPr>
              <a:t> graph.</a:t>
            </a:r>
            <a:endParaRPr lang="fr-FR"/>
          </a:p>
          <a:p>
            <a:pPr marL="0" indent="0">
              <a:buNone/>
            </a:pPr>
            <a:endParaRPr lang="fr-FR">
              <a:solidFill>
                <a:schemeClr val="dk1"/>
              </a:solidFill>
              <a:latin typeface="Nunito"/>
              <a:ea typeface="Nunito"/>
              <a:cs typeface="Nunito"/>
            </a:endParaRPr>
          </a:p>
        </p:txBody>
      </p:sp>
      <p:sp>
        <p:nvSpPr>
          <p:cNvPr id="599" name="Google Shape;599;g2ebf56d8b26_0_1075:notes"/>
          <p:cNvSpPr txBox="1">
            <a:spLocks noGrp="1"/>
          </p:cNvSpPr>
          <p:nvPr>
            <p:ph type="sldNum" idx="12"/>
          </p:nvPr>
        </p:nvSpPr>
        <p:spPr>
          <a:xfrm>
            <a:off x="4278960" y="10157400"/>
            <a:ext cx="3280800" cy="53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ebf56d8b26_0_124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ebf56d8b26_0_1240:notes"/>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indent="0">
              <a:buNone/>
            </a:pPr>
            <a:endParaRPr lang="fr">
              <a:solidFill>
                <a:schemeClr val="dk1"/>
              </a:solidFill>
              <a:latin typeface="Nunito"/>
              <a:ea typeface="Nunito"/>
              <a:cs typeface="Nunito"/>
            </a:endParaRPr>
          </a:p>
          <a:p>
            <a:pPr marL="0" indent="0">
              <a:buClr>
                <a:schemeClr val="dk1"/>
              </a:buClr>
              <a:buNone/>
            </a:pPr>
            <a:r>
              <a:rPr lang="fr">
                <a:solidFill>
                  <a:schemeClr val="dk1"/>
                </a:solidFill>
                <a:latin typeface="Nunito"/>
                <a:ea typeface="Nunito"/>
                <a:cs typeface="Nunito"/>
              </a:rPr>
              <a:t>______________________________</a:t>
            </a:r>
            <a:br>
              <a:rPr lang="fr">
                <a:solidFill>
                  <a:schemeClr val="dk1"/>
                </a:solidFill>
                <a:latin typeface="Nunito"/>
                <a:ea typeface="Nunito"/>
                <a:cs typeface="Nunito"/>
              </a:rPr>
            </a:br>
            <a:endParaRPr lang="fr">
              <a:latin typeface="Nunito"/>
            </a:endParaRPr>
          </a:p>
          <a:p>
            <a:pPr marL="171450" indent="-171450"/>
            <a:r>
              <a:rPr lang="fr" err="1"/>
              <a:t>what</a:t>
            </a:r>
            <a:r>
              <a:rPr lang="fr"/>
              <a:t> </a:t>
            </a:r>
            <a:r>
              <a:rPr lang="fr" b="1" err="1"/>
              <a:t>differentiates</a:t>
            </a:r>
            <a:r>
              <a:rPr lang="fr" b="1"/>
              <a:t> </a:t>
            </a:r>
            <a:r>
              <a:rPr lang="fr"/>
              <a:t>the first 2 versions of SCAPE </a:t>
            </a:r>
            <a:r>
              <a:rPr lang="fr" err="1"/>
              <a:t>is</a:t>
            </a:r>
            <a:r>
              <a:rPr lang="fr"/>
              <a:t> the identification of </a:t>
            </a:r>
            <a:r>
              <a:rPr lang="fr" err="1"/>
              <a:t>particular</a:t>
            </a:r>
            <a:r>
              <a:rPr lang="fr"/>
              <a:t> </a:t>
            </a:r>
            <a:r>
              <a:rPr lang="fr" err="1"/>
              <a:t>actor</a:t>
            </a:r>
            <a:r>
              <a:rPr lang="fr"/>
              <a:t> patterns.</a:t>
            </a:r>
            <a:endParaRPr lang="fr">
              <a:solidFill>
                <a:schemeClr val="dk1"/>
              </a:solidFill>
              <a:latin typeface="Nunito"/>
              <a:ea typeface="Nunito"/>
              <a:cs typeface="Nunito"/>
            </a:endParaRPr>
          </a:p>
          <a:p>
            <a:r>
              <a:rPr lang="fr"/>
              <a:t>the first version </a:t>
            </a:r>
            <a:r>
              <a:rPr lang="fr" b="1" err="1"/>
              <a:t>focuses</a:t>
            </a:r>
            <a:r>
              <a:rPr lang="fr" b="1"/>
              <a:t> </a:t>
            </a:r>
            <a:r>
              <a:rPr lang="fr"/>
              <a:t>on </a:t>
            </a:r>
            <a:r>
              <a:rPr lang="fr" err="1"/>
              <a:t>matching</a:t>
            </a:r>
            <a:r>
              <a:rPr lang="fr"/>
              <a:t> excessive data </a:t>
            </a:r>
            <a:r>
              <a:rPr lang="fr" err="1"/>
              <a:t>parallelism</a:t>
            </a:r>
            <a:r>
              <a:rPr lang="fr"/>
              <a:t> to the </a:t>
            </a:r>
            <a:r>
              <a:rPr lang="fr" err="1"/>
              <a:t>target</a:t>
            </a:r>
            <a:r>
              <a:rPr lang="fr"/>
              <a:t>.</a:t>
            </a:r>
          </a:p>
          <a:p>
            <a:pPr marL="330200" indent="-171450"/>
            <a:r>
              <a:rPr lang="fr"/>
              <a:t>    One pattern </a:t>
            </a:r>
            <a:r>
              <a:rPr lang="fr" err="1"/>
              <a:t>is</a:t>
            </a:r>
            <a:r>
              <a:rPr lang="fr"/>
              <a:t> URC, </a:t>
            </a:r>
            <a:r>
              <a:rPr lang="fr" b="1" err="1"/>
              <a:t>consists</a:t>
            </a:r>
            <a:r>
              <a:rPr lang="fr" b="1"/>
              <a:t> </a:t>
            </a:r>
            <a:r>
              <a:rPr lang="fr"/>
              <a:t>of a </a:t>
            </a:r>
            <a:r>
              <a:rPr lang="fr" err="1"/>
              <a:t>sequence</a:t>
            </a:r>
            <a:r>
              <a:rPr lang="fr"/>
              <a:t> of </a:t>
            </a:r>
            <a:r>
              <a:rPr lang="fr" err="1"/>
              <a:t>actors</a:t>
            </a:r>
            <a:r>
              <a:rPr lang="fr"/>
              <a:t> sharing the </a:t>
            </a:r>
            <a:r>
              <a:rPr lang="fr" err="1"/>
              <a:t>same</a:t>
            </a:r>
            <a:r>
              <a:rPr lang="fr"/>
              <a:t> </a:t>
            </a:r>
            <a:r>
              <a:rPr lang="fr" err="1"/>
              <a:t>repetition</a:t>
            </a:r>
            <a:r>
              <a:rPr lang="fr"/>
              <a:t>, the </a:t>
            </a:r>
            <a:r>
              <a:rPr lang="fr" b="1" err="1"/>
              <a:t>method</a:t>
            </a:r>
            <a:r>
              <a:rPr lang="fr" b="1"/>
              <a:t> </a:t>
            </a:r>
            <a:r>
              <a:rPr lang="fr"/>
              <a:t>identifies </a:t>
            </a:r>
            <a:r>
              <a:rPr lang="fr" err="1"/>
              <a:t>these</a:t>
            </a:r>
            <a:r>
              <a:rPr lang="fr"/>
              <a:t> </a:t>
            </a:r>
            <a:r>
              <a:rPr lang="fr" err="1"/>
              <a:t>actors</a:t>
            </a:r>
            <a:r>
              <a:rPr lang="fr"/>
              <a:t>, groups </a:t>
            </a:r>
            <a:r>
              <a:rPr lang="fr" err="1"/>
              <a:t>them</a:t>
            </a:r>
            <a:r>
              <a:rPr lang="fr"/>
              <a:t>, and </a:t>
            </a:r>
            <a:r>
              <a:rPr lang="fr" err="1"/>
              <a:t>plays</a:t>
            </a:r>
            <a:r>
              <a:rPr lang="fr"/>
              <a:t> </a:t>
            </a:r>
            <a:r>
              <a:rPr lang="fr" err="1"/>
              <a:t>with</a:t>
            </a:r>
            <a:r>
              <a:rPr lang="fr"/>
              <a:t> the </a:t>
            </a:r>
            <a:r>
              <a:rPr lang="fr" err="1"/>
              <a:t>tokens</a:t>
            </a:r>
            <a:r>
              <a:rPr lang="fr"/>
              <a:t> to match the </a:t>
            </a:r>
            <a:r>
              <a:rPr lang="fr" err="1"/>
              <a:t>target</a:t>
            </a:r>
            <a:r>
              <a:rPr lang="fr"/>
              <a:t>, </a:t>
            </a:r>
            <a:r>
              <a:rPr lang="fr" err="1"/>
              <a:t>here</a:t>
            </a:r>
            <a:r>
              <a:rPr lang="fr"/>
              <a:t> </a:t>
            </a:r>
            <a:r>
              <a:rPr lang="fr" err="1"/>
              <a:t>reducing</a:t>
            </a:r>
            <a:r>
              <a:rPr lang="fr"/>
              <a:t> the </a:t>
            </a:r>
            <a:r>
              <a:rPr lang="fr" err="1"/>
              <a:t>number</a:t>
            </a:r>
            <a:r>
              <a:rPr lang="fr"/>
              <a:t> of </a:t>
            </a:r>
            <a:r>
              <a:rPr lang="fr" err="1"/>
              <a:t>dataflow</a:t>
            </a:r>
            <a:r>
              <a:rPr lang="fr"/>
              <a:t> </a:t>
            </a:r>
            <a:r>
              <a:rPr lang="fr" err="1"/>
              <a:t>actors</a:t>
            </a:r>
            <a:r>
              <a:rPr lang="fr"/>
              <a:t> to </a:t>
            </a:r>
            <a:r>
              <a:rPr lang="fr" err="1"/>
              <a:t>be</a:t>
            </a:r>
            <a:r>
              <a:rPr lang="fr"/>
              <a:t> </a:t>
            </a:r>
            <a:r>
              <a:rPr lang="fr" err="1"/>
              <a:t>mapped</a:t>
            </a:r>
            <a:r>
              <a:rPr lang="fr"/>
              <a:t> </a:t>
            </a:r>
            <a:r>
              <a:rPr lang="fr" err="1"/>
              <a:t>from</a:t>
            </a:r>
            <a:r>
              <a:rPr lang="fr"/>
              <a:t> 17 to 5 </a:t>
            </a:r>
            <a:r>
              <a:rPr lang="fr" err="1"/>
              <a:t>while</a:t>
            </a:r>
            <a:r>
              <a:rPr lang="fr"/>
              <a:t> </a:t>
            </a:r>
            <a:r>
              <a:rPr lang="fr" err="1"/>
              <a:t>preserving</a:t>
            </a:r>
            <a:r>
              <a:rPr lang="fr"/>
              <a:t> </a:t>
            </a:r>
            <a:r>
              <a:rPr lang="fr" err="1"/>
              <a:t>parallelism</a:t>
            </a:r>
            <a:r>
              <a:rPr lang="fr"/>
              <a:t> for the </a:t>
            </a:r>
            <a:r>
              <a:rPr lang="fr" err="1"/>
              <a:t>target</a:t>
            </a:r>
            <a:endParaRPr lang="fr"/>
          </a:p>
        </p:txBody>
      </p:sp>
      <p:sp>
        <p:nvSpPr>
          <p:cNvPr id="670" name="Google Shape;670;g2ebf56d8b26_0_1240:notes"/>
          <p:cNvSpPr txBox="1">
            <a:spLocks noGrp="1"/>
          </p:cNvSpPr>
          <p:nvPr>
            <p:ph type="sldNum" idx="12"/>
          </p:nvPr>
        </p:nvSpPr>
        <p:spPr>
          <a:xfrm>
            <a:off x="4278960" y="10157400"/>
            <a:ext cx="3280800" cy="53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ebf56d8b26_0_124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ebf56d8b26_0_1240:notes"/>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pPr>
            <a:endParaRPr lang="fr">
              <a:solidFill>
                <a:schemeClr val="dk1"/>
              </a:solidFill>
              <a:latin typeface="Nunito"/>
              <a:ea typeface="Nunito"/>
              <a:cs typeface="Nunito"/>
            </a:endParaRPr>
          </a:p>
          <a:p>
            <a:pPr marL="0" indent="0">
              <a:buNone/>
            </a:pPr>
            <a:r>
              <a:rPr lang="fr">
                <a:solidFill>
                  <a:schemeClr val="dk1"/>
                </a:solidFill>
                <a:latin typeface="Nunito"/>
                <a:ea typeface="Nunito"/>
                <a:cs typeface="Nunito"/>
              </a:rPr>
              <a:t>_________________________________________</a:t>
            </a:r>
            <a:br>
              <a:rPr lang="fr">
                <a:solidFill>
                  <a:schemeClr val="dk1"/>
                </a:solidFill>
                <a:latin typeface="Nunito"/>
                <a:ea typeface="Nunito"/>
                <a:cs typeface="Nunito"/>
              </a:rPr>
            </a:br>
            <a:br>
              <a:rPr lang="fr">
                <a:solidFill>
                  <a:schemeClr val="dk1"/>
                </a:solidFill>
                <a:latin typeface="Nunito"/>
                <a:ea typeface="Nunito"/>
                <a:cs typeface="Nunito"/>
              </a:rPr>
            </a:br>
            <a:r>
              <a:rPr lang="fr"/>
              <a:t>   </a:t>
            </a:r>
            <a:endParaRPr lang="fr">
              <a:latin typeface="Nunito"/>
            </a:endParaRPr>
          </a:p>
          <a:p>
            <a:pPr marL="171450" indent="-171450"/>
            <a:r>
              <a:rPr lang="fr"/>
              <a:t> the SRV pattern </a:t>
            </a:r>
            <a:r>
              <a:rPr lang="fr" err="1"/>
              <a:t>is</a:t>
            </a:r>
            <a:r>
              <a:rPr lang="fr"/>
              <a:t> an </a:t>
            </a:r>
            <a:r>
              <a:rPr lang="fr" err="1"/>
              <a:t>isolated</a:t>
            </a:r>
            <a:r>
              <a:rPr lang="fr"/>
              <a:t> </a:t>
            </a:r>
            <a:r>
              <a:rPr lang="fr" err="1"/>
              <a:t>actor</a:t>
            </a:r>
            <a:r>
              <a:rPr lang="fr"/>
              <a:t> </a:t>
            </a:r>
            <a:r>
              <a:rPr lang="fr" err="1"/>
              <a:t>with</a:t>
            </a:r>
            <a:r>
              <a:rPr lang="fr"/>
              <a:t> excessive </a:t>
            </a:r>
            <a:r>
              <a:rPr lang="fr" err="1"/>
              <a:t>repetition</a:t>
            </a:r>
            <a:r>
              <a:rPr lang="fr"/>
              <a:t>, the clustering </a:t>
            </a:r>
            <a:r>
              <a:rPr lang="fr" err="1"/>
              <a:t>principle</a:t>
            </a:r>
            <a:r>
              <a:rPr lang="fr"/>
              <a:t> </a:t>
            </a:r>
            <a:r>
              <a:rPr lang="fr" err="1"/>
              <a:t>is</a:t>
            </a:r>
            <a:r>
              <a:rPr lang="fr"/>
              <a:t> the </a:t>
            </a:r>
            <a:r>
              <a:rPr lang="fr" err="1"/>
              <a:t>same</a:t>
            </a:r>
            <a:r>
              <a:rPr lang="fr"/>
              <a:t> as the </a:t>
            </a:r>
            <a:r>
              <a:rPr lang="fr" err="1"/>
              <a:t>previous</a:t>
            </a:r>
            <a:r>
              <a:rPr lang="fr"/>
              <a:t> one, and </a:t>
            </a:r>
            <a:r>
              <a:rPr lang="fr" err="1"/>
              <a:t>we</a:t>
            </a:r>
            <a:r>
              <a:rPr lang="fr"/>
              <a:t> </a:t>
            </a:r>
            <a:r>
              <a:rPr lang="fr" err="1"/>
              <a:t>reduce</a:t>
            </a:r>
            <a:r>
              <a:rPr lang="fr"/>
              <a:t> the </a:t>
            </a:r>
            <a:r>
              <a:rPr lang="fr" err="1"/>
              <a:t>number</a:t>
            </a:r>
            <a:r>
              <a:rPr lang="fr"/>
              <a:t> of </a:t>
            </a:r>
            <a:r>
              <a:rPr lang="fr" err="1"/>
              <a:t>actors</a:t>
            </a:r>
            <a:r>
              <a:rPr lang="fr"/>
              <a:t> to </a:t>
            </a:r>
            <a:r>
              <a:rPr lang="fr" err="1"/>
              <a:t>be</a:t>
            </a:r>
            <a:r>
              <a:rPr lang="fr"/>
              <a:t> </a:t>
            </a:r>
            <a:r>
              <a:rPr lang="fr" err="1"/>
              <a:t>mapped</a:t>
            </a:r>
            <a:r>
              <a:rPr lang="fr"/>
              <a:t> </a:t>
            </a:r>
            <a:r>
              <a:rPr lang="fr" err="1"/>
              <a:t>from</a:t>
            </a:r>
            <a:r>
              <a:rPr lang="fr"/>
              <a:t> 10 to 6 in </a:t>
            </a:r>
            <a:r>
              <a:rPr lang="fr" err="1"/>
              <a:t>this</a:t>
            </a:r>
            <a:r>
              <a:rPr lang="fr"/>
              <a:t> </a:t>
            </a:r>
            <a:r>
              <a:rPr lang="fr" err="1"/>
              <a:t>example</a:t>
            </a:r>
            <a:r>
              <a:rPr lang="fr"/>
              <a:t>.</a:t>
            </a:r>
            <a:endParaRPr lang="fr">
              <a:solidFill>
                <a:schemeClr val="dk1"/>
              </a:solidFill>
              <a:latin typeface="Nunito"/>
              <a:ea typeface="Nunito"/>
              <a:cs typeface="Nunito"/>
            </a:endParaRPr>
          </a:p>
          <a:p>
            <a:pPr marL="171450" indent="-171450"/>
            <a:endParaRPr lang="fr"/>
          </a:p>
        </p:txBody>
      </p:sp>
      <p:sp>
        <p:nvSpPr>
          <p:cNvPr id="670" name="Google Shape;670;g2ebf56d8b26_0_1240:notes"/>
          <p:cNvSpPr txBox="1">
            <a:spLocks noGrp="1"/>
          </p:cNvSpPr>
          <p:nvPr>
            <p:ph type="sldNum" idx="12"/>
          </p:nvPr>
        </p:nvSpPr>
        <p:spPr>
          <a:xfrm>
            <a:off x="4278960" y="10157400"/>
            <a:ext cx="3280800" cy="53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22</a:t>
            </a:fld>
            <a:endParaRPr/>
          </a:p>
        </p:txBody>
      </p:sp>
    </p:spTree>
    <p:extLst>
      <p:ext uri="{BB962C8B-B14F-4D97-AF65-F5344CB8AC3E}">
        <p14:creationId xmlns:p14="http://schemas.microsoft.com/office/powerpoint/2010/main" val="4170793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ebf56d8b26_0_1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ebf56d8b26_0_1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____________________</a:t>
            </a:r>
            <a:endParaRPr lang="fr-FR"/>
          </a:p>
          <a:p>
            <a:pPr marL="0" indent="0">
              <a:buNone/>
            </a:pPr>
            <a:endParaRPr lang="en-GB"/>
          </a:p>
          <a:p>
            <a:endParaRPr lang="en-GB"/>
          </a:p>
          <a:p>
            <a:r>
              <a:rPr lang="en-GB"/>
              <a:t>The 2 </a:t>
            </a:r>
            <a:r>
              <a:rPr lang="en-GB" err="1"/>
              <a:t>fisrt</a:t>
            </a:r>
            <a:r>
              <a:rPr lang="en-GB"/>
              <a:t> version of scape take as </a:t>
            </a:r>
            <a:r>
              <a:rPr lang="en-GB" b="1"/>
              <a:t>input </a:t>
            </a:r>
            <a:r>
              <a:rPr lang="en-GB"/>
              <a:t>the dataflow and an input parameter corresponding to the  level of granularity</a:t>
            </a:r>
          </a:p>
          <a:p>
            <a:r>
              <a:rPr lang="en-GB"/>
              <a:t>And </a:t>
            </a:r>
            <a:r>
              <a:rPr lang="en-GB" b="1"/>
              <a:t>provide </a:t>
            </a:r>
            <a:r>
              <a:rPr lang="en-GB"/>
              <a:t>a set of clustering configuration </a:t>
            </a:r>
            <a:r>
              <a:rPr lang="en-GB" err="1"/>
              <a:t>alowing</a:t>
            </a:r>
            <a:r>
              <a:rPr lang="en-GB"/>
              <a:t> the user to choose the wanted granularity</a:t>
            </a:r>
          </a:p>
          <a:p>
            <a:r>
              <a:rPr lang="en-GB"/>
              <a:t>The number of configurations equals the number of hierarchical levels plus two.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ebf56d8b26_0_1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ebf56d8b26_0_1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dirty="0"/>
              <a:t>____________________</a:t>
            </a:r>
            <a:endParaRPr lang="fr-FR" dirty="0"/>
          </a:p>
          <a:p>
            <a:r>
              <a:rPr lang="en-GB" dirty="0"/>
              <a:t> In this example, with two levels, there are four possible configurations:</a:t>
            </a:r>
          </a:p>
          <a:p>
            <a:r>
              <a:rPr lang="en-GB" b="1" dirty="0"/>
              <a:t>Level 0</a:t>
            </a:r>
            <a:r>
              <a:rPr lang="en-GB" dirty="0"/>
              <a:t>: corresponds to the standard graph with no clustering.</a:t>
            </a:r>
          </a:p>
          <a:p>
            <a:r>
              <a:rPr lang="en-GB" b="1" dirty="0"/>
              <a:t>Level 1</a:t>
            </a:r>
            <a:r>
              <a:rPr lang="en-GB" dirty="0"/>
              <a:t>: SCAPE identifies patterns only at the lower level.</a:t>
            </a:r>
          </a:p>
          <a:p>
            <a:r>
              <a:rPr lang="en-GB" b="1" dirty="0"/>
              <a:t>Level 2</a:t>
            </a:r>
            <a:r>
              <a:rPr lang="en-GB" dirty="0"/>
              <a:t>: the method coarse cluster the subgraph, and identify patterns at the top level.</a:t>
            </a:r>
          </a:p>
          <a:p>
            <a:r>
              <a:rPr lang="en-GB" b="1" dirty="0"/>
              <a:t>Level 3</a:t>
            </a:r>
            <a:r>
              <a:rPr lang="en-GB" dirty="0"/>
              <a:t>: the entire graph is grouped into one actor, making the application sequential and easier to map.</a:t>
            </a:r>
          </a:p>
          <a:p>
            <a:endParaRPr lang="en-GB"/>
          </a:p>
        </p:txBody>
      </p:sp>
    </p:spTree>
    <p:extLst>
      <p:ext uri="{BB962C8B-B14F-4D97-AF65-F5344CB8AC3E}">
        <p14:creationId xmlns:p14="http://schemas.microsoft.com/office/powerpoint/2010/main" val="1111481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ebf56d8b26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ebf56d8b26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______________</a:t>
            </a:r>
            <a:endParaRPr lang="fr-FR"/>
          </a:p>
          <a:p>
            <a:pPr>
              <a:buNone/>
            </a:pPr>
            <a:endParaRPr lang="en-US"/>
          </a:p>
          <a:p>
            <a:r>
              <a:rPr lang="en-US"/>
              <a:t>To </a:t>
            </a:r>
            <a:r>
              <a:rPr lang="en-US" b="1"/>
              <a:t>clarify</a:t>
            </a:r>
            <a:r>
              <a:rPr lang="en-US"/>
              <a:t>, the first version of SCAPE reduces excessive data parallelism on the number of target cores.</a:t>
            </a:r>
            <a:endParaRPr lang="fr-FR"/>
          </a:p>
          <a:p>
            <a:r>
              <a:rPr lang="en-US"/>
              <a:t>The second version extends the first by increasing parallelism on the </a:t>
            </a:r>
            <a:r>
              <a:rPr lang="en-US" b="1"/>
              <a:t>sequential </a:t>
            </a:r>
            <a:r>
              <a:rPr lang="en-US"/>
              <a:t>parts identified with clustering.</a:t>
            </a:r>
          </a:p>
          <a:p>
            <a:pPr marL="171450" indent="-171450"/>
            <a:r>
              <a:rPr lang="en-US"/>
              <a:t>Version 3 applies </a:t>
            </a:r>
            <a:r>
              <a:rPr lang="en-US" b="1"/>
              <a:t>pattern </a:t>
            </a:r>
            <a:r>
              <a:rPr lang="en-US"/>
              <a:t>matching to all </a:t>
            </a:r>
            <a:r>
              <a:rPr lang="en-US" b="1"/>
              <a:t>admissible </a:t>
            </a:r>
            <a:r>
              <a:rPr lang="en-US"/>
              <a:t>hierarchical levels, providing only one clustering configuration tuned to the target.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ec12ca7b66_0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2ec12ca7b66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________________</a:t>
            </a:r>
            <a:endParaRPr lang="fr-FR"/>
          </a:p>
          <a:p>
            <a:pPr marL="285750" indent="-285750">
              <a:buClr>
                <a:schemeClr val="dk1"/>
              </a:buClr>
            </a:pPr>
            <a:r>
              <a:rPr lang="fr" err="1"/>
              <a:t>I'm</a:t>
            </a:r>
            <a:r>
              <a:rPr lang="fr"/>
              <a:t> </a:t>
            </a:r>
            <a:r>
              <a:rPr lang="fr" err="1"/>
              <a:t>going</a:t>
            </a:r>
            <a:r>
              <a:rPr lang="fr"/>
              <a:t> to </a:t>
            </a:r>
            <a:r>
              <a:rPr lang="fr">
                <a:solidFill>
                  <a:srgbClr val="FF0000"/>
                </a:solidFill>
              </a:rPr>
              <a:t>compare </a:t>
            </a:r>
            <a:r>
              <a:rPr lang="fr"/>
              <a:t>the </a:t>
            </a:r>
            <a:r>
              <a:rPr lang="fr" err="1"/>
              <a:t>three</a:t>
            </a:r>
            <a:r>
              <a:rPr lang="fr"/>
              <a:t> versions of SCAPE </a:t>
            </a:r>
            <a:r>
              <a:rPr lang="fr" err="1"/>
              <a:t>with</a:t>
            </a:r>
            <a:r>
              <a:rPr lang="fr"/>
              <a:t> the </a:t>
            </a:r>
            <a:r>
              <a:rPr lang="fr" err="1"/>
              <a:t>method</a:t>
            </a:r>
            <a:r>
              <a:rPr lang="fr"/>
              <a:t> </a:t>
            </a:r>
            <a:r>
              <a:rPr lang="fr" err="1"/>
              <a:t>that</a:t>
            </a:r>
            <a:r>
              <a:rPr lang="fr"/>
              <a:t> </a:t>
            </a:r>
            <a:r>
              <a:rPr lang="fr" err="1"/>
              <a:t>doesn't</a:t>
            </a:r>
            <a:r>
              <a:rPr lang="fr"/>
              <a:t> have </a:t>
            </a:r>
            <a:r>
              <a:rPr lang="fr" err="1"/>
              <a:t>any</a:t>
            </a:r>
            <a:r>
              <a:rPr lang="fr"/>
              <a:t> </a:t>
            </a:r>
            <a:r>
              <a:rPr lang="fr" err="1"/>
              <a:t>optimization</a:t>
            </a:r>
            <a:r>
              <a:rPr lang="fr"/>
              <a:t> for </a:t>
            </a:r>
            <a:r>
              <a:rPr lang="fr" err="1"/>
              <a:t>deploying</a:t>
            </a:r>
            <a:r>
              <a:rPr lang="fr"/>
              <a:t> a DSP</a:t>
            </a:r>
            <a:r>
              <a:rPr lang="fr">
                <a:solidFill>
                  <a:srgbClr val="FF0000"/>
                </a:solidFill>
              </a:rPr>
              <a:t> </a:t>
            </a:r>
            <a:r>
              <a:rPr lang="fr"/>
              <a:t>application.</a:t>
            </a:r>
            <a:endParaRPr/>
          </a:p>
          <a:p>
            <a:pPr marL="285750" indent="-285750">
              <a:buClr>
                <a:schemeClr val="dk1"/>
              </a:buClr>
            </a:pPr>
            <a:r>
              <a:rPr lang="fr" err="1"/>
              <a:t>Here</a:t>
            </a:r>
            <a:r>
              <a:rPr lang="fr"/>
              <a:t> the axes </a:t>
            </a:r>
            <a:r>
              <a:rPr lang="fr" err="1"/>
              <a:t>represent</a:t>
            </a:r>
            <a:r>
              <a:rPr lang="fr"/>
              <a:t> the </a:t>
            </a:r>
            <a:r>
              <a:rPr lang="fr" err="1"/>
              <a:t>resource</a:t>
            </a:r>
            <a:r>
              <a:rPr lang="fr"/>
              <a:t> allocation time </a:t>
            </a:r>
            <a:r>
              <a:rPr lang="fr" err="1"/>
              <a:t>according</a:t>
            </a:r>
            <a:r>
              <a:rPr lang="fr"/>
              <a:t> to the </a:t>
            </a:r>
            <a:r>
              <a:rPr lang="fr" err="1"/>
              <a:t>number</a:t>
            </a:r>
            <a:r>
              <a:rPr lang="fr"/>
              <a:t> of PE, the </a:t>
            </a:r>
            <a:r>
              <a:rPr lang="fr" err="1"/>
              <a:t>lower</a:t>
            </a:r>
            <a:r>
              <a:rPr lang="fr"/>
              <a:t> the </a:t>
            </a:r>
            <a:r>
              <a:rPr lang="fr" err="1"/>
              <a:t>better</a:t>
            </a:r>
            <a:r>
              <a:rPr lang="fr"/>
              <a:t>.</a:t>
            </a:r>
          </a:p>
          <a:p>
            <a:pPr marL="285750" indent="-285750">
              <a:buClr>
                <a:schemeClr val="dk1"/>
              </a:buClr>
            </a:pPr>
            <a:r>
              <a:rPr lang="fr"/>
              <a:t>So all SCAPE version </a:t>
            </a:r>
            <a:r>
              <a:rPr lang="fr" err="1"/>
              <a:t>accelerate</a:t>
            </a:r>
            <a:r>
              <a:rPr lang="fr"/>
              <a:t> the process.</a:t>
            </a:r>
            <a:endParaRPr/>
          </a:p>
          <a:p>
            <a:pPr marL="285750" indent="-285750">
              <a:buClr>
                <a:schemeClr val="dk1"/>
              </a:buClr>
            </a:pPr>
            <a:r>
              <a:rPr lang="fr" err="1"/>
              <a:t>Here</a:t>
            </a:r>
            <a:r>
              <a:rPr lang="fr"/>
              <a:t> the axes </a:t>
            </a:r>
            <a:r>
              <a:rPr lang="fr" err="1"/>
              <a:t>represent</a:t>
            </a:r>
            <a:r>
              <a:rPr lang="fr"/>
              <a:t> the </a:t>
            </a:r>
            <a:r>
              <a:rPr lang="fr" err="1"/>
              <a:t>throughput</a:t>
            </a:r>
            <a:r>
              <a:rPr lang="fr"/>
              <a:t> </a:t>
            </a:r>
            <a:r>
              <a:rPr lang="fr" err="1"/>
              <a:t>speedup</a:t>
            </a:r>
            <a:r>
              <a:rPr lang="fr"/>
              <a:t> </a:t>
            </a:r>
            <a:r>
              <a:rPr lang="fr" err="1"/>
              <a:t>according</a:t>
            </a:r>
            <a:r>
              <a:rPr lang="fr"/>
              <a:t> to the </a:t>
            </a:r>
            <a:r>
              <a:rPr lang="fr" err="1"/>
              <a:t>number</a:t>
            </a:r>
            <a:r>
              <a:rPr lang="fr"/>
              <a:t> of PE, the </a:t>
            </a:r>
            <a:r>
              <a:rPr lang="fr" err="1"/>
              <a:t>higher</a:t>
            </a:r>
            <a:r>
              <a:rPr lang="fr"/>
              <a:t> the </a:t>
            </a:r>
            <a:r>
              <a:rPr lang="fr" err="1"/>
              <a:t>better</a:t>
            </a:r>
            <a:r>
              <a:rPr lang="fr"/>
              <a:t>.</a:t>
            </a:r>
          </a:p>
          <a:p>
            <a:pPr marL="285750" indent="-285750">
              <a:buClr>
                <a:schemeClr val="dk1"/>
              </a:buClr>
            </a:pPr>
            <a:r>
              <a:rPr lang="fr"/>
              <a:t>SCAPE1 </a:t>
            </a:r>
            <a:r>
              <a:rPr lang="fr" err="1"/>
              <a:t>preserve</a:t>
            </a:r>
            <a:r>
              <a:rPr lang="fr"/>
              <a:t> application performance, </a:t>
            </a:r>
            <a:r>
              <a:rPr lang="fr" err="1"/>
              <a:t>overlapping</a:t>
            </a:r>
            <a:r>
              <a:rPr lang="fr"/>
              <a:t> the standard </a:t>
            </a:r>
            <a:r>
              <a:rPr lang="fr" err="1"/>
              <a:t>method</a:t>
            </a:r>
            <a:r>
              <a:rPr lang="fr"/>
              <a:t> </a:t>
            </a:r>
            <a:endParaRPr/>
          </a:p>
          <a:p>
            <a:pPr marL="285750" indent="-285750">
              <a:buClr>
                <a:schemeClr val="dk1"/>
              </a:buClr>
            </a:pPr>
            <a:r>
              <a:rPr lang="fr"/>
              <a:t>SCAPE 2 and 3 </a:t>
            </a:r>
            <a:r>
              <a:rPr lang="fr" err="1"/>
              <a:t>improve</a:t>
            </a:r>
            <a:r>
              <a:rPr lang="fr"/>
              <a:t> </a:t>
            </a:r>
            <a:r>
              <a:rPr lang="fr" err="1"/>
              <a:t>throughput</a:t>
            </a:r>
            <a:r>
              <a:rPr lang="fr"/>
              <a:t>, </a:t>
            </a:r>
            <a:r>
              <a:rPr lang="fr" err="1"/>
              <a:t>since</a:t>
            </a:r>
            <a:r>
              <a:rPr lang="fr"/>
              <a:t> </a:t>
            </a:r>
            <a:r>
              <a:rPr lang="fr" err="1"/>
              <a:t>we've</a:t>
            </a:r>
            <a:r>
              <a:rPr lang="fr"/>
              <a:t> </a:t>
            </a:r>
            <a:r>
              <a:rPr lang="fr" err="1"/>
              <a:t>added</a:t>
            </a:r>
            <a:r>
              <a:rPr lang="fr"/>
              <a:t> </a:t>
            </a:r>
            <a:r>
              <a:rPr lang="fr" err="1"/>
              <a:t>parallelism</a:t>
            </a:r>
            <a:r>
              <a:rPr lang="fr"/>
              <a:t> to the </a:t>
            </a:r>
            <a:r>
              <a:rPr lang="fr" err="1"/>
              <a:t>sequential</a:t>
            </a:r>
            <a:r>
              <a:rPr lang="fr"/>
              <a:t> parts</a:t>
            </a:r>
            <a:r>
              <a:rPr lang="fr" b="1"/>
              <a:t>.</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ebf56d8b26_0_1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2ebf56d8b26_0_1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br>
              <a:rPr lang="fr"/>
            </a:br>
            <a:r>
              <a:rPr lang="fr"/>
              <a:t>_________________________</a:t>
            </a:r>
          </a:p>
          <a:p>
            <a:pPr marL="0" lvl="0" indent="0" algn="l">
              <a:spcBef>
                <a:spcPts val="0"/>
              </a:spcBef>
              <a:spcAft>
                <a:spcPts val="0"/>
              </a:spcAft>
              <a:buSzPts val="1100"/>
              <a:buFont typeface="Arial"/>
              <a:buNone/>
            </a:pPr>
            <a:endParaRPr lang="fr"/>
          </a:p>
          <a:p>
            <a:r>
              <a:rPr lang="fr" err="1"/>
              <a:t>Here</a:t>
            </a:r>
            <a:r>
              <a:rPr lang="fr"/>
              <a:t> the axes </a:t>
            </a:r>
            <a:r>
              <a:rPr lang="fr" err="1"/>
              <a:t>represent</a:t>
            </a:r>
            <a:r>
              <a:rPr lang="fr"/>
              <a:t> the </a:t>
            </a:r>
            <a:r>
              <a:rPr lang="fr" err="1"/>
              <a:t>average</a:t>
            </a:r>
            <a:r>
              <a:rPr lang="fr"/>
              <a:t> data </a:t>
            </a:r>
            <a:r>
              <a:rPr lang="fr" err="1"/>
              <a:t>transfer</a:t>
            </a:r>
            <a:r>
              <a:rPr lang="fr"/>
              <a:t> time per </a:t>
            </a:r>
            <a:r>
              <a:rPr lang="fr" err="1"/>
              <a:t>core</a:t>
            </a:r>
            <a:r>
              <a:rPr lang="fr"/>
              <a:t> </a:t>
            </a:r>
            <a:r>
              <a:rPr lang="fr" err="1"/>
              <a:t>according</a:t>
            </a:r>
            <a:r>
              <a:rPr lang="fr"/>
              <a:t> to the </a:t>
            </a:r>
            <a:r>
              <a:rPr lang="fr" err="1"/>
              <a:t>number</a:t>
            </a:r>
            <a:r>
              <a:rPr lang="fr"/>
              <a:t> of PE, the </a:t>
            </a:r>
            <a:r>
              <a:rPr lang="fr" err="1"/>
              <a:t>lower</a:t>
            </a:r>
            <a:r>
              <a:rPr lang="fr"/>
              <a:t> the </a:t>
            </a:r>
            <a:r>
              <a:rPr lang="fr" err="1"/>
              <a:t>better</a:t>
            </a:r>
            <a:r>
              <a:rPr lang="fr"/>
              <a:t>.</a:t>
            </a:r>
          </a:p>
          <a:p>
            <a:r>
              <a:rPr lang="fr"/>
              <a:t>All SCAPE </a:t>
            </a:r>
            <a:r>
              <a:rPr lang="fr" err="1"/>
              <a:t>reduce</a:t>
            </a:r>
            <a:r>
              <a:rPr lang="fr"/>
              <a:t> communication </a:t>
            </a:r>
            <a:r>
              <a:rPr lang="fr" err="1"/>
              <a:t>overheads</a:t>
            </a:r>
          </a:p>
          <a:p>
            <a:r>
              <a:rPr lang="fr" err="1"/>
              <a:t>Here</a:t>
            </a:r>
            <a:r>
              <a:rPr lang="fr"/>
              <a:t> the axes </a:t>
            </a:r>
            <a:r>
              <a:rPr lang="fr" err="1"/>
              <a:t>represent</a:t>
            </a:r>
            <a:r>
              <a:rPr lang="fr"/>
              <a:t> the </a:t>
            </a:r>
            <a:r>
              <a:rPr lang="fr" err="1"/>
              <a:t>average</a:t>
            </a:r>
            <a:r>
              <a:rPr lang="fr"/>
              <a:t> </a:t>
            </a:r>
            <a:r>
              <a:rPr lang="fr" err="1"/>
              <a:t>synchronization</a:t>
            </a:r>
            <a:r>
              <a:rPr lang="fr"/>
              <a:t> time </a:t>
            </a:r>
            <a:r>
              <a:rPr lang="fr" err="1"/>
              <a:t>between</a:t>
            </a:r>
            <a:r>
              <a:rPr lang="fr"/>
              <a:t> </a:t>
            </a:r>
            <a:r>
              <a:rPr lang="fr" err="1"/>
              <a:t>theads</a:t>
            </a:r>
            <a:r>
              <a:rPr lang="fr"/>
              <a:t> </a:t>
            </a:r>
            <a:r>
              <a:rPr lang="fr" err="1"/>
              <a:t>according</a:t>
            </a:r>
            <a:r>
              <a:rPr lang="fr"/>
              <a:t> to the </a:t>
            </a:r>
            <a:r>
              <a:rPr lang="fr" err="1"/>
              <a:t>number</a:t>
            </a:r>
            <a:r>
              <a:rPr lang="fr"/>
              <a:t> of PE, the </a:t>
            </a:r>
            <a:r>
              <a:rPr lang="fr" err="1"/>
              <a:t>lower</a:t>
            </a:r>
            <a:r>
              <a:rPr lang="fr"/>
              <a:t> the </a:t>
            </a:r>
            <a:r>
              <a:rPr lang="fr" err="1"/>
              <a:t>better</a:t>
            </a:r>
            <a:r>
              <a:rPr lang="fr"/>
              <a:t>.</a:t>
            </a:r>
          </a:p>
          <a:p>
            <a:r>
              <a:rPr lang="fr"/>
              <a:t>All SCAPE </a:t>
            </a:r>
            <a:r>
              <a:rPr lang="fr" err="1"/>
              <a:t>reduce</a:t>
            </a:r>
            <a:r>
              <a:rPr lang="fr"/>
              <a:t> </a:t>
            </a:r>
            <a:r>
              <a:rPr lang="fr" err="1"/>
              <a:t>synchronization</a:t>
            </a:r>
            <a:r>
              <a:rPr lang="fr"/>
              <a:t> </a:t>
            </a:r>
            <a:r>
              <a:rPr lang="fr" err="1"/>
              <a:t>overheads</a:t>
            </a:r>
            <a:endParaRPr lang="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ec25e168d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ec25e168d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To </a:t>
            </a:r>
            <a:r>
              <a:rPr lang="en-US" b="1"/>
              <a:t>summarize</a:t>
            </a:r>
            <a:r>
              <a:rPr lang="en-US"/>
              <a:t>, I introduced SCAPE, a </a:t>
            </a:r>
            <a:r>
              <a:rPr lang="en-US" b="1"/>
              <a:t>clustering </a:t>
            </a:r>
            <a:r>
              <a:rPr lang="en-US"/>
              <a:t>method that optimize dataflow resource allocation within an node by:</a:t>
            </a:r>
          </a:p>
          <a:p>
            <a:pPr marL="171450" indent="-171450">
              <a:buFont typeface="Calibri"/>
              <a:buChar char="-"/>
            </a:pPr>
            <a:r>
              <a:rPr lang="en-US"/>
              <a:t>Improving mapping choice</a:t>
            </a:r>
          </a:p>
          <a:p>
            <a:pPr marL="171450" indent="-171450">
              <a:buFont typeface="Calibri"/>
              <a:buChar char="-"/>
            </a:pPr>
            <a:r>
              <a:rPr lang="en-US"/>
              <a:t>Reducing resource allocation time</a:t>
            </a:r>
          </a:p>
          <a:p>
            <a:pPr marL="171450" indent="-171450">
              <a:buFont typeface="Calibri"/>
              <a:buChar char="-"/>
            </a:pPr>
            <a:r>
              <a:rPr lang="en-US"/>
              <a:t>Reducing overheads</a:t>
            </a:r>
            <a:br>
              <a:rPr lang="en-US"/>
            </a:br>
            <a:r>
              <a:rPr lang="en-US"/>
              <a:t>but is limited to single-node system.</a:t>
            </a:r>
          </a:p>
          <a:p>
            <a:pPr marL="171450" indent="-171450">
              <a:buFont typeface="Calibri"/>
              <a:buChar char="-"/>
            </a:pPr>
            <a:r>
              <a:rPr lang="en-US"/>
              <a:t>This method has been the subject of 3 international scientific papers.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ff578c846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ff578c846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err="1"/>
              <a:t>Now</a:t>
            </a:r>
            <a:r>
              <a:rPr lang="fr-FR"/>
              <a:t> </a:t>
            </a:r>
            <a:r>
              <a:rPr lang="fr-FR" err="1"/>
              <a:t>that</a:t>
            </a:r>
            <a:r>
              <a:rPr lang="fr-FR"/>
              <a:t> </a:t>
            </a:r>
            <a:r>
              <a:rPr lang="fr-FR" err="1"/>
              <a:t>we've</a:t>
            </a:r>
            <a:r>
              <a:rPr lang="fr-FR"/>
              <a:t> </a:t>
            </a:r>
            <a:r>
              <a:rPr lang="fr-FR" err="1"/>
              <a:t>optimized</a:t>
            </a:r>
            <a:r>
              <a:rPr lang="fr-FR"/>
              <a:t> </a:t>
            </a:r>
            <a:r>
              <a:rPr lang="fr-FR" err="1"/>
              <a:t>resource</a:t>
            </a:r>
            <a:r>
              <a:rPr lang="fr-FR"/>
              <a:t> allocation on a </a:t>
            </a:r>
            <a:r>
              <a:rPr lang="fr-FR" err="1"/>
              <a:t>node</a:t>
            </a:r>
            <a:r>
              <a:rPr lang="fr-FR"/>
              <a:t>, </a:t>
            </a:r>
            <a:r>
              <a:rPr lang="fr-FR" err="1"/>
              <a:t>let's</a:t>
            </a:r>
            <a:r>
              <a:rPr lang="fr-FR"/>
              <a:t> move on to the </a:t>
            </a:r>
            <a:r>
              <a:rPr lang="fr-FR" err="1"/>
              <a:t>next</a:t>
            </a:r>
            <a:r>
              <a:rPr lang="fr-FR"/>
              <a:t> </a:t>
            </a:r>
            <a:r>
              <a:rPr lang="fr-FR" err="1"/>
              <a:t>step</a:t>
            </a:r>
            <a:r>
              <a:rPr lang="fr-FR"/>
              <a:t>: </a:t>
            </a:r>
            <a:r>
              <a:rPr lang="fr-FR" err="1"/>
              <a:t>allocating</a:t>
            </a:r>
            <a:r>
              <a:rPr lang="fr-FR"/>
              <a:t> </a:t>
            </a:r>
            <a:r>
              <a:rPr lang="fr-FR" err="1"/>
              <a:t>resources</a:t>
            </a:r>
            <a:r>
              <a:rPr lang="fr-FR"/>
              <a:t> on multiple </a:t>
            </a:r>
            <a:r>
              <a:rPr lang="fr-FR" err="1"/>
              <a:t>nodes</a:t>
            </a:r>
            <a:r>
              <a:rPr lang="fr-FR"/>
              <a:t>, </a:t>
            </a:r>
            <a:r>
              <a:rPr lang="fr-FR" err="1"/>
              <a:t>that</a:t>
            </a:r>
            <a:r>
              <a:rPr lang="fr-FR"/>
              <a:t> </a:t>
            </a:r>
            <a:r>
              <a:rPr lang="fr-FR" err="1"/>
              <a:t>is</a:t>
            </a:r>
            <a:r>
              <a:rPr lang="fr-FR"/>
              <a:t> on HPC </a:t>
            </a:r>
            <a:r>
              <a:rPr lang="fr-FR" err="1"/>
              <a:t>systems</a:t>
            </a:r>
            <a:r>
              <a:rPr lang="fr-FR"/>
              <a:t>.</a:t>
            </a:r>
          </a:p>
        </p:txBody>
      </p:sp>
    </p:spTree>
    <p:extLst>
      <p:ext uri="{BB962C8B-B14F-4D97-AF65-F5344CB8AC3E}">
        <p14:creationId xmlns:p14="http://schemas.microsoft.com/office/powerpoint/2010/main" val="149088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ebf56d8b2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ebf56d8b2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fr-FR"/>
          </a:p>
          <a:p>
            <a:pPr marL="158750" indent="0">
              <a:buNone/>
            </a:pPr>
            <a:r>
              <a:rPr lang="fr-FR"/>
              <a:t>____________________________________________________________________________________</a:t>
            </a:r>
          </a:p>
          <a:p>
            <a:endParaRPr lang="fr-FR"/>
          </a:p>
          <a:p>
            <a:r>
              <a:rPr lang="fr-FR"/>
              <a:t>    The SKA, </a:t>
            </a:r>
            <a:r>
              <a:rPr lang="fr-FR" err="1"/>
              <a:t>because</a:t>
            </a:r>
            <a:r>
              <a:rPr lang="fr-FR"/>
              <a:t> of the size of </a:t>
            </a:r>
            <a:r>
              <a:rPr lang="fr-FR" err="1"/>
              <a:t>its</a:t>
            </a:r>
            <a:r>
              <a:rPr lang="fr-FR"/>
              <a:t> </a:t>
            </a:r>
            <a:r>
              <a:rPr lang="fr-FR" err="1"/>
              <a:t>c</a:t>
            </a:r>
            <a:r>
              <a:rPr lang="fr-FR" b="1" err="1"/>
              <a:t>ollecting</a:t>
            </a:r>
            <a:r>
              <a:rPr lang="fr-FR" b="1"/>
              <a:t> surface</a:t>
            </a:r>
            <a:r>
              <a:rPr lang="fr-FR"/>
              <a:t>, </a:t>
            </a:r>
            <a:r>
              <a:rPr lang="fr-FR" err="1"/>
              <a:t>generates</a:t>
            </a:r>
            <a:r>
              <a:rPr lang="fr-FR"/>
              <a:t> an </a:t>
            </a:r>
            <a:r>
              <a:rPr lang="fr-FR" err="1"/>
              <a:t>huge</a:t>
            </a:r>
            <a:r>
              <a:rPr lang="fr-FR"/>
              <a:t> </a:t>
            </a:r>
            <a:r>
              <a:rPr lang="fr-FR" err="1"/>
              <a:t>quantity</a:t>
            </a:r>
            <a:r>
              <a:rPr lang="fr-FR"/>
              <a:t> of data.</a:t>
            </a:r>
          </a:p>
          <a:p>
            <a:r>
              <a:rPr lang="fr-FR"/>
              <a:t>And </a:t>
            </a:r>
            <a:r>
              <a:rPr lang="fr-FR" err="1"/>
              <a:t>because</a:t>
            </a:r>
            <a:r>
              <a:rPr lang="fr-FR"/>
              <a:t> of </a:t>
            </a:r>
            <a:r>
              <a:rPr lang="fr-FR" b="1" err="1"/>
              <a:t>storage</a:t>
            </a:r>
            <a:r>
              <a:rPr lang="fr-FR" b="1"/>
              <a:t> </a:t>
            </a:r>
            <a:r>
              <a:rPr lang="fr-FR" err="1"/>
              <a:t>constraints</a:t>
            </a:r>
            <a:r>
              <a:rPr lang="fr-FR"/>
              <a:t>, </a:t>
            </a:r>
            <a:r>
              <a:rPr lang="fr-FR" err="1"/>
              <a:t>this</a:t>
            </a:r>
            <a:r>
              <a:rPr lang="fr-FR"/>
              <a:t> data has to </a:t>
            </a:r>
            <a:r>
              <a:rPr lang="fr-FR" err="1"/>
              <a:t>be</a:t>
            </a:r>
            <a:r>
              <a:rPr lang="fr-FR"/>
              <a:t> </a:t>
            </a:r>
            <a:r>
              <a:rPr lang="fr-FR" err="1"/>
              <a:t>processed</a:t>
            </a:r>
            <a:r>
              <a:rPr lang="fr-FR"/>
              <a:t> in as short as possible, </a:t>
            </a:r>
            <a:r>
              <a:rPr lang="fr-FR" err="1"/>
              <a:t>this</a:t>
            </a:r>
            <a:r>
              <a:rPr lang="fr-FR"/>
              <a:t> </a:t>
            </a:r>
            <a:r>
              <a:rPr lang="fr-FR" b="1" err="1"/>
              <a:t>raise</a:t>
            </a:r>
            <a:r>
              <a:rPr lang="fr-FR" b="1"/>
              <a:t> </a:t>
            </a:r>
            <a:r>
              <a:rPr lang="fr-FR"/>
              <a:t>a </a:t>
            </a:r>
            <a:r>
              <a:rPr lang="fr-FR" err="1"/>
              <a:t>huge</a:t>
            </a:r>
            <a:r>
              <a:rPr lang="fr-FR"/>
              <a:t> challenge in </a:t>
            </a:r>
            <a:r>
              <a:rPr lang="fr-FR" err="1"/>
              <a:t>terms</a:t>
            </a:r>
            <a:r>
              <a:rPr lang="fr-FR"/>
              <a:t> of </a:t>
            </a:r>
            <a:r>
              <a:rPr lang="fr-FR" err="1"/>
              <a:t>parallel</a:t>
            </a:r>
            <a:r>
              <a:rPr lang="fr-FR"/>
              <a:t> </a:t>
            </a:r>
            <a:r>
              <a:rPr lang="fr-FR" err="1"/>
              <a:t>programming</a:t>
            </a:r>
            <a:r>
              <a:rPr lang="fr-FR"/>
              <a:t>.</a:t>
            </a:r>
          </a:p>
        </p:txBody>
      </p:sp>
    </p:spTree>
    <p:extLst>
      <p:ext uri="{BB962C8B-B14F-4D97-AF65-F5344CB8AC3E}">
        <p14:creationId xmlns:p14="http://schemas.microsoft.com/office/powerpoint/2010/main" val="225516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ec25e168d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ec25e168d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___________________</a:t>
            </a:r>
            <a:endParaRPr lang="fr-FR"/>
          </a:p>
          <a:p>
            <a:pPr marL="0" indent="0">
              <a:buNone/>
            </a:pPr>
            <a:endParaRPr lang="en-US"/>
          </a:p>
          <a:p>
            <a:pPr marL="0" indent="0">
              <a:buNone/>
            </a:pPr>
            <a:r>
              <a:rPr lang="en-US"/>
              <a:t>This contribution was initially motivated by collaboration with 2 other organizations, the Australian </a:t>
            </a:r>
            <a:r>
              <a:rPr lang="en-US" b="1"/>
              <a:t>astronomers </a:t>
            </a:r>
            <a:r>
              <a:rPr lang="en-US"/>
              <a:t>at CSIRO and the IRISA laboratory, and our aim is to </a:t>
            </a:r>
            <a:r>
              <a:rPr lang="en-US" b="1"/>
              <a:t>simulate </a:t>
            </a:r>
            <a:r>
              <a:rPr lang="en-US"/>
              <a:t>and prototype HPC systems.</a:t>
            </a:r>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ebf56d8b26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ebf56d8b26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a:p>
          <a:p>
            <a:pPr marL="0" indent="0">
              <a:buNone/>
            </a:pPr>
            <a:r>
              <a:rPr lang="fr"/>
              <a:t>______________________________</a:t>
            </a:r>
            <a:br>
              <a:rPr lang="fr"/>
            </a:br>
            <a:r>
              <a:rPr lang="fr"/>
              <a:t>- To do </a:t>
            </a:r>
            <a:r>
              <a:rPr lang="fr" err="1"/>
              <a:t>so</a:t>
            </a:r>
            <a:r>
              <a:rPr lang="fr"/>
              <a:t> </a:t>
            </a:r>
            <a:r>
              <a:rPr lang="fr" err="1"/>
              <a:t>we</a:t>
            </a:r>
            <a:r>
              <a:rPr lang="fr"/>
              <a:t> </a:t>
            </a:r>
            <a:r>
              <a:rPr lang="fr" err="1"/>
              <a:t>needed</a:t>
            </a:r>
            <a:r>
              <a:rPr lang="fr"/>
              <a:t> to model </a:t>
            </a:r>
            <a:r>
              <a:rPr lang="fr" err="1"/>
              <a:t>mutli-node</a:t>
            </a:r>
            <a:r>
              <a:rPr lang="fr"/>
              <a:t> system </a:t>
            </a:r>
            <a:r>
              <a:rPr lang="fr" err="1"/>
              <a:t>with</a:t>
            </a:r>
            <a:r>
              <a:rPr lang="fr"/>
              <a:t> a graph.</a:t>
            </a:r>
          </a:p>
          <a:p>
            <a:r>
              <a:rPr lang="fr" err="1"/>
              <a:t>we</a:t>
            </a:r>
            <a:r>
              <a:rPr lang="fr"/>
              <a:t> </a:t>
            </a:r>
            <a:r>
              <a:rPr lang="fr" err="1"/>
              <a:t>take</a:t>
            </a:r>
            <a:r>
              <a:rPr lang="fr"/>
              <a:t> </a:t>
            </a:r>
            <a:r>
              <a:rPr lang="fr" err="1"/>
              <a:t>advantage</a:t>
            </a:r>
            <a:r>
              <a:rPr lang="fr"/>
              <a:t> of the S-LAM model to </a:t>
            </a:r>
            <a:r>
              <a:rPr lang="fr" err="1"/>
              <a:t>represent</a:t>
            </a:r>
            <a:r>
              <a:rPr lang="fr"/>
              <a:t> </a:t>
            </a:r>
            <a:r>
              <a:rPr lang="fr" err="1"/>
              <a:t>homogeneity</a:t>
            </a:r>
            <a:r>
              <a:rPr lang="fr"/>
              <a:t> </a:t>
            </a:r>
            <a:r>
              <a:rPr lang="fr" err="1"/>
              <a:t>within</a:t>
            </a:r>
            <a:r>
              <a:rPr lang="fr"/>
              <a:t> a </a:t>
            </a:r>
            <a:r>
              <a:rPr lang="fr" err="1"/>
              <a:t>node</a:t>
            </a:r>
            <a:r>
              <a:rPr lang="fr"/>
              <a:t>, </a:t>
            </a:r>
            <a:r>
              <a:rPr lang="fr" err="1"/>
              <a:t>that</a:t>
            </a:r>
            <a:r>
              <a:rPr lang="fr"/>
              <a:t> </a:t>
            </a:r>
            <a:r>
              <a:rPr lang="fr" err="1"/>
              <a:t>is</a:t>
            </a:r>
            <a:r>
              <a:rPr lang="fr"/>
              <a:t> </a:t>
            </a:r>
            <a:r>
              <a:rPr lang="fr" err="1"/>
              <a:t>when</a:t>
            </a:r>
            <a:r>
              <a:rPr lang="fr"/>
              <a:t> all </a:t>
            </a:r>
            <a:r>
              <a:rPr lang="fr" err="1"/>
              <a:t>processing</a:t>
            </a:r>
            <a:r>
              <a:rPr lang="fr"/>
              <a:t> </a:t>
            </a:r>
            <a:r>
              <a:rPr lang="fr" err="1"/>
              <a:t>elements</a:t>
            </a:r>
            <a:r>
              <a:rPr lang="fr"/>
              <a:t> </a:t>
            </a:r>
            <a:r>
              <a:rPr lang="fr" b="1" err="1"/>
              <a:t>share</a:t>
            </a:r>
            <a:r>
              <a:rPr lang="fr" b="1"/>
              <a:t> </a:t>
            </a:r>
            <a:r>
              <a:rPr lang="fr"/>
              <a:t>the </a:t>
            </a:r>
            <a:r>
              <a:rPr lang="fr" err="1"/>
              <a:t>same</a:t>
            </a:r>
            <a:r>
              <a:rPr lang="fr"/>
              <a:t> </a:t>
            </a:r>
            <a:r>
              <a:rPr lang="fr" err="1"/>
              <a:t>characteristics</a:t>
            </a:r>
            <a:r>
              <a:rPr lang="fr"/>
              <a:t>.</a:t>
            </a:r>
          </a:p>
          <a:p>
            <a:r>
              <a:rPr lang="fr"/>
              <a:t>In opposite a </a:t>
            </a:r>
            <a:r>
              <a:rPr lang="fr" err="1"/>
              <a:t>node</a:t>
            </a:r>
            <a:r>
              <a:rPr lang="fr"/>
              <a:t>  </a:t>
            </a:r>
            <a:r>
              <a:rPr lang="fr" err="1"/>
              <a:t>is</a:t>
            </a:r>
            <a:r>
              <a:rPr lang="fr"/>
              <a:t> </a:t>
            </a:r>
            <a:r>
              <a:rPr lang="fr" b="1" err="1"/>
              <a:t>heterogeneous</a:t>
            </a:r>
            <a:r>
              <a:rPr lang="fr" b="1"/>
              <a:t> </a:t>
            </a:r>
            <a:r>
              <a:rPr lang="fr"/>
              <a:t>if </a:t>
            </a:r>
            <a:r>
              <a:rPr lang="fr" err="1"/>
              <a:t>it</a:t>
            </a:r>
            <a:r>
              <a:rPr lang="fr"/>
              <a:t> </a:t>
            </a:r>
            <a:r>
              <a:rPr lang="fr" err="1"/>
              <a:t>is</a:t>
            </a:r>
            <a:r>
              <a:rPr lang="fr"/>
              <a:t> made up of </a:t>
            </a:r>
            <a:r>
              <a:rPr lang="fr" err="1"/>
              <a:t>processing</a:t>
            </a:r>
            <a:r>
              <a:rPr lang="fr"/>
              <a:t> </a:t>
            </a:r>
            <a:r>
              <a:rPr lang="fr" err="1"/>
              <a:t>elements</a:t>
            </a:r>
            <a:r>
              <a:rPr lang="fr"/>
              <a:t> </a:t>
            </a:r>
            <a:r>
              <a:rPr lang="fr" err="1"/>
              <a:t>with</a:t>
            </a:r>
            <a:r>
              <a:rPr lang="fr"/>
              <a:t> </a:t>
            </a:r>
            <a:r>
              <a:rPr lang="fr" err="1"/>
              <a:t>different</a:t>
            </a:r>
            <a:r>
              <a:rPr lang="fr"/>
              <a:t> </a:t>
            </a:r>
            <a:r>
              <a:rPr lang="fr" b="1" err="1"/>
              <a:t>characteristics</a:t>
            </a:r>
            <a:r>
              <a:rPr lang="fr"/>
              <a:t>, for </a:t>
            </a:r>
            <a:r>
              <a:rPr lang="fr" err="1"/>
              <a:t>example</a:t>
            </a:r>
            <a:r>
              <a:rPr lang="fr"/>
              <a:t> </a:t>
            </a:r>
            <a:r>
              <a:rPr lang="fr" b="1"/>
              <a:t>2 CPU</a:t>
            </a:r>
            <a:r>
              <a:rPr lang="fr"/>
              <a:t> </a:t>
            </a:r>
            <a:r>
              <a:rPr lang="fr" err="1"/>
              <a:t>cores</a:t>
            </a:r>
            <a:r>
              <a:rPr lang="fr"/>
              <a:t> </a:t>
            </a:r>
            <a:r>
              <a:rPr lang="fr" err="1"/>
              <a:t>with</a:t>
            </a:r>
            <a:r>
              <a:rPr lang="fr"/>
              <a:t> </a:t>
            </a:r>
            <a:r>
              <a:rPr lang="fr" err="1"/>
              <a:t>different</a:t>
            </a:r>
            <a:r>
              <a:rPr lang="fr"/>
              <a:t> </a:t>
            </a:r>
            <a:r>
              <a:rPr lang="fr" err="1"/>
              <a:t>frequencies</a:t>
            </a:r>
            <a:r>
              <a:rPr lang="fr"/>
              <a:t>. </a:t>
            </a:r>
          </a:p>
          <a:p>
            <a:r>
              <a:rPr lang="fr"/>
              <a:t>I </a:t>
            </a:r>
            <a:r>
              <a:rPr lang="fr" err="1"/>
              <a:t>implemented</a:t>
            </a:r>
            <a:r>
              <a:rPr lang="fr"/>
              <a:t> in PREESM the S-LAM to </a:t>
            </a:r>
            <a:r>
              <a:rPr lang="fr" err="1"/>
              <a:t>represent</a:t>
            </a:r>
            <a:r>
              <a:rPr lang="fr"/>
              <a:t> Multi-</a:t>
            </a:r>
            <a:r>
              <a:rPr lang="fr" err="1"/>
              <a:t>node</a:t>
            </a:r>
            <a:r>
              <a:rPr lang="fr"/>
              <a:t> architectures </a:t>
            </a:r>
            <a:r>
              <a:rPr lang="fr" err="1"/>
              <a:t>that</a:t>
            </a:r>
            <a:r>
              <a:rPr lang="fr"/>
              <a:t> are architecture made up of </a:t>
            </a:r>
            <a:r>
              <a:rPr lang="fr" err="1"/>
              <a:t>several</a:t>
            </a:r>
            <a:r>
              <a:rPr lang="fr"/>
              <a:t> </a:t>
            </a:r>
            <a:r>
              <a:rPr lang="fr" b="1" err="1"/>
              <a:t>interconnected</a:t>
            </a:r>
            <a:r>
              <a:rPr lang="fr" b="1"/>
              <a:t> </a:t>
            </a:r>
            <a:r>
              <a:rPr lang="fr" err="1"/>
              <a:t>nodes</a:t>
            </a:r>
            <a:r>
              <a:rPr lang="fr"/>
              <a:t>, </a:t>
            </a:r>
            <a:r>
              <a:rPr lang="fr" err="1"/>
              <a:t>which</a:t>
            </a:r>
            <a:r>
              <a:rPr lang="fr"/>
              <a:t> </a:t>
            </a:r>
            <a:r>
              <a:rPr lang="fr" b="1"/>
              <a:t>leads </a:t>
            </a:r>
            <a:r>
              <a:rPr lang="fr"/>
              <a:t>to the </a:t>
            </a:r>
            <a:r>
              <a:rPr lang="fr" b="1"/>
              <a:t>structure </a:t>
            </a:r>
            <a:r>
              <a:rPr lang="fr"/>
              <a:t>of HPC </a:t>
            </a:r>
            <a:r>
              <a:rPr lang="fr" err="1"/>
              <a:t>systems</a:t>
            </a:r>
            <a:r>
              <a:rPr lang="fr"/>
              <a:t>.</a:t>
            </a:r>
            <a:endParaRPr/>
          </a:p>
        </p:txBody>
      </p:sp>
    </p:spTree>
    <p:extLst>
      <p:ext uri="{BB962C8B-B14F-4D97-AF65-F5344CB8AC3E}">
        <p14:creationId xmlns:p14="http://schemas.microsoft.com/office/powerpoint/2010/main" val="3410854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ebf56d8b26_0_1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ebf56d8b26_0_1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Clr>
                <a:schemeClr val="dk1"/>
              </a:buClr>
              <a:buNone/>
            </a:pPr>
            <a:r>
              <a:rPr lang="fr"/>
              <a:t>_______________________</a:t>
            </a:r>
            <a:endParaRPr lang="fr-FR"/>
          </a:p>
          <a:p>
            <a:pPr marL="0" indent="0">
              <a:buNone/>
            </a:pPr>
            <a:r>
              <a:rPr lang="fr"/>
              <a:t>the </a:t>
            </a:r>
            <a:r>
              <a:rPr lang="fr" err="1"/>
              <a:t>method</a:t>
            </a:r>
            <a:r>
              <a:rPr lang="fr"/>
              <a:t> </a:t>
            </a:r>
            <a:r>
              <a:rPr lang="fr" err="1"/>
              <a:t>takes</a:t>
            </a:r>
            <a:r>
              <a:rPr lang="fr"/>
              <a:t> as input the </a:t>
            </a:r>
            <a:r>
              <a:rPr lang="fr" b="1" err="1"/>
              <a:t>dataflow</a:t>
            </a:r>
            <a:r>
              <a:rPr lang="fr"/>
              <a:t>, and the graph of the </a:t>
            </a:r>
            <a:r>
              <a:rPr lang="fr" b="1" err="1"/>
              <a:t>multinode</a:t>
            </a:r>
            <a:r>
              <a:rPr lang="fr" b="1"/>
              <a:t> </a:t>
            </a:r>
            <a:r>
              <a:rPr lang="fr"/>
              <a:t>system</a:t>
            </a:r>
            <a:r>
              <a:rPr lang="fr" b="1"/>
              <a:t> </a:t>
            </a:r>
            <a:r>
              <a:rPr lang="fr"/>
              <a:t>, </a:t>
            </a:r>
            <a:r>
              <a:rPr lang="fr" err="1"/>
              <a:t>target</a:t>
            </a:r>
            <a:r>
              <a:rPr lang="fr"/>
              <a:t> a </a:t>
            </a:r>
            <a:r>
              <a:rPr lang="fr" err="1"/>
              <a:t>balanced-workload</a:t>
            </a:r>
            <a:r>
              <a:rPr lang="fr"/>
              <a:t> </a:t>
            </a:r>
            <a:r>
              <a:rPr lang="fr" err="1"/>
              <a:t>partitioning</a:t>
            </a:r>
            <a:r>
              <a:rPr lang="fr"/>
              <a:t> </a:t>
            </a:r>
            <a:r>
              <a:rPr lang="fr" err="1"/>
              <a:t>between</a:t>
            </a:r>
            <a:r>
              <a:rPr lang="fr"/>
              <a:t> </a:t>
            </a:r>
            <a:r>
              <a:rPr lang="fr" err="1"/>
              <a:t>node</a:t>
            </a:r>
            <a:r>
              <a:rPr lang="fr"/>
              <a:t> and </a:t>
            </a:r>
            <a:r>
              <a:rPr lang="fr" err="1"/>
              <a:t>provide</a:t>
            </a:r>
            <a:r>
              <a:rPr lang="fr"/>
              <a:t> code for HPC </a:t>
            </a:r>
            <a:r>
              <a:rPr lang="fr" err="1"/>
              <a:t>systems</a:t>
            </a:r>
            <a:r>
              <a:rPr lang="fr"/>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ebf56d8b26_0_1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ebf56d8b26_0_1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
              <a:t>__________________</a:t>
            </a:r>
            <a:endParaRPr lang="fr-FR"/>
          </a:p>
          <a:p>
            <a:r>
              <a:rPr lang="fr"/>
              <a:t>The process </a:t>
            </a:r>
            <a:r>
              <a:rPr lang="fr" err="1"/>
              <a:t>is</a:t>
            </a:r>
            <a:r>
              <a:rPr lang="fr"/>
              <a:t> </a:t>
            </a:r>
            <a:r>
              <a:rPr lang="fr" b="1" err="1"/>
              <a:t>iterative</a:t>
            </a:r>
            <a:r>
              <a:rPr lang="fr" b="1"/>
              <a:t> </a:t>
            </a:r>
            <a:r>
              <a:rPr lang="fr"/>
              <a:t> </a:t>
            </a:r>
            <a:r>
              <a:rPr lang="fr" err="1"/>
              <a:t>since</a:t>
            </a:r>
            <a:r>
              <a:rPr lang="fr"/>
              <a:t> </a:t>
            </a:r>
            <a:r>
              <a:rPr lang="fr" err="1"/>
              <a:t>we</a:t>
            </a:r>
            <a:r>
              <a:rPr lang="fr"/>
              <a:t> have 2 </a:t>
            </a:r>
            <a:r>
              <a:rPr lang="fr" err="1"/>
              <a:t>level</a:t>
            </a:r>
            <a:r>
              <a:rPr lang="fr"/>
              <a:t> for </a:t>
            </a:r>
            <a:r>
              <a:rPr lang="fr" err="1"/>
              <a:t>allocating</a:t>
            </a:r>
            <a:r>
              <a:rPr lang="fr"/>
              <a:t> </a:t>
            </a:r>
            <a:r>
              <a:rPr lang="fr" err="1"/>
              <a:t>resources</a:t>
            </a:r>
            <a:r>
              <a:rPr lang="fr"/>
              <a:t>: </a:t>
            </a:r>
            <a:r>
              <a:rPr lang="fr" err="1"/>
              <a:t>within</a:t>
            </a:r>
            <a:r>
              <a:rPr lang="fr"/>
              <a:t> </a:t>
            </a:r>
            <a:r>
              <a:rPr lang="fr" err="1"/>
              <a:t>nodes</a:t>
            </a:r>
            <a:r>
              <a:rPr lang="fr"/>
              <a:t> and on the </a:t>
            </a:r>
            <a:r>
              <a:rPr lang="fr" err="1"/>
              <a:t>overall</a:t>
            </a:r>
            <a:r>
              <a:rPr lang="fr"/>
              <a:t> system. </a:t>
            </a:r>
            <a:endParaRPr lang="fr-FR"/>
          </a:p>
          <a:p>
            <a:pPr marL="158750" indent="0">
              <a:buNone/>
            </a:pPr>
            <a:r>
              <a:rPr lang="fr"/>
              <a:t>and </a:t>
            </a:r>
            <a:r>
              <a:rPr lang="fr" err="1"/>
              <a:t>consists</a:t>
            </a:r>
            <a:r>
              <a:rPr lang="fr"/>
              <a:t> of 3 main </a:t>
            </a:r>
            <a:r>
              <a:rPr lang="fr" err="1"/>
              <a:t>steps</a:t>
            </a:r>
            <a:endParaRPr lang="fr-FR" err="1"/>
          </a:p>
          <a:p>
            <a:r>
              <a:rPr lang="fr"/>
              <a:t>The </a:t>
            </a:r>
            <a:r>
              <a:rPr lang="fr" err="1"/>
              <a:t>method</a:t>
            </a:r>
            <a:r>
              <a:rPr lang="fr"/>
              <a:t> </a:t>
            </a:r>
            <a:r>
              <a:rPr lang="fr" b="1" err="1"/>
              <a:t>divides</a:t>
            </a:r>
            <a:r>
              <a:rPr lang="fr" b="1"/>
              <a:t> </a:t>
            </a:r>
            <a:r>
              <a:rPr lang="fr"/>
              <a:t>the application graph </a:t>
            </a:r>
            <a:r>
              <a:rPr lang="fr" err="1"/>
              <a:t>into</a:t>
            </a:r>
            <a:r>
              <a:rPr lang="fr"/>
              <a:t> </a:t>
            </a:r>
            <a:r>
              <a:rPr lang="fr" err="1"/>
              <a:t>sub</a:t>
            </a:r>
            <a:r>
              <a:rPr lang="fr"/>
              <a:t>-graphs, </a:t>
            </a:r>
            <a:r>
              <a:rPr lang="fr" err="1"/>
              <a:t>each</a:t>
            </a:r>
            <a:r>
              <a:rPr lang="fr"/>
              <a:t> </a:t>
            </a:r>
            <a:r>
              <a:rPr lang="fr" err="1"/>
              <a:t>associated</a:t>
            </a:r>
            <a:r>
              <a:rPr lang="fr"/>
              <a:t> </a:t>
            </a:r>
            <a:r>
              <a:rPr lang="fr" err="1"/>
              <a:t>with</a:t>
            </a:r>
            <a:r>
              <a:rPr lang="fr"/>
              <a:t> a </a:t>
            </a:r>
            <a:r>
              <a:rPr lang="fr" err="1"/>
              <a:t>node</a:t>
            </a:r>
            <a:r>
              <a:rPr lang="fr"/>
              <a:t> in the architecture.</a:t>
            </a:r>
          </a:p>
          <a:p>
            <a:r>
              <a:rPr lang="fr" err="1"/>
              <a:t>then</a:t>
            </a:r>
            <a:r>
              <a:rPr lang="fr"/>
              <a:t> the </a:t>
            </a:r>
            <a:r>
              <a:rPr lang="fr" b="1"/>
              <a:t>SCAPE </a:t>
            </a:r>
            <a:r>
              <a:rPr lang="fr" err="1"/>
              <a:t>method</a:t>
            </a:r>
            <a:r>
              <a:rPr lang="fr"/>
              <a:t> </a:t>
            </a:r>
            <a:r>
              <a:rPr lang="fr" err="1"/>
              <a:t>is</a:t>
            </a:r>
            <a:r>
              <a:rPr lang="fr"/>
              <a:t> </a:t>
            </a:r>
            <a:r>
              <a:rPr lang="fr" err="1"/>
              <a:t>used</a:t>
            </a:r>
            <a:r>
              <a:rPr lang="fr"/>
              <a:t> for </a:t>
            </a:r>
            <a:r>
              <a:rPr lang="fr" err="1"/>
              <a:t>each</a:t>
            </a:r>
            <a:r>
              <a:rPr lang="fr"/>
              <a:t> </a:t>
            </a:r>
            <a:r>
              <a:rPr lang="fr" err="1"/>
              <a:t>node</a:t>
            </a:r>
            <a:r>
              <a:rPr lang="fr"/>
              <a:t> to </a:t>
            </a:r>
            <a:r>
              <a:rPr lang="fr" err="1"/>
              <a:t>adjust</a:t>
            </a:r>
            <a:r>
              <a:rPr lang="fr"/>
              <a:t> </a:t>
            </a:r>
            <a:r>
              <a:rPr lang="fr" err="1"/>
              <a:t>granularity</a:t>
            </a:r>
            <a:r>
              <a:rPr lang="fr"/>
              <a:t>.</a:t>
            </a:r>
            <a:endParaRPr lang="en-US"/>
          </a:p>
          <a:p>
            <a:r>
              <a:rPr lang="fr" err="1"/>
              <a:t>then</a:t>
            </a:r>
            <a:r>
              <a:rPr lang="fr"/>
              <a:t> the </a:t>
            </a:r>
            <a:r>
              <a:rPr lang="fr" b="1"/>
              <a:t>Inter</a:t>
            </a:r>
            <a:r>
              <a:rPr lang="fr"/>
              <a:t>-</a:t>
            </a:r>
            <a:r>
              <a:rPr lang="fr" err="1"/>
              <a:t>node</a:t>
            </a:r>
            <a:r>
              <a:rPr lang="fr"/>
              <a:t> and </a:t>
            </a:r>
            <a:r>
              <a:rPr lang="fr" b="1"/>
              <a:t>intra</a:t>
            </a:r>
            <a:r>
              <a:rPr lang="fr"/>
              <a:t>-</a:t>
            </a:r>
            <a:r>
              <a:rPr lang="fr" err="1"/>
              <a:t>node</a:t>
            </a:r>
            <a:r>
              <a:rPr lang="fr"/>
              <a:t> </a:t>
            </a:r>
            <a:r>
              <a:rPr lang="fr" err="1"/>
              <a:t>behavior</a:t>
            </a:r>
            <a:r>
              <a:rPr lang="fr"/>
              <a:t> </a:t>
            </a:r>
            <a:r>
              <a:rPr lang="fr" err="1"/>
              <a:t>is</a:t>
            </a:r>
            <a:r>
              <a:rPr lang="fr"/>
              <a:t> </a:t>
            </a:r>
            <a:r>
              <a:rPr lang="fr" err="1"/>
              <a:t>simulated</a:t>
            </a:r>
            <a:r>
              <a:rPr lang="fr"/>
              <a:t> </a:t>
            </a:r>
            <a:r>
              <a:rPr lang="fr" err="1"/>
              <a:t>using</a:t>
            </a:r>
            <a:r>
              <a:rPr lang="fr"/>
              <a:t> a combination of </a:t>
            </a:r>
            <a:r>
              <a:rPr lang="fr" err="1"/>
              <a:t>two</a:t>
            </a:r>
            <a:r>
              <a:rPr lang="fr"/>
              <a:t> </a:t>
            </a:r>
            <a:r>
              <a:rPr lang="fr" err="1"/>
              <a:t>tools</a:t>
            </a:r>
            <a:r>
              <a:rPr lang="fr"/>
              <a:t>: </a:t>
            </a:r>
            <a:r>
              <a:rPr lang="fr" err="1"/>
              <a:t>simgrid</a:t>
            </a:r>
            <a:r>
              <a:rPr lang="fr"/>
              <a:t> and </a:t>
            </a:r>
            <a:r>
              <a:rPr lang="fr" err="1"/>
              <a:t>preesm</a:t>
            </a:r>
            <a:r>
              <a:rPr lang="fr"/>
              <a:t>.</a:t>
            </a:r>
            <a:endParaRPr lang="en-US"/>
          </a:p>
          <a:p>
            <a:r>
              <a:rPr lang="fr" err="1"/>
              <a:t>iteratively</a:t>
            </a:r>
            <a:r>
              <a:rPr lang="fr"/>
              <a:t>, The </a:t>
            </a:r>
            <a:r>
              <a:rPr lang="fr" err="1"/>
              <a:t>method</a:t>
            </a:r>
            <a:r>
              <a:rPr lang="fr"/>
              <a:t> </a:t>
            </a:r>
            <a:r>
              <a:rPr lang="fr" err="1"/>
              <a:t>adjusts</a:t>
            </a:r>
            <a:r>
              <a:rPr lang="fr"/>
              <a:t> the graph construction </a:t>
            </a:r>
            <a:r>
              <a:rPr lang="fr" err="1"/>
              <a:t>based</a:t>
            </a:r>
            <a:r>
              <a:rPr lang="fr"/>
              <a:t> on feedbacks </a:t>
            </a:r>
            <a:r>
              <a:rPr lang="fr" err="1"/>
              <a:t>from</a:t>
            </a:r>
            <a:r>
              <a:rPr lang="fr"/>
              <a:t> </a:t>
            </a:r>
            <a:r>
              <a:rPr lang="fr" err="1"/>
              <a:t>simgrid</a:t>
            </a:r>
            <a:r>
              <a:rPr lang="fr"/>
              <a:t> to balance the </a:t>
            </a:r>
            <a:r>
              <a:rPr lang="fr" err="1"/>
              <a:t>workload</a:t>
            </a:r>
            <a:r>
              <a:rPr lang="fr"/>
              <a:t> </a:t>
            </a:r>
            <a:r>
              <a:rPr lang="fr" err="1"/>
              <a:t>among</a:t>
            </a:r>
            <a:r>
              <a:rPr lang="fr"/>
              <a:t> </a:t>
            </a:r>
            <a:r>
              <a:rPr lang="fr" err="1"/>
              <a:t>nodes</a:t>
            </a:r>
            <a:r>
              <a:rPr lang="fr"/>
              <a:t>.</a:t>
            </a:r>
          </a:p>
        </p:txBody>
      </p:sp>
    </p:spTree>
    <p:extLst>
      <p:ext uri="{BB962C8B-B14F-4D97-AF65-F5344CB8AC3E}">
        <p14:creationId xmlns:p14="http://schemas.microsoft.com/office/powerpoint/2010/main" val="652683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ec12ca7b66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ec12ca7b66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
              <a:t>_______________________</a:t>
            </a:r>
            <a:endParaRPr lang="fr-FR"/>
          </a:p>
          <a:p>
            <a:pPr marL="0" indent="0">
              <a:buNone/>
            </a:pPr>
            <a:r>
              <a:rPr lang="fr">
                <a:solidFill>
                  <a:schemeClr val="dk1"/>
                </a:solidFill>
              </a:rPr>
              <a:t>The </a:t>
            </a:r>
            <a:r>
              <a:rPr lang="fr" err="1">
                <a:solidFill>
                  <a:schemeClr val="dk1"/>
                </a:solidFill>
              </a:rPr>
              <a:t>method</a:t>
            </a:r>
            <a:r>
              <a:rPr lang="fr">
                <a:solidFill>
                  <a:schemeClr val="dk1"/>
                </a:solidFill>
              </a:rPr>
              <a:t> deals </a:t>
            </a:r>
            <a:r>
              <a:rPr lang="fr" err="1">
                <a:solidFill>
                  <a:schemeClr val="dk1"/>
                </a:solidFill>
              </a:rPr>
              <a:t>with</a:t>
            </a:r>
            <a:r>
              <a:rPr lang="fr">
                <a:solidFill>
                  <a:schemeClr val="dk1"/>
                </a:solidFill>
              </a:rPr>
              <a:t> </a:t>
            </a:r>
            <a:r>
              <a:rPr lang="fr" b="1">
                <a:solidFill>
                  <a:schemeClr val="dk1"/>
                </a:solidFill>
              </a:rPr>
              <a:t>standard </a:t>
            </a:r>
            <a:r>
              <a:rPr lang="fr" err="1">
                <a:solidFill>
                  <a:schemeClr val="dk1"/>
                </a:solidFill>
              </a:rPr>
              <a:t>heterogeneity</a:t>
            </a:r>
            <a:r>
              <a:rPr lang="fr">
                <a:solidFill>
                  <a:schemeClr val="dk1"/>
                </a:solidFill>
              </a:rPr>
              <a:t>, </a:t>
            </a:r>
            <a:r>
              <a:rPr lang="fr" err="1">
                <a:solidFill>
                  <a:schemeClr val="dk1"/>
                </a:solidFill>
              </a:rPr>
              <a:t>that</a:t>
            </a:r>
            <a:r>
              <a:rPr lang="fr">
                <a:solidFill>
                  <a:schemeClr val="dk1"/>
                </a:solidFill>
              </a:rPr>
              <a:t> </a:t>
            </a:r>
            <a:r>
              <a:rPr lang="fr" err="1">
                <a:solidFill>
                  <a:schemeClr val="dk1"/>
                </a:solidFill>
              </a:rPr>
              <a:t>is</a:t>
            </a:r>
            <a:r>
              <a:rPr lang="fr">
                <a:solidFill>
                  <a:schemeClr val="dk1"/>
                </a:solidFill>
              </a:rPr>
              <a:t> on </a:t>
            </a:r>
            <a:r>
              <a:rPr lang="fr" err="1">
                <a:solidFill>
                  <a:schemeClr val="dk1"/>
                </a:solidFill>
              </a:rPr>
              <a:t>systems</a:t>
            </a:r>
            <a:r>
              <a:rPr lang="fr">
                <a:solidFill>
                  <a:schemeClr val="dk1"/>
                </a:solidFill>
              </a:rPr>
              <a:t> made up of </a:t>
            </a:r>
            <a:r>
              <a:rPr lang="fr" b="1" err="1">
                <a:solidFill>
                  <a:schemeClr val="dk1"/>
                </a:solidFill>
              </a:rPr>
              <a:t>CPUs</a:t>
            </a:r>
            <a:r>
              <a:rPr lang="fr" b="1">
                <a:solidFill>
                  <a:schemeClr val="dk1"/>
                </a:solidFill>
              </a:rPr>
              <a:t> </a:t>
            </a:r>
            <a:r>
              <a:rPr lang="fr" err="1">
                <a:solidFill>
                  <a:schemeClr val="dk1"/>
                </a:solidFill>
              </a:rPr>
              <a:t>only</a:t>
            </a:r>
            <a:r>
              <a:rPr lang="fr">
                <a:solidFill>
                  <a:schemeClr val="dk1"/>
                </a:solidFill>
              </a:rPr>
              <a:t>, </a:t>
            </a:r>
            <a:r>
              <a:rPr lang="fr" err="1">
                <a:solidFill>
                  <a:schemeClr val="dk1"/>
                </a:solidFill>
              </a:rPr>
              <a:t>with</a:t>
            </a:r>
            <a:r>
              <a:rPr lang="fr">
                <a:solidFill>
                  <a:schemeClr val="dk1"/>
                </a:solidFill>
              </a:rPr>
              <a:t> </a:t>
            </a:r>
            <a:r>
              <a:rPr lang="fr" err="1">
                <a:solidFill>
                  <a:schemeClr val="dk1"/>
                </a:solidFill>
              </a:rPr>
              <a:t>different</a:t>
            </a:r>
            <a:r>
              <a:rPr lang="fr">
                <a:solidFill>
                  <a:schemeClr val="dk1"/>
                </a:solidFill>
              </a:rPr>
              <a:t> </a:t>
            </a:r>
            <a:r>
              <a:rPr lang="fr" err="1">
                <a:solidFill>
                  <a:schemeClr val="dk1"/>
                </a:solidFill>
              </a:rPr>
              <a:t>frequencies</a:t>
            </a:r>
            <a:r>
              <a:rPr lang="fr">
                <a:solidFill>
                  <a:schemeClr val="dk1"/>
                </a:solidFill>
              </a:rPr>
              <a:t> </a:t>
            </a:r>
            <a:r>
              <a:rPr lang="fr" err="1">
                <a:solidFill>
                  <a:schemeClr val="dk1"/>
                </a:solidFill>
              </a:rPr>
              <a:t>within</a:t>
            </a:r>
            <a:r>
              <a:rPr lang="fr">
                <a:solidFill>
                  <a:schemeClr val="dk1"/>
                </a:solidFill>
              </a:rPr>
              <a:t> the </a:t>
            </a:r>
            <a:r>
              <a:rPr lang="fr" err="1">
                <a:solidFill>
                  <a:schemeClr val="dk1"/>
                </a:solidFill>
              </a:rPr>
              <a:t>nodes</a:t>
            </a:r>
            <a:r>
              <a:rPr lang="fr">
                <a:solidFill>
                  <a:schemeClr val="dk1"/>
                </a:solidFill>
              </a:rPr>
              <a:t>, or </a:t>
            </a:r>
            <a:r>
              <a:rPr lang="fr" err="1">
                <a:solidFill>
                  <a:schemeClr val="dk1"/>
                </a:solidFill>
              </a:rPr>
              <a:t>with</a:t>
            </a:r>
            <a:r>
              <a:rPr lang="fr">
                <a:solidFill>
                  <a:schemeClr val="dk1"/>
                </a:solidFill>
              </a:rPr>
              <a:t> a </a:t>
            </a:r>
            <a:r>
              <a:rPr lang="fr" err="1">
                <a:solidFill>
                  <a:schemeClr val="dk1"/>
                </a:solidFill>
              </a:rPr>
              <a:t>varied</a:t>
            </a:r>
            <a:r>
              <a:rPr lang="fr">
                <a:solidFill>
                  <a:schemeClr val="dk1"/>
                </a:solidFill>
              </a:rPr>
              <a:t> </a:t>
            </a:r>
            <a:r>
              <a:rPr lang="fr" err="1">
                <a:solidFill>
                  <a:schemeClr val="dk1"/>
                </a:solidFill>
              </a:rPr>
              <a:t>number</a:t>
            </a:r>
            <a:r>
              <a:rPr lang="fr">
                <a:solidFill>
                  <a:schemeClr val="dk1"/>
                </a:solidFill>
              </a:rPr>
              <a:t> of </a:t>
            </a:r>
            <a:r>
              <a:rPr lang="fr" err="1">
                <a:solidFill>
                  <a:schemeClr val="dk1"/>
                </a:solidFill>
              </a:rPr>
              <a:t>cores</a:t>
            </a:r>
            <a:r>
              <a:rPr lang="fr">
                <a:solidFill>
                  <a:schemeClr val="dk1"/>
                </a:solidFill>
              </a:rPr>
              <a:t>.</a:t>
            </a:r>
          </a:p>
        </p:txBody>
      </p:sp>
    </p:spTree>
    <p:extLst>
      <p:ext uri="{BB962C8B-B14F-4D97-AF65-F5344CB8AC3E}">
        <p14:creationId xmlns:p14="http://schemas.microsoft.com/office/powerpoint/2010/main" val="3411650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ec12ca7b66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ec12ca7b66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_______________________</a:t>
            </a:r>
            <a:endParaRPr lang="fr-FR"/>
          </a:p>
          <a:p>
            <a:r>
              <a:rPr lang="fr"/>
              <a:t>To </a:t>
            </a:r>
            <a:r>
              <a:rPr lang="fr" err="1"/>
              <a:t>achieve</a:t>
            </a:r>
            <a:r>
              <a:rPr lang="fr"/>
              <a:t> a </a:t>
            </a:r>
            <a:r>
              <a:rPr lang="fr" b="1" err="1"/>
              <a:t>balanced</a:t>
            </a:r>
            <a:r>
              <a:rPr lang="fr" b="1"/>
              <a:t> </a:t>
            </a:r>
            <a:r>
              <a:rPr lang="fr" err="1"/>
              <a:t>workload</a:t>
            </a:r>
            <a:r>
              <a:rPr lang="fr"/>
              <a:t>, </a:t>
            </a:r>
            <a:r>
              <a:rPr lang="fr" err="1"/>
              <a:t>we</a:t>
            </a:r>
            <a:r>
              <a:rPr lang="fr"/>
              <a:t> start by </a:t>
            </a:r>
            <a:r>
              <a:rPr lang="fr" err="1"/>
              <a:t>estimating</a:t>
            </a:r>
            <a:r>
              <a:rPr lang="fr"/>
              <a:t> the </a:t>
            </a:r>
            <a:r>
              <a:rPr lang="fr" err="1"/>
              <a:t>workload</a:t>
            </a:r>
            <a:r>
              <a:rPr lang="fr"/>
              <a:t> for </a:t>
            </a:r>
            <a:r>
              <a:rPr lang="fr" err="1"/>
              <a:t>each</a:t>
            </a:r>
            <a:r>
              <a:rPr lang="fr"/>
              <a:t> </a:t>
            </a:r>
            <a:r>
              <a:rPr lang="fr" err="1"/>
              <a:t>node</a:t>
            </a:r>
            <a:r>
              <a:rPr lang="fr"/>
              <a:t>.</a:t>
            </a:r>
          </a:p>
          <a:p>
            <a:pPr marL="171450" indent="-171450"/>
            <a:r>
              <a:rPr lang="fr">
                <a:solidFill>
                  <a:schemeClr val="dk1"/>
                </a:solidFill>
              </a:rPr>
              <a:t>To </a:t>
            </a:r>
            <a:r>
              <a:rPr lang="fr" err="1">
                <a:solidFill>
                  <a:schemeClr val="dk1"/>
                </a:solidFill>
              </a:rPr>
              <a:t>handle</a:t>
            </a:r>
            <a:r>
              <a:rPr lang="fr">
                <a:solidFill>
                  <a:schemeClr val="dk1"/>
                </a:solidFill>
              </a:rPr>
              <a:t> </a:t>
            </a:r>
            <a:r>
              <a:rPr lang="fr" err="1">
                <a:solidFill>
                  <a:schemeClr val="dk1"/>
                </a:solidFill>
              </a:rPr>
              <a:t>heterogeneous</a:t>
            </a:r>
            <a:r>
              <a:rPr lang="fr">
                <a:solidFill>
                  <a:schemeClr val="dk1"/>
                </a:solidFill>
              </a:rPr>
              <a:t> </a:t>
            </a:r>
            <a:r>
              <a:rPr lang="fr" err="1">
                <a:solidFill>
                  <a:schemeClr val="dk1"/>
                </a:solidFill>
              </a:rPr>
              <a:t>nodes</a:t>
            </a:r>
            <a:r>
              <a:rPr lang="fr">
                <a:solidFill>
                  <a:schemeClr val="dk1"/>
                </a:solidFill>
              </a:rPr>
              <a:t>, </a:t>
            </a:r>
            <a:r>
              <a:rPr lang="fr" err="1">
                <a:solidFill>
                  <a:schemeClr val="dk1"/>
                </a:solidFill>
              </a:rPr>
              <a:t>we</a:t>
            </a:r>
            <a:r>
              <a:rPr lang="fr">
                <a:solidFill>
                  <a:schemeClr val="dk1"/>
                </a:solidFill>
              </a:rPr>
              <a:t> </a:t>
            </a:r>
            <a:r>
              <a:rPr lang="fr" b="1" err="1">
                <a:solidFill>
                  <a:schemeClr val="dk1"/>
                </a:solidFill>
              </a:rPr>
              <a:t>simplify</a:t>
            </a:r>
            <a:r>
              <a:rPr lang="fr" b="1">
                <a:solidFill>
                  <a:schemeClr val="dk1"/>
                </a:solidFill>
              </a:rPr>
              <a:t> </a:t>
            </a:r>
            <a:r>
              <a:rPr lang="fr">
                <a:solidFill>
                  <a:schemeClr val="dk1"/>
                </a:solidFill>
              </a:rPr>
              <a:t>the </a:t>
            </a:r>
            <a:r>
              <a:rPr lang="fr" err="1">
                <a:solidFill>
                  <a:schemeClr val="dk1"/>
                </a:solidFill>
              </a:rPr>
              <a:t>problem</a:t>
            </a:r>
            <a:r>
              <a:rPr lang="fr">
                <a:solidFill>
                  <a:schemeClr val="dk1"/>
                </a:solidFill>
              </a:rPr>
              <a:t> by </a:t>
            </a:r>
            <a:r>
              <a:rPr lang="fr" err="1">
                <a:solidFill>
                  <a:schemeClr val="dk1"/>
                </a:solidFill>
              </a:rPr>
              <a:t>calculating</a:t>
            </a:r>
            <a:r>
              <a:rPr lang="fr">
                <a:solidFill>
                  <a:schemeClr val="dk1"/>
                </a:solidFill>
              </a:rPr>
              <a:t> the '</a:t>
            </a:r>
            <a:r>
              <a:rPr lang="fr" b="1" err="1">
                <a:solidFill>
                  <a:schemeClr val="dk1"/>
                </a:solidFill>
              </a:rPr>
              <a:t>number</a:t>
            </a:r>
            <a:r>
              <a:rPr lang="fr" b="1">
                <a:solidFill>
                  <a:schemeClr val="dk1"/>
                </a:solidFill>
              </a:rPr>
              <a:t> of </a:t>
            </a:r>
            <a:r>
              <a:rPr lang="fr" b="1" err="1">
                <a:solidFill>
                  <a:schemeClr val="dk1"/>
                </a:solidFill>
              </a:rPr>
              <a:t>equivalent</a:t>
            </a:r>
            <a:r>
              <a:rPr lang="fr" b="1">
                <a:solidFill>
                  <a:schemeClr val="dk1"/>
                </a:solidFill>
              </a:rPr>
              <a:t> </a:t>
            </a:r>
            <a:r>
              <a:rPr lang="fr" b="1" err="1">
                <a:solidFill>
                  <a:schemeClr val="dk1"/>
                </a:solidFill>
              </a:rPr>
              <a:t>cores</a:t>
            </a:r>
            <a:r>
              <a:rPr lang="fr">
                <a:solidFill>
                  <a:schemeClr val="dk1"/>
                </a:solidFill>
              </a:rPr>
              <a:t>.' This </a:t>
            </a:r>
            <a:r>
              <a:rPr lang="fr" err="1">
                <a:solidFill>
                  <a:schemeClr val="dk1"/>
                </a:solidFill>
              </a:rPr>
              <a:t>involves</a:t>
            </a:r>
            <a:r>
              <a:rPr lang="fr">
                <a:solidFill>
                  <a:schemeClr val="dk1"/>
                </a:solidFill>
              </a:rPr>
              <a:t> </a:t>
            </a:r>
            <a:r>
              <a:rPr lang="fr" err="1">
                <a:solidFill>
                  <a:schemeClr val="dk1"/>
                </a:solidFill>
              </a:rPr>
              <a:t>summing</a:t>
            </a:r>
            <a:r>
              <a:rPr lang="fr">
                <a:solidFill>
                  <a:schemeClr val="dk1"/>
                </a:solidFill>
              </a:rPr>
              <a:t> the </a:t>
            </a:r>
            <a:r>
              <a:rPr lang="fr" err="1">
                <a:solidFill>
                  <a:schemeClr val="dk1"/>
                </a:solidFill>
              </a:rPr>
              <a:t>frequency</a:t>
            </a:r>
            <a:r>
              <a:rPr lang="fr">
                <a:solidFill>
                  <a:schemeClr val="dk1"/>
                </a:solidFill>
              </a:rPr>
              <a:t> ratios of the </a:t>
            </a:r>
            <a:r>
              <a:rPr lang="fr" err="1">
                <a:solidFill>
                  <a:schemeClr val="dk1"/>
                </a:solidFill>
              </a:rPr>
              <a:t>cores</a:t>
            </a:r>
            <a:r>
              <a:rPr lang="fr">
                <a:solidFill>
                  <a:schemeClr val="dk1"/>
                </a:solidFill>
              </a:rPr>
              <a:t>.</a:t>
            </a:r>
          </a:p>
          <a:p>
            <a:pPr marL="171450" indent="-171450">
              <a:buClr>
                <a:schemeClr val="dk1"/>
              </a:buClr>
            </a:pPr>
            <a:r>
              <a:rPr lang="fr" err="1"/>
              <a:t>Then</a:t>
            </a:r>
            <a:r>
              <a:rPr lang="fr"/>
              <a:t>, the </a:t>
            </a:r>
            <a:r>
              <a:rPr lang="fr" err="1"/>
              <a:t>estimated</a:t>
            </a:r>
            <a:r>
              <a:rPr lang="fr"/>
              <a:t> </a:t>
            </a:r>
            <a:r>
              <a:rPr lang="fr" err="1"/>
              <a:t>workload</a:t>
            </a:r>
            <a:r>
              <a:rPr lang="fr"/>
              <a:t> per </a:t>
            </a:r>
            <a:r>
              <a:rPr lang="fr" err="1"/>
              <a:t>node</a:t>
            </a:r>
            <a:r>
              <a:rPr lang="fr"/>
              <a:t> </a:t>
            </a:r>
            <a:r>
              <a:rPr lang="fr" err="1"/>
              <a:t>is</a:t>
            </a:r>
            <a:r>
              <a:rPr lang="fr"/>
              <a:t> the proportion</a:t>
            </a:r>
            <a:r>
              <a:rPr lang="fr" b="1">
                <a:solidFill>
                  <a:srgbClr val="FF0000"/>
                </a:solidFill>
              </a:rPr>
              <a:t> </a:t>
            </a:r>
            <a:r>
              <a:rPr lang="fr" err="1"/>
              <a:t>between</a:t>
            </a:r>
            <a:r>
              <a:rPr lang="fr"/>
              <a:t> the </a:t>
            </a:r>
            <a:r>
              <a:rPr lang="fr" err="1"/>
              <a:t>sequential</a:t>
            </a:r>
            <a:r>
              <a:rPr lang="fr"/>
              <a:t> </a:t>
            </a:r>
            <a:r>
              <a:rPr lang="fr" err="1"/>
              <a:t>execution</a:t>
            </a:r>
            <a:r>
              <a:rPr lang="fr"/>
              <a:t> time  and the </a:t>
            </a:r>
            <a:r>
              <a:rPr lang="fr" err="1"/>
              <a:t>number</a:t>
            </a:r>
            <a:r>
              <a:rPr lang="fr"/>
              <a:t> of </a:t>
            </a:r>
            <a:r>
              <a:rPr lang="fr" err="1"/>
              <a:t>equivalent</a:t>
            </a:r>
            <a:r>
              <a:rPr lang="fr"/>
              <a:t> </a:t>
            </a:r>
            <a:r>
              <a:rPr lang="fr" err="1"/>
              <a:t>core</a:t>
            </a:r>
            <a:r>
              <a:rPr lang="fr"/>
              <a:t>. This </a:t>
            </a:r>
            <a:r>
              <a:rPr lang="fr" err="1"/>
              <a:t>determine</a:t>
            </a:r>
            <a:r>
              <a:rPr lang="fr"/>
              <a:t> the </a:t>
            </a:r>
            <a:r>
              <a:rPr lang="fr" err="1"/>
              <a:t>number</a:t>
            </a:r>
            <a:r>
              <a:rPr lang="fr"/>
              <a:t> of </a:t>
            </a:r>
            <a:r>
              <a:rPr lang="fr" err="1"/>
              <a:t>actor</a:t>
            </a:r>
            <a:r>
              <a:rPr lang="fr"/>
              <a:t> per </a:t>
            </a:r>
            <a:r>
              <a:rPr lang="fr" err="1"/>
              <a:t>subgraph</a:t>
            </a:r>
            <a:r>
              <a:rPr lang="fr"/>
              <a:t>.</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ebf56d8b26_0_178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ebf56d8b26_0_1785:notes"/>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158750" indent="0">
              <a:buClr>
                <a:schemeClr val="dk1"/>
              </a:buClr>
              <a:buNone/>
            </a:pPr>
            <a:r>
              <a:rPr lang="fr">
                <a:solidFill>
                  <a:schemeClr val="dk1"/>
                </a:solidFill>
                <a:latin typeface="Nunito"/>
                <a:ea typeface="Nunito"/>
                <a:cs typeface="Nunito"/>
              </a:rPr>
              <a:t>______________________</a:t>
            </a:r>
            <a:endParaRPr lang="fr-FR"/>
          </a:p>
          <a:p>
            <a:r>
              <a:rPr lang="fr">
                <a:solidFill>
                  <a:schemeClr val="dk1"/>
                </a:solidFill>
              </a:rPr>
              <a:t>    As a </a:t>
            </a:r>
            <a:r>
              <a:rPr lang="fr" b="1" err="1">
                <a:solidFill>
                  <a:schemeClr val="dk1"/>
                </a:solidFill>
              </a:rPr>
              <a:t>usecase</a:t>
            </a:r>
            <a:r>
              <a:rPr lang="fr" b="1">
                <a:solidFill>
                  <a:schemeClr val="dk1"/>
                </a:solidFill>
              </a:rPr>
              <a:t> </a:t>
            </a:r>
            <a:r>
              <a:rPr lang="fr">
                <a:solidFill>
                  <a:schemeClr val="dk1"/>
                </a:solidFill>
              </a:rPr>
              <a:t>I model an </a:t>
            </a:r>
            <a:r>
              <a:rPr lang="fr" b="1" err="1">
                <a:solidFill>
                  <a:schemeClr val="dk1"/>
                </a:solidFill>
              </a:rPr>
              <a:t>astronomical</a:t>
            </a:r>
            <a:r>
              <a:rPr lang="fr" b="1">
                <a:solidFill>
                  <a:schemeClr val="dk1"/>
                </a:solidFill>
              </a:rPr>
              <a:t> </a:t>
            </a:r>
            <a:r>
              <a:rPr lang="fr">
                <a:solidFill>
                  <a:schemeClr val="dk1"/>
                </a:solidFill>
              </a:rPr>
              <a:t>application </a:t>
            </a:r>
            <a:r>
              <a:rPr lang="fr" err="1">
                <a:solidFill>
                  <a:schemeClr val="dk1"/>
                </a:solidFill>
              </a:rPr>
              <a:t>with</a:t>
            </a:r>
            <a:r>
              <a:rPr lang="fr">
                <a:solidFill>
                  <a:schemeClr val="dk1"/>
                </a:solidFill>
              </a:rPr>
              <a:t> the </a:t>
            </a:r>
            <a:r>
              <a:rPr lang="fr" err="1">
                <a:solidFill>
                  <a:schemeClr val="dk1"/>
                </a:solidFill>
              </a:rPr>
              <a:t>dataflow</a:t>
            </a:r>
            <a:r>
              <a:rPr lang="fr">
                <a:solidFill>
                  <a:schemeClr val="dk1"/>
                </a:solidFill>
              </a:rPr>
              <a:t> model.</a:t>
            </a:r>
            <a:endParaRPr lang="fr"/>
          </a:p>
          <a:p>
            <a:r>
              <a:rPr lang="fr">
                <a:solidFill>
                  <a:schemeClr val="dk1"/>
                </a:solidFill>
              </a:rPr>
              <a:t>    </a:t>
            </a:r>
            <a:r>
              <a:rPr lang="fr" err="1">
                <a:solidFill>
                  <a:schemeClr val="dk1"/>
                </a:solidFill>
              </a:rPr>
              <a:t>Here</a:t>
            </a:r>
            <a:r>
              <a:rPr lang="fr">
                <a:solidFill>
                  <a:schemeClr val="dk1"/>
                </a:solidFill>
              </a:rPr>
              <a:t> an RFI </a:t>
            </a:r>
            <a:r>
              <a:rPr lang="fr" err="1">
                <a:solidFill>
                  <a:schemeClr val="dk1"/>
                </a:solidFill>
              </a:rPr>
              <a:t>filter</a:t>
            </a:r>
            <a:r>
              <a:rPr lang="fr">
                <a:solidFill>
                  <a:schemeClr val="dk1"/>
                </a:solidFill>
              </a:rPr>
              <a:t> </a:t>
            </a:r>
            <a:r>
              <a:rPr lang="fr" err="1">
                <a:solidFill>
                  <a:schemeClr val="dk1"/>
                </a:solidFill>
              </a:rPr>
              <a:t>take</a:t>
            </a:r>
            <a:r>
              <a:rPr lang="fr">
                <a:solidFill>
                  <a:schemeClr val="dk1"/>
                </a:solidFill>
              </a:rPr>
              <a:t> as input a </a:t>
            </a:r>
            <a:r>
              <a:rPr lang="fr" b="1" err="1">
                <a:solidFill>
                  <a:schemeClr val="dk1"/>
                </a:solidFill>
              </a:rPr>
              <a:t>noisy</a:t>
            </a:r>
            <a:r>
              <a:rPr lang="fr" b="1">
                <a:solidFill>
                  <a:schemeClr val="dk1"/>
                </a:solidFill>
              </a:rPr>
              <a:t> </a:t>
            </a:r>
            <a:r>
              <a:rPr lang="fr">
                <a:solidFill>
                  <a:schemeClr val="dk1"/>
                </a:solidFill>
              </a:rPr>
              <a:t>signal </a:t>
            </a:r>
            <a:r>
              <a:rPr lang="fr" err="1">
                <a:solidFill>
                  <a:schemeClr val="dk1"/>
                </a:solidFill>
              </a:rPr>
              <a:t>compute</a:t>
            </a:r>
            <a:r>
              <a:rPr lang="fr">
                <a:solidFill>
                  <a:schemeClr val="dk1"/>
                </a:solidFill>
              </a:rPr>
              <a:t> </a:t>
            </a:r>
            <a:r>
              <a:rPr lang="fr" b="1" err="1">
                <a:solidFill>
                  <a:schemeClr val="dk1"/>
                </a:solidFill>
              </a:rPr>
              <a:t>thresholds</a:t>
            </a:r>
            <a:r>
              <a:rPr lang="fr" b="1">
                <a:solidFill>
                  <a:schemeClr val="dk1"/>
                </a:solidFill>
              </a:rPr>
              <a:t> </a:t>
            </a:r>
            <a:r>
              <a:rPr lang="fr">
                <a:solidFill>
                  <a:schemeClr val="dk1"/>
                </a:solidFill>
              </a:rPr>
              <a:t>and </a:t>
            </a:r>
            <a:r>
              <a:rPr lang="fr" err="1">
                <a:solidFill>
                  <a:schemeClr val="dk1"/>
                </a:solidFill>
              </a:rPr>
              <a:t>remove</a:t>
            </a:r>
            <a:r>
              <a:rPr lang="fr">
                <a:solidFill>
                  <a:schemeClr val="dk1"/>
                </a:solidFill>
              </a:rPr>
              <a:t> noises </a:t>
            </a:r>
            <a:r>
              <a:rPr lang="fr" err="1">
                <a:solidFill>
                  <a:schemeClr val="dk1"/>
                </a:solidFill>
              </a:rPr>
              <a:t>outside</a:t>
            </a:r>
            <a:r>
              <a:rPr lang="fr">
                <a:solidFill>
                  <a:schemeClr val="dk1"/>
                </a:solidFill>
              </a:rPr>
              <a:t> </a:t>
            </a:r>
            <a:r>
              <a:rPr lang="fr" err="1">
                <a:solidFill>
                  <a:schemeClr val="dk1"/>
                </a:solidFill>
              </a:rPr>
              <a:t>threshold</a:t>
            </a:r>
            <a:r>
              <a:rPr lang="fr">
                <a:solidFill>
                  <a:schemeClr val="dk1"/>
                </a:solidFill>
              </a:rPr>
              <a:t>.</a:t>
            </a:r>
            <a:endParaRPr lang="fr"/>
          </a:p>
          <a:p>
            <a:r>
              <a:rPr lang="fr">
                <a:solidFill>
                  <a:schemeClr val="dk1"/>
                </a:solidFill>
              </a:rPr>
              <a:t>    The </a:t>
            </a:r>
            <a:r>
              <a:rPr lang="fr" err="1">
                <a:solidFill>
                  <a:schemeClr val="dk1"/>
                </a:solidFill>
              </a:rPr>
              <a:t>dataflow</a:t>
            </a:r>
            <a:r>
              <a:rPr lang="fr">
                <a:solidFill>
                  <a:schemeClr val="dk1"/>
                </a:solidFill>
              </a:rPr>
              <a:t> model </a:t>
            </a:r>
            <a:r>
              <a:rPr lang="fr" err="1">
                <a:solidFill>
                  <a:schemeClr val="dk1"/>
                </a:solidFill>
              </a:rPr>
              <a:t>is</a:t>
            </a:r>
            <a:r>
              <a:rPr lang="fr">
                <a:solidFill>
                  <a:schemeClr val="dk1"/>
                </a:solidFill>
              </a:rPr>
              <a:t> </a:t>
            </a:r>
            <a:r>
              <a:rPr lang="fr" err="1">
                <a:solidFill>
                  <a:schemeClr val="dk1"/>
                </a:solidFill>
              </a:rPr>
              <a:t>massively</a:t>
            </a:r>
            <a:r>
              <a:rPr lang="fr">
                <a:solidFill>
                  <a:schemeClr val="dk1"/>
                </a:solidFill>
              </a:rPr>
              <a:t> </a:t>
            </a:r>
            <a:r>
              <a:rPr lang="fr" err="1">
                <a:solidFill>
                  <a:schemeClr val="dk1"/>
                </a:solidFill>
              </a:rPr>
              <a:t>parallel</a:t>
            </a:r>
            <a:r>
              <a:rPr lang="fr">
                <a:solidFill>
                  <a:schemeClr val="dk1"/>
                </a:solidFill>
              </a:rPr>
              <a:t> and I can </a:t>
            </a:r>
            <a:r>
              <a:rPr lang="fr" err="1">
                <a:solidFill>
                  <a:schemeClr val="dk1"/>
                </a:solidFill>
              </a:rPr>
              <a:t>easily</a:t>
            </a:r>
            <a:r>
              <a:rPr lang="fr">
                <a:solidFill>
                  <a:schemeClr val="dk1"/>
                </a:solidFill>
              </a:rPr>
              <a:t> </a:t>
            </a:r>
            <a:r>
              <a:rPr lang="fr" err="1">
                <a:solidFill>
                  <a:schemeClr val="dk1"/>
                </a:solidFill>
              </a:rPr>
              <a:t>play</a:t>
            </a:r>
            <a:r>
              <a:rPr lang="fr">
                <a:solidFill>
                  <a:schemeClr val="dk1"/>
                </a:solidFill>
              </a:rPr>
              <a:t> </a:t>
            </a:r>
            <a:r>
              <a:rPr lang="fr" err="1">
                <a:solidFill>
                  <a:schemeClr val="dk1"/>
                </a:solidFill>
              </a:rPr>
              <a:t>with</a:t>
            </a:r>
            <a:r>
              <a:rPr lang="fr">
                <a:solidFill>
                  <a:schemeClr val="dk1"/>
                </a:solidFill>
              </a:rPr>
              <a:t> the </a:t>
            </a:r>
            <a:r>
              <a:rPr lang="fr" err="1">
                <a:solidFill>
                  <a:schemeClr val="dk1"/>
                </a:solidFill>
              </a:rPr>
              <a:t>complexity</a:t>
            </a:r>
            <a:r>
              <a:rPr lang="fr">
                <a:solidFill>
                  <a:schemeClr val="dk1"/>
                </a:solidFill>
              </a:rPr>
              <a:t> </a:t>
            </a:r>
            <a:r>
              <a:rPr lang="fr" err="1">
                <a:solidFill>
                  <a:schemeClr val="dk1"/>
                </a:solidFill>
              </a:rPr>
              <a:t>depending</a:t>
            </a:r>
            <a:r>
              <a:rPr lang="fr">
                <a:solidFill>
                  <a:schemeClr val="dk1"/>
                </a:solidFill>
              </a:rPr>
              <a:t> on the size of the input file.</a:t>
            </a:r>
            <a:endParaRPr lang="fr"/>
          </a:p>
        </p:txBody>
      </p:sp>
      <p:sp>
        <p:nvSpPr>
          <p:cNvPr id="949" name="Google Shape;949;g2ebf56d8b26_0_1785:notes"/>
          <p:cNvSpPr txBox="1">
            <a:spLocks noGrp="1"/>
          </p:cNvSpPr>
          <p:nvPr>
            <p:ph type="sldNum" idx="12"/>
          </p:nvPr>
        </p:nvSpPr>
        <p:spPr>
          <a:xfrm>
            <a:off x="4278960" y="10157400"/>
            <a:ext cx="3280800" cy="53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ec12ca7b66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2ec12ca7b66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 b="1" err="1"/>
              <a:t>I'm</a:t>
            </a:r>
            <a:r>
              <a:rPr lang="fr" b="1"/>
              <a:t> </a:t>
            </a:r>
            <a:r>
              <a:rPr lang="fr" b="1" err="1"/>
              <a:t>going</a:t>
            </a:r>
            <a:r>
              <a:rPr lang="fr" b="1"/>
              <a:t> to </a:t>
            </a:r>
            <a:r>
              <a:rPr lang="fr" b="1" err="1">
                <a:solidFill>
                  <a:srgbClr val="FF0000"/>
                </a:solidFill>
              </a:rPr>
              <a:t>evaluate</a:t>
            </a:r>
            <a:r>
              <a:rPr lang="fr" b="1">
                <a:solidFill>
                  <a:srgbClr val="FF0000"/>
                </a:solidFill>
              </a:rPr>
              <a:t> </a:t>
            </a:r>
            <a:r>
              <a:rPr lang="fr" b="1"/>
              <a:t>the </a:t>
            </a:r>
            <a:r>
              <a:rPr lang="fr" b="1" err="1"/>
              <a:t>method</a:t>
            </a:r>
            <a:r>
              <a:rPr lang="fr" b="1"/>
              <a:t> </a:t>
            </a:r>
            <a:r>
              <a:rPr lang="fr" b="1" err="1"/>
              <a:t>deploying</a:t>
            </a:r>
            <a:r>
              <a:rPr lang="fr" b="1"/>
              <a:t> the</a:t>
            </a:r>
            <a:r>
              <a:rPr lang="fr" b="1">
                <a:solidFill>
                  <a:srgbClr val="FF0000"/>
                </a:solidFill>
              </a:rPr>
              <a:t> </a:t>
            </a:r>
            <a:r>
              <a:rPr lang="fr" b="1" err="1"/>
              <a:t>filter</a:t>
            </a:r>
            <a:r>
              <a:rPr lang="fr" b="1"/>
              <a:t> on 3 </a:t>
            </a:r>
            <a:r>
              <a:rPr lang="fr" b="1" err="1"/>
              <a:t>multinode</a:t>
            </a:r>
            <a:r>
              <a:rPr lang="fr" b="1"/>
              <a:t> architecture.</a:t>
            </a:r>
            <a:endParaRPr b="1"/>
          </a:p>
          <a:p>
            <a:pPr marL="0" indent="0">
              <a:buNone/>
            </a:pPr>
            <a:r>
              <a:rPr lang="fr" b="1"/>
              <a:t>The </a:t>
            </a:r>
            <a:r>
              <a:rPr lang="fr" b="1">
                <a:solidFill>
                  <a:srgbClr val="FF0000"/>
                </a:solidFill>
              </a:rPr>
              <a:t>1st </a:t>
            </a:r>
            <a:r>
              <a:rPr lang="fr" b="1"/>
              <a:t>one </a:t>
            </a:r>
            <a:r>
              <a:rPr lang="fr" b="1" err="1"/>
              <a:t>is</a:t>
            </a:r>
            <a:r>
              <a:rPr lang="fr" b="1"/>
              <a:t> </a:t>
            </a:r>
            <a:r>
              <a:rPr lang="fr" b="1" err="1"/>
              <a:t>homogeneous</a:t>
            </a:r>
            <a:r>
              <a:rPr lang="fr" b="1"/>
              <a:t>, the second one </a:t>
            </a:r>
            <a:r>
              <a:rPr lang="fr" b="1" err="1"/>
              <a:t>only</a:t>
            </a:r>
            <a:r>
              <a:rPr lang="fr" b="1"/>
              <a:t> the </a:t>
            </a:r>
            <a:r>
              <a:rPr lang="fr" b="1" err="1"/>
              <a:t>frequency</a:t>
            </a:r>
            <a:r>
              <a:rPr lang="fr" b="1"/>
              <a:t> </a:t>
            </a:r>
            <a:r>
              <a:rPr lang="fr" b="1" err="1"/>
              <a:t>between</a:t>
            </a:r>
            <a:r>
              <a:rPr lang="fr" b="1"/>
              <a:t> </a:t>
            </a:r>
            <a:r>
              <a:rPr lang="fr" b="1" err="1"/>
              <a:t>cores</a:t>
            </a:r>
            <a:r>
              <a:rPr lang="fr" b="1"/>
              <a:t> varies and the </a:t>
            </a:r>
            <a:r>
              <a:rPr lang="fr" b="1" err="1"/>
              <a:t>third</a:t>
            </a:r>
            <a:r>
              <a:rPr lang="fr" b="1"/>
              <a:t> one </a:t>
            </a:r>
            <a:r>
              <a:rPr lang="fr" b="1" err="1"/>
              <a:t>only</a:t>
            </a:r>
            <a:r>
              <a:rPr lang="fr" b="1"/>
              <a:t> the </a:t>
            </a:r>
            <a:r>
              <a:rPr lang="fr" b="1" err="1"/>
              <a:t>number</a:t>
            </a:r>
            <a:r>
              <a:rPr lang="fr" b="1"/>
              <a:t> of </a:t>
            </a:r>
            <a:r>
              <a:rPr lang="fr" b="1" err="1"/>
              <a:t>cores</a:t>
            </a:r>
            <a:r>
              <a:rPr lang="fr" b="1"/>
              <a:t> per </a:t>
            </a:r>
            <a:r>
              <a:rPr lang="fr" b="1" err="1"/>
              <a:t>node</a:t>
            </a:r>
            <a:r>
              <a:rPr lang="fr" b="1"/>
              <a:t> varies.</a:t>
            </a:r>
            <a:endParaRPr b="1"/>
          </a:p>
          <a:p>
            <a:pPr marL="0" indent="0">
              <a:buNone/>
            </a:pPr>
            <a:endParaRPr b="1"/>
          </a:p>
          <a:p>
            <a:pPr marL="0" lvl="0" indent="0" algn="l" rtl="0">
              <a:spcBef>
                <a:spcPts val="0"/>
              </a:spcBef>
              <a:spcAft>
                <a:spcPts val="0"/>
              </a:spcAft>
              <a:buNone/>
            </a:pPr>
            <a:endParaRPr lang="fr" b="1"/>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ec12ca7b66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2ec12ca7b66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r>
              <a:rPr lang="fr" err="1"/>
              <a:t>Here</a:t>
            </a:r>
            <a:r>
              <a:rPr lang="fr"/>
              <a:t> the axes </a:t>
            </a:r>
            <a:r>
              <a:rPr lang="fr" err="1"/>
              <a:t>represent</a:t>
            </a:r>
            <a:r>
              <a:rPr lang="fr"/>
              <a:t> the </a:t>
            </a:r>
            <a:r>
              <a:rPr lang="fr" err="1"/>
              <a:t>resource</a:t>
            </a:r>
            <a:r>
              <a:rPr lang="fr"/>
              <a:t> allocation time </a:t>
            </a:r>
            <a:r>
              <a:rPr lang="fr" err="1"/>
              <a:t>according</a:t>
            </a:r>
            <a:r>
              <a:rPr lang="fr"/>
              <a:t> to the </a:t>
            </a:r>
            <a:r>
              <a:rPr lang="fr" err="1"/>
              <a:t>multinode</a:t>
            </a:r>
            <a:r>
              <a:rPr lang="fr"/>
              <a:t> architecture.</a:t>
            </a:r>
            <a:endParaRPr lang="en-US"/>
          </a:p>
          <a:p>
            <a:pPr marL="285750" indent="-285750"/>
            <a:r>
              <a:rPr lang="fr"/>
              <a:t> the </a:t>
            </a:r>
            <a:r>
              <a:rPr lang="fr" err="1"/>
              <a:t>method</a:t>
            </a:r>
            <a:r>
              <a:rPr lang="fr"/>
              <a:t> </a:t>
            </a:r>
            <a:r>
              <a:rPr lang="fr" err="1"/>
              <a:t>takes</a:t>
            </a:r>
            <a:r>
              <a:rPr lang="fr"/>
              <a:t> </a:t>
            </a:r>
            <a:r>
              <a:rPr lang="fr" err="1"/>
              <a:t>just</a:t>
            </a:r>
            <a:r>
              <a:rPr lang="fr"/>
              <a:t> a few minutes, </a:t>
            </a:r>
            <a:r>
              <a:rPr lang="fr" err="1">
                <a:solidFill>
                  <a:srgbClr val="FF0000"/>
                </a:solidFill>
              </a:rPr>
              <a:t>whatever</a:t>
            </a:r>
            <a:r>
              <a:rPr lang="fr">
                <a:solidFill>
                  <a:srgbClr val="FF0000"/>
                </a:solidFill>
              </a:rPr>
              <a:t> </a:t>
            </a:r>
            <a:r>
              <a:rPr lang="fr"/>
              <a:t> the input graph </a:t>
            </a:r>
            <a:r>
              <a:rPr lang="fr" err="1"/>
              <a:t>complexity</a:t>
            </a:r>
            <a:r>
              <a:rPr lang="fr"/>
              <a:t>.</a:t>
            </a:r>
            <a:endParaRPr lang="fr-FR"/>
          </a:p>
          <a:p>
            <a:pPr marL="285750" indent="-285750"/>
            <a:r>
              <a:rPr lang="fr" sz="600" err="1"/>
              <a:t>Now</a:t>
            </a:r>
            <a:r>
              <a:rPr lang="fr" sz="600"/>
              <a:t> the </a:t>
            </a:r>
            <a:r>
              <a:rPr lang="fr" sz="600" err="1"/>
              <a:t>complexity</a:t>
            </a:r>
            <a:r>
              <a:rPr lang="fr" sz="600"/>
              <a:t> of the </a:t>
            </a:r>
            <a:r>
              <a:rPr lang="fr" sz="600" err="1"/>
              <a:t>problem</a:t>
            </a:r>
            <a:r>
              <a:rPr lang="fr" sz="600"/>
              <a:t> </a:t>
            </a:r>
            <a:r>
              <a:rPr lang="fr" sz="600" err="1"/>
              <a:t>only</a:t>
            </a:r>
            <a:r>
              <a:rPr lang="fr" sz="600"/>
              <a:t> </a:t>
            </a:r>
            <a:r>
              <a:rPr lang="fr" sz="600" err="1"/>
              <a:t>depend</a:t>
            </a:r>
            <a:r>
              <a:rPr lang="fr" sz="600"/>
              <a:t> on the </a:t>
            </a:r>
            <a:r>
              <a:rPr lang="fr" sz="600" err="1"/>
              <a:t>complexity</a:t>
            </a:r>
            <a:r>
              <a:rPr lang="fr" sz="600"/>
              <a:t> </a:t>
            </a:r>
            <a:r>
              <a:rPr lang="fr" sz="600" err="1"/>
              <a:t>within</a:t>
            </a:r>
            <a:r>
              <a:rPr lang="fr" sz="600"/>
              <a:t> a </a:t>
            </a:r>
            <a:r>
              <a:rPr lang="fr" sz="600" err="1"/>
              <a:t>node</a:t>
            </a:r>
            <a:r>
              <a:rPr lang="fr" sz="600"/>
              <a:t>.</a:t>
            </a:r>
            <a:endParaRPr sz="600"/>
          </a:p>
          <a:p>
            <a:pPr marL="0" lvl="0" indent="0" algn="l" rtl="0">
              <a:spcBef>
                <a:spcPts val="0"/>
              </a:spcBef>
              <a:spcAft>
                <a:spcPts val="0"/>
              </a:spcAft>
              <a:buNone/>
            </a:pPr>
            <a:endParaRPr/>
          </a:p>
          <a:p>
            <a:pPr marL="0" lvl="0" indent="0" algn="l" rtl="0">
              <a:spcBef>
                <a:spcPts val="0"/>
              </a:spcBef>
              <a:spcAft>
                <a:spcPts val="0"/>
              </a:spcAft>
              <a:buNone/>
            </a:pPr>
            <a:endParaRPr lang="fr"/>
          </a:p>
          <a:p>
            <a:pPr marL="0" lvl="0" indent="0" algn="l" rtl="0">
              <a:spcBef>
                <a:spcPts val="0"/>
              </a:spcBef>
              <a:spcAft>
                <a:spcPts val="0"/>
              </a:spcAft>
              <a:buNone/>
            </a:pPr>
            <a:endParaRPr/>
          </a:p>
        </p:txBody>
      </p:sp>
    </p:spTree>
    <p:extLst>
      <p:ext uri="{BB962C8B-B14F-4D97-AF65-F5344CB8AC3E}">
        <p14:creationId xmlns:p14="http://schemas.microsoft.com/office/powerpoint/2010/main" val="2345102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ec662c483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ec662c483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r>
              <a:rPr lang="fr" err="1"/>
              <a:t>Here</a:t>
            </a:r>
            <a:r>
              <a:rPr lang="fr"/>
              <a:t> the axes </a:t>
            </a:r>
            <a:r>
              <a:rPr lang="fr" err="1"/>
              <a:t>represent</a:t>
            </a:r>
            <a:r>
              <a:rPr lang="fr"/>
              <a:t> the </a:t>
            </a:r>
            <a:r>
              <a:rPr lang="fr" err="1"/>
              <a:t>simulated</a:t>
            </a:r>
            <a:r>
              <a:rPr lang="fr"/>
              <a:t> </a:t>
            </a:r>
            <a:r>
              <a:rPr lang="fr" err="1"/>
              <a:t>latency</a:t>
            </a:r>
            <a:r>
              <a:rPr lang="fr"/>
              <a:t> for </a:t>
            </a:r>
            <a:r>
              <a:rPr lang="fr" err="1"/>
              <a:t>each</a:t>
            </a:r>
            <a:r>
              <a:rPr lang="fr"/>
              <a:t> </a:t>
            </a:r>
            <a:r>
              <a:rPr lang="fr" err="1"/>
              <a:t>method</a:t>
            </a:r>
            <a:r>
              <a:rPr lang="fr"/>
              <a:t> </a:t>
            </a:r>
            <a:r>
              <a:rPr lang="fr" err="1"/>
              <a:t>iteration</a:t>
            </a:r>
            <a:r>
              <a:rPr lang="fr"/>
              <a:t>, the </a:t>
            </a:r>
            <a:r>
              <a:rPr lang="fr" err="1"/>
              <a:t>lower</a:t>
            </a:r>
            <a:r>
              <a:rPr lang="fr"/>
              <a:t> the </a:t>
            </a:r>
            <a:r>
              <a:rPr lang="fr" err="1"/>
              <a:t>better</a:t>
            </a:r>
            <a:r>
              <a:rPr lang="fr"/>
              <a:t>.</a:t>
            </a:r>
          </a:p>
          <a:p>
            <a:pPr marL="285750" indent="-285750"/>
            <a:r>
              <a:rPr lang="fr"/>
              <a:t>On </a:t>
            </a:r>
            <a:r>
              <a:rPr lang="fr" err="1"/>
              <a:t>coarse</a:t>
            </a:r>
            <a:r>
              <a:rPr lang="fr"/>
              <a:t> </a:t>
            </a:r>
            <a:r>
              <a:rPr lang="fr" err="1"/>
              <a:t>granularity</a:t>
            </a:r>
            <a:r>
              <a:rPr lang="fr"/>
              <a:t>, </a:t>
            </a:r>
            <a:r>
              <a:rPr lang="fr" err="1"/>
              <a:t>when</a:t>
            </a:r>
            <a:r>
              <a:rPr lang="fr"/>
              <a:t> communication </a:t>
            </a:r>
            <a:r>
              <a:rPr lang="fr" err="1"/>
              <a:t>lower</a:t>
            </a:r>
            <a:r>
              <a:rPr lang="fr"/>
              <a:t> </a:t>
            </a:r>
            <a:r>
              <a:rPr lang="fr" err="1"/>
              <a:t>than</a:t>
            </a:r>
            <a:r>
              <a:rPr lang="fr"/>
              <a:t> computation time the </a:t>
            </a:r>
            <a:r>
              <a:rPr lang="fr" err="1"/>
              <a:t>method</a:t>
            </a:r>
            <a:r>
              <a:rPr lang="fr"/>
              <a:t> </a:t>
            </a:r>
            <a:r>
              <a:rPr lang="fr" err="1">
                <a:solidFill>
                  <a:srgbClr val="FF0000"/>
                </a:solidFill>
              </a:rPr>
              <a:t>quickly</a:t>
            </a:r>
            <a:r>
              <a:rPr lang="fr">
                <a:solidFill>
                  <a:srgbClr val="FF0000"/>
                </a:solidFill>
              </a:rPr>
              <a:t> </a:t>
            </a:r>
            <a:r>
              <a:rPr lang="fr" err="1"/>
              <a:t>finds</a:t>
            </a:r>
            <a:r>
              <a:rPr lang="fr"/>
              <a:t> the best setup and </a:t>
            </a:r>
            <a:r>
              <a:rPr lang="fr" err="1">
                <a:solidFill>
                  <a:srgbClr val="FF0000"/>
                </a:solidFill>
              </a:rPr>
              <a:t>keeps</a:t>
            </a:r>
            <a:r>
              <a:rPr lang="fr">
                <a:solidFill>
                  <a:srgbClr val="FF0000"/>
                </a:solidFill>
              </a:rPr>
              <a:t> </a:t>
            </a:r>
            <a:r>
              <a:rPr lang="fr" err="1"/>
              <a:t>it</a:t>
            </a:r>
            <a:r>
              <a:rPr lang="fr"/>
              <a:t>.</a:t>
            </a:r>
          </a:p>
          <a:p>
            <a:pPr marL="285750" indent="-285750"/>
            <a:r>
              <a:rPr lang="fr" err="1">
                <a:solidFill>
                  <a:srgbClr val="FF0000"/>
                </a:solidFill>
              </a:rPr>
              <a:t>otherwise</a:t>
            </a:r>
            <a:r>
              <a:rPr lang="fr">
                <a:solidFill>
                  <a:srgbClr val="FF0000"/>
                </a:solidFill>
              </a:rPr>
              <a:t> </a:t>
            </a:r>
            <a:r>
              <a:rPr lang="fr"/>
              <a:t>the </a:t>
            </a:r>
            <a:r>
              <a:rPr lang="fr" err="1"/>
              <a:t>node</a:t>
            </a:r>
            <a:r>
              <a:rPr lang="fr"/>
              <a:t> </a:t>
            </a:r>
            <a:r>
              <a:rPr lang="fr" err="1"/>
              <a:t>readjustment</a:t>
            </a:r>
            <a:r>
              <a:rPr lang="fr"/>
              <a:t> </a:t>
            </a:r>
            <a:r>
              <a:rPr lang="fr" err="1"/>
              <a:t>will</a:t>
            </a:r>
            <a:r>
              <a:rPr lang="fr"/>
              <a:t> </a:t>
            </a:r>
            <a:r>
              <a:rPr lang="fr" err="1"/>
              <a:t>benefit</a:t>
            </a:r>
            <a:r>
              <a:rPr lang="fr"/>
              <a:t> to final </a:t>
            </a:r>
            <a:r>
              <a:rPr lang="fr" err="1"/>
              <a:t>latency</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ebf56d8b26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ebf56d8b26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a:t>______________________________________</a:t>
            </a:r>
          </a:p>
          <a:p>
            <a:pPr marL="158750" indent="0">
              <a:buFont typeface="Arial" panose="020B0604020202020204" pitchFamily="34" charset="0"/>
              <a:buNone/>
            </a:pPr>
            <a:endParaRPr lang="fr-FR"/>
          </a:p>
          <a:p>
            <a:r>
              <a:rPr lang="fr-FR" b="1" err="1"/>
              <a:t>Astronomers</a:t>
            </a:r>
            <a:r>
              <a:rPr lang="fr-FR" b="1"/>
              <a:t> </a:t>
            </a:r>
            <a:r>
              <a:rPr lang="fr-FR"/>
              <a:t>are experts in </a:t>
            </a:r>
            <a:r>
              <a:rPr lang="fr-FR" err="1"/>
              <a:t>their</a:t>
            </a:r>
            <a:r>
              <a:rPr lang="fr-FR"/>
              <a:t> </a:t>
            </a:r>
            <a:r>
              <a:rPr lang="fr-FR" err="1"/>
              <a:t>field</a:t>
            </a:r>
            <a:r>
              <a:rPr lang="fr-FR"/>
              <a:t>, but </a:t>
            </a:r>
            <a:r>
              <a:rPr lang="fr-FR" err="1"/>
              <a:t>less</a:t>
            </a:r>
            <a:r>
              <a:rPr lang="fr-FR"/>
              <a:t> </a:t>
            </a:r>
            <a:r>
              <a:rPr lang="fr-FR" err="1"/>
              <a:t>so</a:t>
            </a:r>
            <a:r>
              <a:rPr lang="fr-FR"/>
              <a:t> in </a:t>
            </a:r>
            <a:r>
              <a:rPr lang="fr-FR" err="1"/>
              <a:t>parallel</a:t>
            </a:r>
            <a:r>
              <a:rPr lang="fr-FR"/>
              <a:t> </a:t>
            </a:r>
            <a:r>
              <a:rPr lang="fr-FR" err="1"/>
              <a:t>programming</a:t>
            </a:r>
            <a:r>
              <a:rPr lang="fr-FR"/>
              <a:t>. </a:t>
            </a:r>
          </a:p>
          <a:p>
            <a:r>
              <a:rPr lang="fr-FR"/>
              <a:t>So, </a:t>
            </a:r>
            <a:r>
              <a:rPr lang="fr-FR" err="1"/>
              <a:t>They</a:t>
            </a:r>
            <a:r>
              <a:rPr lang="fr-FR"/>
              <a:t> are </a:t>
            </a:r>
            <a:r>
              <a:rPr lang="fr-FR" err="1"/>
              <a:t>actively</a:t>
            </a:r>
            <a:r>
              <a:rPr lang="fr-FR"/>
              <a:t> </a:t>
            </a:r>
            <a:r>
              <a:rPr lang="fr-FR" b="1" err="1"/>
              <a:t>developing</a:t>
            </a:r>
            <a:r>
              <a:rPr lang="fr-FR" b="1"/>
              <a:t> </a:t>
            </a:r>
            <a:r>
              <a:rPr lang="fr-FR" err="1"/>
              <a:t>their</a:t>
            </a:r>
            <a:r>
              <a:rPr lang="fr-FR"/>
              <a:t> </a:t>
            </a:r>
            <a:r>
              <a:rPr lang="fr-FR" err="1"/>
              <a:t>increasingly</a:t>
            </a:r>
            <a:r>
              <a:rPr lang="fr-FR"/>
              <a:t> </a:t>
            </a:r>
            <a:r>
              <a:rPr lang="fr-FR" err="1"/>
              <a:t>complex</a:t>
            </a:r>
            <a:r>
              <a:rPr lang="fr-FR"/>
              <a:t> </a:t>
            </a:r>
            <a:r>
              <a:rPr lang="fr-FR" err="1"/>
              <a:t>algorithms</a:t>
            </a:r>
            <a:r>
              <a:rPr lang="fr-FR"/>
              <a:t> for </a:t>
            </a:r>
            <a:r>
              <a:rPr lang="fr-FR" err="1"/>
              <a:t>processing</a:t>
            </a:r>
            <a:r>
              <a:rPr lang="fr-FR"/>
              <a:t> </a:t>
            </a:r>
            <a:r>
              <a:rPr lang="fr-FR" err="1"/>
              <a:t>signals</a:t>
            </a:r>
            <a:r>
              <a:rPr lang="fr-FR"/>
              <a:t> </a:t>
            </a:r>
            <a:r>
              <a:rPr lang="fr-FR" err="1"/>
              <a:t>from</a:t>
            </a:r>
            <a:r>
              <a:rPr lang="fr-FR"/>
              <a:t> the sky. </a:t>
            </a:r>
          </a:p>
          <a:p>
            <a:r>
              <a:rPr lang="fr-FR"/>
              <a:t>But The HPC architectures on </a:t>
            </a:r>
            <a:r>
              <a:rPr lang="fr-FR" err="1"/>
              <a:t>which</a:t>
            </a:r>
            <a:r>
              <a:rPr lang="fr-FR"/>
              <a:t> </a:t>
            </a:r>
            <a:r>
              <a:rPr lang="fr-FR" err="1"/>
              <a:t>these</a:t>
            </a:r>
            <a:r>
              <a:rPr lang="fr-FR"/>
              <a:t> </a:t>
            </a:r>
            <a:r>
              <a:rPr lang="fr-FR" err="1"/>
              <a:t>algorithms</a:t>
            </a:r>
            <a:r>
              <a:rPr lang="fr-FR"/>
              <a:t> </a:t>
            </a:r>
            <a:r>
              <a:rPr lang="fr-FR" err="1"/>
              <a:t>will</a:t>
            </a:r>
            <a:r>
              <a:rPr lang="fr-FR"/>
              <a:t> </a:t>
            </a:r>
            <a:r>
              <a:rPr lang="fr-FR" err="1"/>
              <a:t>be</a:t>
            </a:r>
            <a:r>
              <a:rPr lang="fr-FR"/>
              <a:t> </a:t>
            </a:r>
            <a:r>
              <a:rPr lang="fr-FR" err="1"/>
              <a:t>deployed</a:t>
            </a:r>
            <a:r>
              <a:rPr lang="fr-FR"/>
              <a:t> are not </a:t>
            </a:r>
            <a:r>
              <a:rPr lang="fr-FR" err="1"/>
              <a:t>yet</a:t>
            </a:r>
            <a:r>
              <a:rPr lang="fr-FR"/>
              <a:t> </a:t>
            </a:r>
            <a:r>
              <a:rPr lang="fr-FR" err="1"/>
              <a:t>built</a:t>
            </a:r>
            <a:r>
              <a:rPr lang="fr-FR"/>
              <a:t>. </a:t>
            </a:r>
          </a:p>
          <a:p>
            <a:r>
              <a:rPr lang="fr-FR"/>
              <a:t>And </a:t>
            </a:r>
            <a:r>
              <a:rPr lang="fr-FR" err="1"/>
              <a:t>These</a:t>
            </a:r>
            <a:r>
              <a:rPr lang="fr-FR"/>
              <a:t> </a:t>
            </a:r>
            <a:r>
              <a:rPr lang="fr-FR" err="1"/>
              <a:t>systems</a:t>
            </a:r>
            <a:r>
              <a:rPr lang="fr-FR"/>
              <a:t> have to </a:t>
            </a:r>
            <a:r>
              <a:rPr lang="fr-FR" err="1"/>
              <a:t>meet</a:t>
            </a:r>
            <a:r>
              <a:rPr lang="fr-FR"/>
              <a:t> the real-time </a:t>
            </a:r>
            <a:r>
              <a:rPr lang="fr-FR" err="1"/>
              <a:t>constraints</a:t>
            </a:r>
            <a:r>
              <a:rPr lang="fr-FR"/>
              <a:t> </a:t>
            </a:r>
            <a:r>
              <a:rPr lang="fr-FR" err="1"/>
              <a:t>imposed</a:t>
            </a:r>
            <a:r>
              <a:rPr lang="fr-FR"/>
              <a:t> by SKA.</a:t>
            </a:r>
          </a:p>
          <a:p>
            <a:r>
              <a:rPr lang="fr-FR"/>
              <a:t>    </a:t>
            </a:r>
            <a:r>
              <a:rPr lang="fr-FR" err="1"/>
              <a:t>These</a:t>
            </a:r>
            <a:r>
              <a:rPr lang="fr-FR"/>
              <a:t> challenge lead to the </a:t>
            </a:r>
            <a:r>
              <a:rPr lang="fr-FR" b="1"/>
              <a:t>central question</a:t>
            </a:r>
            <a:r>
              <a:rPr lang="fr-FR"/>
              <a:t> </a:t>
            </a:r>
            <a:r>
              <a:rPr lang="fr-FR" err="1"/>
              <a:t>that</a:t>
            </a:r>
            <a:r>
              <a:rPr lang="fr-FR"/>
              <a:t> </a:t>
            </a:r>
            <a:r>
              <a:rPr lang="fr-FR" err="1"/>
              <a:t>will</a:t>
            </a:r>
            <a:r>
              <a:rPr lang="fr-FR"/>
              <a:t> </a:t>
            </a:r>
            <a:r>
              <a:rPr lang="fr-FR" err="1"/>
              <a:t>unfold</a:t>
            </a:r>
            <a:r>
              <a:rPr lang="fr-FR"/>
              <a:t> of </a:t>
            </a:r>
            <a:r>
              <a:rPr lang="fr-FR" err="1"/>
              <a:t>this</a:t>
            </a:r>
            <a:r>
              <a:rPr lang="fr-FR"/>
              <a:t> </a:t>
            </a:r>
            <a:r>
              <a:rPr lang="fr-FR" err="1"/>
              <a:t>presentation</a:t>
            </a:r>
            <a:r>
              <a:rPr lang="fr-FR"/>
              <a:t>: “How can </a:t>
            </a:r>
            <a:r>
              <a:rPr lang="fr-FR" err="1"/>
              <a:t>we</a:t>
            </a:r>
            <a:r>
              <a:rPr lang="fr-FR"/>
              <a:t> </a:t>
            </a:r>
            <a:r>
              <a:rPr lang="fr-FR" err="1"/>
              <a:t>optimize</a:t>
            </a:r>
            <a:r>
              <a:rPr lang="fr-FR"/>
              <a:t> the </a:t>
            </a:r>
            <a:r>
              <a:rPr lang="fr-FR" err="1"/>
              <a:t>execution</a:t>
            </a:r>
            <a:r>
              <a:rPr lang="fr-FR"/>
              <a:t> of a program as </a:t>
            </a:r>
            <a:r>
              <a:rPr lang="fr-FR" err="1"/>
              <a:t>complex</a:t>
            </a:r>
            <a:r>
              <a:rPr lang="fr-FR"/>
              <a:t> as </a:t>
            </a:r>
            <a:r>
              <a:rPr lang="fr-FR" err="1"/>
              <a:t>astronomical</a:t>
            </a:r>
            <a:r>
              <a:rPr lang="fr-FR"/>
              <a:t> on </a:t>
            </a:r>
            <a:r>
              <a:rPr lang="fr-FR" err="1"/>
              <a:t>even</a:t>
            </a:r>
            <a:r>
              <a:rPr lang="fr-FR"/>
              <a:t> more </a:t>
            </a:r>
            <a:r>
              <a:rPr lang="fr-FR" err="1"/>
              <a:t>complex</a:t>
            </a:r>
            <a:r>
              <a:rPr lang="fr-FR"/>
              <a:t> HPC </a:t>
            </a:r>
            <a:r>
              <a:rPr lang="fr-FR" err="1"/>
              <a:t>systems</a:t>
            </a:r>
            <a:r>
              <a:rPr lang="fr-FR"/>
              <a:t>?”</a:t>
            </a:r>
          </a:p>
          <a:p>
            <a:endParaRPr lang="fr-FR"/>
          </a:p>
        </p:txBody>
      </p:sp>
    </p:spTree>
    <p:extLst>
      <p:ext uri="{BB962C8B-B14F-4D97-AF65-F5344CB8AC3E}">
        <p14:creationId xmlns:p14="http://schemas.microsoft.com/office/powerpoint/2010/main" val="2246949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ec25e168d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2ec25e168d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r>
              <a:rPr lang="en-US"/>
              <a:t>To summarize, I introduced a clustering method that optimize dataflow resource on </a:t>
            </a:r>
            <a:r>
              <a:rPr lang="en-US" err="1"/>
              <a:t>multinode</a:t>
            </a:r>
            <a:r>
              <a:rPr lang="en-US"/>
              <a:t> HPC system.</a:t>
            </a:r>
            <a:endParaRPr lang="fr-FR"/>
          </a:p>
          <a:p>
            <a:pPr marL="285750" indent="-285750"/>
            <a:r>
              <a:rPr lang="en-US"/>
              <a:t>But, the method requires an input architecture description that may not be sized for the application.</a:t>
            </a:r>
          </a:p>
          <a:p>
            <a:pPr marL="285750" indent="-285750"/>
            <a:r>
              <a:rPr lang="en-US"/>
              <a:t>This method has been the subject of 1 international scientific paper.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ff578c846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ff578c846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err="1"/>
              <a:t>Now</a:t>
            </a:r>
            <a:r>
              <a:rPr lang="fr-FR"/>
              <a:t> </a:t>
            </a:r>
            <a:r>
              <a:rPr lang="fr-FR" err="1"/>
              <a:t>that</a:t>
            </a:r>
            <a:r>
              <a:rPr lang="fr-FR"/>
              <a:t> </a:t>
            </a:r>
            <a:r>
              <a:rPr lang="fr-FR" err="1"/>
              <a:t>we've</a:t>
            </a:r>
            <a:r>
              <a:rPr lang="fr-FR"/>
              <a:t> </a:t>
            </a:r>
            <a:r>
              <a:rPr lang="fr-FR" err="1"/>
              <a:t>optimized</a:t>
            </a:r>
            <a:r>
              <a:rPr lang="fr-FR"/>
              <a:t> </a:t>
            </a:r>
            <a:r>
              <a:rPr lang="fr-FR" err="1"/>
              <a:t>resource</a:t>
            </a:r>
            <a:r>
              <a:rPr lang="fr-FR"/>
              <a:t> allocation on HPC system, </a:t>
            </a:r>
            <a:r>
              <a:rPr lang="fr-FR" err="1"/>
              <a:t>let's</a:t>
            </a:r>
            <a:r>
              <a:rPr lang="fr-FR"/>
              <a:t> move on to the </a:t>
            </a:r>
            <a:r>
              <a:rPr lang="fr-FR" err="1"/>
              <a:t>next</a:t>
            </a:r>
            <a:r>
              <a:rPr lang="fr-FR"/>
              <a:t> </a:t>
            </a:r>
            <a:r>
              <a:rPr lang="fr-FR" err="1"/>
              <a:t>step</a:t>
            </a:r>
            <a:r>
              <a:rPr lang="fr-FR"/>
              <a:t>: </a:t>
            </a:r>
            <a:r>
              <a:rPr lang="fr-FR" err="1"/>
              <a:t>designing</a:t>
            </a:r>
            <a:r>
              <a:rPr lang="fr-FR"/>
              <a:t> the architecture.</a:t>
            </a:r>
          </a:p>
        </p:txBody>
      </p:sp>
    </p:spTree>
    <p:extLst>
      <p:ext uri="{BB962C8B-B14F-4D97-AF65-F5344CB8AC3E}">
        <p14:creationId xmlns:p14="http://schemas.microsoft.com/office/powerpoint/2010/main" val="3374647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ec25e168d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2ec25e168d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a:t>This contribution </a:t>
            </a:r>
            <a:r>
              <a:rPr lang="fr-FR" err="1"/>
              <a:t>is</a:t>
            </a:r>
            <a:r>
              <a:rPr lang="fr-FR"/>
              <a:t> </a:t>
            </a:r>
            <a:r>
              <a:rPr lang="fr-FR" err="1"/>
              <a:t>also</a:t>
            </a:r>
            <a:r>
              <a:rPr lang="fr-FR"/>
              <a:t> </a:t>
            </a:r>
            <a:r>
              <a:rPr lang="fr-FR" err="1"/>
              <a:t>motivated</a:t>
            </a:r>
            <a:r>
              <a:rPr lang="fr-FR"/>
              <a:t> by collaboration </a:t>
            </a:r>
            <a:r>
              <a:rPr lang="fr-FR" err="1"/>
              <a:t>with</a:t>
            </a:r>
            <a:r>
              <a:rPr lang="fr-FR"/>
              <a:t> </a:t>
            </a:r>
            <a:r>
              <a:rPr lang="fr-FR" err="1"/>
              <a:t>Eviden</a:t>
            </a:r>
            <a:r>
              <a:rPr lang="fr-FR"/>
              <a:t> for </a:t>
            </a:r>
            <a:r>
              <a:rPr lang="fr-FR" err="1"/>
              <a:t>their</a:t>
            </a:r>
            <a:r>
              <a:rPr lang="fr-FR"/>
              <a:t> expertise in HPC </a:t>
            </a:r>
            <a:r>
              <a:rPr lang="fr-FR" err="1"/>
              <a:t>systems</a:t>
            </a:r>
            <a:r>
              <a:rPr lang="fr-FR"/>
              <a:t> and to </a:t>
            </a:r>
            <a:r>
              <a:rPr lang="fr-FR" err="1"/>
              <a:t>retrieve</a:t>
            </a:r>
            <a:r>
              <a:rPr lang="fr-FR"/>
              <a:t> the </a:t>
            </a:r>
            <a:r>
              <a:rPr lang="fr-FR" err="1"/>
              <a:t>ideal</a:t>
            </a:r>
            <a:r>
              <a:rPr lang="fr-FR"/>
              <a:t> architecture.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ec12ca7b66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ec12ca7b66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 dirty="0"/>
              <a:t>___________</a:t>
            </a:r>
            <a:endParaRPr lang="fr-FR" dirty="0"/>
          </a:p>
          <a:p>
            <a:pPr marL="171450" indent="-171450"/>
            <a:r>
              <a:rPr lang="fr" dirty="0"/>
              <a:t>First </a:t>
            </a:r>
            <a:r>
              <a:rPr lang="fr" dirty="0" err="1"/>
              <a:t>we</a:t>
            </a:r>
            <a:r>
              <a:rPr lang="fr" dirty="0"/>
              <a:t> </a:t>
            </a:r>
            <a:r>
              <a:rPr lang="fr" dirty="0" err="1"/>
              <a:t>define</a:t>
            </a:r>
            <a:r>
              <a:rPr lang="fr" dirty="0"/>
              <a:t> an architecture by a </a:t>
            </a:r>
            <a:r>
              <a:rPr lang="fr" dirty="0" err="1"/>
              <a:t>number</a:t>
            </a:r>
            <a:r>
              <a:rPr lang="fr" dirty="0"/>
              <a:t> of </a:t>
            </a:r>
            <a:r>
              <a:rPr lang="fr" dirty="0" err="1"/>
              <a:t>nodes</a:t>
            </a:r>
            <a:r>
              <a:rPr lang="fr" dirty="0"/>
              <a:t>, </a:t>
            </a:r>
            <a:r>
              <a:rPr lang="fr" dirty="0" err="1"/>
              <a:t>number</a:t>
            </a:r>
            <a:r>
              <a:rPr lang="fr" dirty="0"/>
              <a:t> of </a:t>
            </a:r>
            <a:r>
              <a:rPr lang="fr" dirty="0" err="1"/>
              <a:t>cores</a:t>
            </a:r>
            <a:r>
              <a:rPr lang="fr" dirty="0"/>
              <a:t> per </a:t>
            </a:r>
            <a:r>
              <a:rPr lang="fr" dirty="0" err="1"/>
              <a:t>node</a:t>
            </a:r>
            <a:r>
              <a:rPr lang="fr" dirty="0"/>
              <a:t> and a network </a:t>
            </a:r>
            <a:r>
              <a:rPr lang="fr" dirty="0" err="1"/>
              <a:t>topology</a:t>
            </a:r>
            <a:r>
              <a:rPr lang="fr" dirty="0"/>
              <a:t>.</a:t>
            </a:r>
            <a:endParaRPr lang="fr-FR" dirty="0"/>
          </a:p>
          <a:p>
            <a:pPr marL="285750" indent="-285750"/>
            <a:r>
              <a:rPr lang="fr" dirty="0"/>
              <a:t>And </a:t>
            </a:r>
            <a:r>
              <a:rPr lang="fr" dirty="0" err="1"/>
              <a:t>we</a:t>
            </a:r>
            <a:r>
              <a:rPr lang="fr" dirty="0"/>
              <a:t> </a:t>
            </a:r>
            <a:r>
              <a:rPr lang="fr" dirty="0" err="1"/>
              <a:t>want</a:t>
            </a:r>
            <a:r>
              <a:rPr lang="fr" dirty="0"/>
              <a:t> to </a:t>
            </a:r>
            <a:r>
              <a:rPr lang="fr" dirty="0" err="1"/>
              <a:t>find</a:t>
            </a:r>
            <a:r>
              <a:rPr lang="fr" dirty="0"/>
              <a:t> the one </a:t>
            </a:r>
            <a:r>
              <a:rPr lang="fr" dirty="0" err="1"/>
              <a:t>that</a:t>
            </a:r>
            <a:r>
              <a:rPr lang="fr" dirty="0"/>
              <a:t> </a:t>
            </a:r>
            <a:r>
              <a:rPr lang="fr" dirty="0" err="1"/>
              <a:t>offer</a:t>
            </a:r>
            <a:r>
              <a:rPr lang="fr" dirty="0"/>
              <a:t> the best </a:t>
            </a:r>
            <a:r>
              <a:rPr lang="fr" dirty="0" err="1"/>
              <a:t>latency</a:t>
            </a:r>
            <a:r>
              <a:rPr lang="fr" dirty="0"/>
              <a:t> and </a:t>
            </a:r>
            <a:r>
              <a:rPr lang="fr" dirty="0" err="1"/>
              <a:t>simulate</a:t>
            </a:r>
            <a:r>
              <a:rPr lang="fr" dirty="0"/>
              <a:t> memory, </a:t>
            </a:r>
            <a:r>
              <a:rPr lang="fr" dirty="0" err="1"/>
              <a:t>energy</a:t>
            </a:r>
            <a:r>
              <a:rPr lang="fr" dirty="0"/>
              <a:t> and </a:t>
            </a:r>
            <a:r>
              <a:rPr lang="fr" dirty="0" err="1"/>
              <a:t>cost</a:t>
            </a:r>
            <a:r>
              <a:rPr lang="fr" dirty="0"/>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ebf56d8b26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ebf56d8b26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
          </a:p>
          <a:p>
            <a:pPr marL="158750" indent="0" algn="l">
              <a:spcBef>
                <a:spcPts val="0"/>
              </a:spcBef>
              <a:spcAft>
                <a:spcPts val="0"/>
              </a:spcAft>
              <a:buNone/>
            </a:pPr>
            <a:r>
              <a:rPr lang="fr"/>
              <a:t>_________________________________</a:t>
            </a:r>
          </a:p>
          <a:p>
            <a:r>
              <a:rPr lang="fr" err="1"/>
              <a:t>We</a:t>
            </a:r>
            <a:r>
              <a:rPr lang="fr"/>
              <a:t> </a:t>
            </a:r>
            <a:r>
              <a:rPr lang="fr" err="1"/>
              <a:t>extent</a:t>
            </a:r>
            <a:r>
              <a:rPr lang="fr"/>
              <a:t> </a:t>
            </a:r>
            <a:r>
              <a:rPr lang="fr" err="1"/>
              <a:t>our</a:t>
            </a:r>
            <a:r>
              <a:rPr lang="fr"/>
              <a:t> architecture model to </a:t>
            </a:r>
            <a:r>
              <a:rPr lang="fr" err="1"/>
              <a:t>also</a:t>
            </a:r>
            <a:r>
              <a:rPr lang="fr"/>
              <a:t> </a:t>
            </a:r>
            <a:r>
              <a:rPr lang="fr" err="1"/>
              <a:t>represent</a:t>
            </a:r>
            <a:r>
              <a:rPr lang="fr"/>
              <a:t> the main </a:t>
            </a:r>
            <a:r>
              <a:rPr lang="fr" err="1"/>
              <a:t>employed</a:t>
            </a:r>
            <a:r>
              <a:rPr lang="fr"/>
              <a:t> network </a:t>
            </a:r>
            <a:r>
              <a:rPr lang="fr" err="1"/>
              <a:t>topology</a:t>
            </a:r>
            <a:r>
              <a:rPr lang="fr"/>
              <a:t> </a:t>
            </a:r>
            <a:r>
              <a:rPr lang="fr" err="1"/>
              <a:t>with</a:t>
            </a:r>
            <a:r>
              <a:rPr lang="fr"/>
              <a:t> graph.</a:t>
            </a:r>
          </a:p>
          <a:p>
            <a:pPr lvl="1"/>
            <a:r>
              <a:rPr lang="fr"/>
              <a:t>    cluster </a:t>
            </a:r>
            <a:r>
              <a:rPr lang="fr" err="1"/>
              <a:t>with</a:t>
            </a:r>
            <a:r>
              <a:rPr lang="fr"/>
              <a:t> </a:t>
            </a:r>
            <a:r>
              <a:rPr lang="fr" b="1" err="1"/>
              <a:t>crossbar</a:t>
            </a:r>
            <a:r>
              <a:rPr lang="fr"/>
              <a:t>: </a:t>
            </a:r>
            <a:r>
              <a:rPr lang="fr" err="1"/>
              <a:t>nodes</a:t>
            </a:r>
            <a:r>
              <a:rPr lang="fr"/>
              <a:t> are </a:t>
            </a:r>
            <a:r>
              <a:rPr lang="fr" err="1"/>
              <a:t>connected</a:t>
            </a:r>
            <a:r>
              <a:rPr lang="fr"/>
              <a:t> to a </a:t>
            </a:r>
            <a:r>
              <a:rPr lang="fr" b="1"/>
              <a:t>central switch</a:t>
            </a:r>
            <a:r>
              <a:rPr lang="fr"/>
              <a:t>.</a:t>
            </a:r>
            <a:endParaRPr lang="en-US"/>
          </a:p>
          <a:p>
            <a:pPr lvl="1"/>
            <a:r>
              <a:rPr lang="fr"/>
              <a:t>    the cluster </a:t>
            </a:r>
            <a:r>
              <a:rPr lang="fr" err="1"/>
              <a:t>with</a:t>
            </a:r>
            <a:r>
              <a:rPr lang="fr"/>
              <a:t> </a:t>
            </a:r>
            <a:r>
              <a:rPr lang="fr" err="1"/>
              <a:t>shared</a:t>
            </a:r>
            <a:r>
              <a:rPr lang="fr"/>
              <a:t> </a:t>
            </a:r>
            <a:r>
              <a:rPr lang="fr" b="1"/>
              <a:t>backbone</a:t>
            </a:r>
            <a:r>
              <a:rPr lang="fr"/>
              <a:t>: </a:t>
            </a:r>
            <a:r>
              <a:rPr lang="fr" err="1"/>
              <a:t>nodes</a:t>
            </a:r>
            <a:r>
              <a:rPr lang="fr"/>
              <a:t> are </a:t>
            </a:r>
            <a:r>
              <a:rPr lang="fr" err="1"/>
              <a:t>connected</a:t>
            </a:r>
            <a:r>
              <a:rPr lang="fr"/>
              <a:t> to a </a:t>
            </a:r>
            <a:r>
              <a:rPr lang="fr" b="1"/>
              <a:t>central bar</a:t>
            </a:r>
            <a:r>
              <a:rPr lang="fr"/>
              <a:t> and </a:t>
            </a:r>
            <a:r>
              <a:rPr lang="fr" err="1"/>
              <a:t>share</a:t>
            </a:r>
            <a:r>
              <a:rPr lang="fr"/>
              <a:t> the </a:t>
            </a:r>
            <a:r>
              <a:rPr lang="fr" b="1" err="1"/>
              <a:t>same</a:t>
            </a:r>
            <a:r>
              <a:rPr lang="fr" b="1"/>
              <a:t> </a:t>
            </a:r>
            <a:r>
              <a:rPr lang="fr"/>
              <a:t>communication </a:t>
            </a:r>
            <a:r>
              <a:rPr lang="fr" err="1"/>
              <a:t>path</a:t>
            </a:r>
            <a:r>
              <a:rPr lang="fr"/>
              <a:t>.</a:t>
            </a:r>
            <a:endParaRPr lang="en-US"/>
          </a:p>
          <a:p>
            <a:pPr lvl="1"/>
            <a:r>
              <a:rPr lang="fr"/>
              <a:t>    torus: </a:t>
            </a:r>
            <a:r>
              <a:rPr lang="fr" err="1"/>
              <a:t>switchless</a:t>
            </a:r>
            <a:r>
              <a:rPr lang="fr"/>
              <a:t> cluster </a:t>
            </a:r>
            <a:r>
              <a:rPr lang="fr" err="1"/>
              <a:t>where</a:t>
            </a:r>
            <a:r>
              <a:rPr lang="fr"/>
              <a:t> </a:t>
            </a:r>
            <a:r>
              <a:rPr lang="fr" err="1"/>
              <a:t>each</a:t>
            </a:r>
            <a:r>
              <a:rPr lang="fr"/>
              <a:t> </a:t>
            </a:r>
            <a:r>
              <a:rPr lang="fr" err="1"/>
              <a:t>node</a:t>
            </a:r>
            <a:r>
              <a:rPr lang="fr"/>
              <a:t> </a:t>
            </a:r>
            <a:r>
              <a:rPr lang="fr" err="1"/>
              <a:t>is</a:t>
            </a:r>
            <a:r>
              <a:rPr lang="fr"/>
              <a:t> </a:t>
            </a:r>
            <a:r>
              <a:rPr lang="fr" err="1"/>
              <a:t>connected</a:t>
            </a:r>
            <a:r>
              <a:rPr lang="fr"/>
              <a:t> to </a:t>
            </a:r>
            <a:r>
              <a:rPr lang="fr" err="1"/>
              <a:t>its</a:t>
            </a:r>
            <a:r>
              <a:rPr lang="fr"/>
              <a:t> </a:t>
            </a:r>
            <a:r>
              <a:rPr lang="fr" b="1" err="1"/>
              <a:t>neighbor</a:t>
            </a:r>
            <a:r>
              <a:rPr lang="fr"/>
              <a:t>, effective for applications </a:t>
            </a:r>
            <a:r>
              <a:rPr lang="fr" err="1"/>
              <a:t>with</a:t>
            </a:r>
            <a:r>
              <a:rPr lang="fr"/>
              <a:t> </a:t>
            </a:r>
            <a:r>
              <a:rPr lang="fr" b="1" err="1"/>
              <a:t>regular</a:t>
            </a:r>
            <a:r>
              <a:rPr lang="fr" b="1"/>
              <a:t> </a:t>
            </a:r>
            <a:r>
              <a:rPr lang="fr"/>
              <a:t>communication patterns.</a:t>
            </a:r>
            <a:endParaRPr lang="en-US"/>
          </a:p>
          <a:p>
            <a:pPr lvl="1"/>
            <a:r>
              <a:rPr lang="fr"/>
              <a:t>    the fat </a:t>
            </a:r>
            <a:r>
              <a:rPr lang="fr" err="1"/>
              <a:t>tree</a:t>
            </a:r>
            <a:r>
              <a:rPr lang="fr"/>
              <a:t>: switches are </a:t>
            </a:r>
            <a:r>
              <a:rPr lang="fr" err="1"/>
              <a:t>organized</a:t>
            </a:r>
            <a:r>
              <a:rPr lang="fr"/>
              <a:t> on </a:t>
            </a:r>
            <a:r>
              <a:rPr lang="fr" err="1"/>
              <a:t>several</a:t>
            </a:r>
            <a:r>
              <a:rPr lang="fr"/>
              <a:t> </a:t>
            </a:r>
            <a:r>
              <a:rPr lang="fr" b="1" err="1"/>
              <a:t>rows</a:t>
            </a:r>
            <a:r>
              <a:rPr lang="fr"/>
              <a:t>, </a:t>
            </a:r>
            <a:r>
              <a:rPr lang="fr" err="1"/>
              <a:t>with</a:t>
            </a:r>
            <a:r>
              <a:rPr lang="fr"/>
              <a:t> </a:t>
            </a:r>
            <a:r>
              <a:rPr lang="fr" b="1" err="1"/>
              <a:t>redundant</a:t>
            </a:r>
            <a:r>
              <a:rPr lang="fr" b="1"/>
              <a:t> </a:t>
            </a:r>
            <a:r>
              <a:rPr lang="fr" err="1"/>
              <a:t>paths</a:t>
            </a:r>
            <a:r>
              <a:rPr lang="fr"/>
              <a:t> </a:t>
            </a:r>
            <a:r>
              <a:rPr lang="fr" err="1"/>
              <a:t>this</a:t>
            </a:r>
            <a:r>
              <a:rPr lang="fr"/>
              <a:t> </a:t>
            </a:r>
            <a:r>
              <a:rPr lang="fr" err="1"/>
              <a:t>allow</a:t>
            </a:r>
            <a:r>
              <a:rPr lang="fr"/>
              <a:t> to </a:t>
            </a:r>
            <a:r>
              <a:rPr lang="fr" err="1"/>
              <a:t>achieve</a:t>
            </a:r>
            <a:r>
              <a:rPr lang="fr"/>
              <a:t> </a:t>
            </a:r>
            <a:r>
              <a:rPr lang="fr" b="1"/>
              <a:t>high </a:t>
            </a:r>
            <a:r>
              <a:rPr lang="fr" err="1"/>
              <a:t>bandwidth</a:t>
            </a:r>
            <a:r>
              <a:rPr lang="fr"/>
              <a:t>.</a:t>
            </a:r>
            <a:endParaRPr lang="en-US"/>
          </a:p>
          <a:p>
            <a:pPr lvl="1"/>
            <a:r>
              <a:rPr lang="fr"/>
              <a:t>    </a:t>
            </a:r>
            <a:r>
              <a:rPr lang="fr" err="1"/>
              <a:t>dragonfly</a:t>
            </a:r>
            <a:r>
              <a:rPr lang="fr"/>
              <a:t>, an alternative to the fat </a:t>
            </a:r>
            <a:r>
              <a:rPr lang="fr" err="1"/>
              <a:t>tree</a:t>
            </a:r>
            <a:r>
              <a:rPr lang="fr"/>
              <a:t> for </a:t>
            </a:r>
            <a:r>
              <a:rPr lang="fr" err="1"/>
              <a:t>reducing</a:t>
            </a:r>
            <a:r>
              <a:rPr lang="fr"/>
              <a:t> network </a:t>
            </a:r>
            <a:r>
              <a:rPr lang="fr" err="1"/>
              <a:t>costs</a:t>
            </a:r>
            <a:r>
              <a:rPr lang="fr"/>
              <a:t> and </a:t>
            </a:r>
            <a:r>
              <a:rPr lang="fr" b="1"/>
              <a:t>surface </a:t>
            </a:r>
            <a:r>
              <a:rPr lang="fr"/>
              <a:t>area, </a:t>
            </a:r>
            <a:r>
              <a:rPr lang="fr" err="1"/>
              <a:t>is</a:t>
            </a:r>
            <a:r>
              <a:rPr lang="fr"/>
              <a:t> </a:t>
            </a:r>
            <a:r>
              <a:rPr lang="fr" err="1"/>
              <a:t>characterized</a:t>
            </a:r>
            <a:r>
              <a:rPr lang="fr"/>
              <a:t> by groups of </a:t>
            </a:r>
            <a:r>
              <a:rPr lang="fr" err="1"/>
              <a:t>nodes</a:t>
            </a:r>
            <a:r>
              <a:rPr lang="fr"/>
              <a:t>.</a:t>
            </a:r>
          </a:p>
          <a:p>
            <a:pPr marL="457200" lvl="1" indent="0">
              <a:buNone/>
            </a:pPr>
            <a:endParaRPr lang="fr-FR"/>
          </a:p>
          <a:p>
            <a:pPr marL="0" indent="0">
              <a:buNone/>
            </a:pPr>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ec12ca7b66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ec12ca7b66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Clr>
                <a:schemeClr val="dk1"/>
              </a:buClr>
              <a:buNone/>
            </a:pPr>
            <a:endParaRPr lang="fr"/>
          </a:p>
          <a:p>
            <a:pPr marL="0" lvl="0" indent="0" algn="l" rtl="0">
              <a:spcBef>
                <a:spcPts val="0"/>
              </a:spcBef>
              <a:spcAft>
                <a:spcPts val="0"/>
              </a:spcAft>
              <a:buNone/>
            </a:pPr>
            <a:r>
              <a:rPr lang="fr-FR"/>
              <a:t>_____________</a:t>
            </a:r>
          </a:p>
          <a:p>
            <a:pPr marL="0" indent="0">
              <a:buNone/>
            </a:pPr>
            <a:endParaRPr lang="fr-FR"/>
          </a:p>
          <a:p>
            <a:r>
              <a:rPr lang="fr-FR" err="1"/>
              <a:t>Finding</a:t>
            </a:r>
            <a:r>
              <a:rPr lang="fr-FR"/>
              <a:t> the </a:t>
            </a:r>
            <a:r>
              <a:rPr lang="fr-FR" err="1"/>
              <a:t>parallelism</a:t>
            </a:r>
            <a:r>
              <a:rPr lang="fr-FR"/>
              <a:t> </a:t>
            </a:r>
            <a:r>
              <a:rPr lang="fr-FR" err="1"/>
              <a:t>that</a:t>
            </a:r>
            <a:r>
              <a:rPr lang="fr-FR"/>
              <a:t> </a:t>
            </a:r>
            <a:r>
              <a:rPr lang="fr-FR" err="1"/>
              <a:t>offers</a:t>
            </a:r>
            <a:r>
              <a:rPr lang="fr-FR"/>
              <a:t> the best </a:t>
            </a:r>
            <a:r>
              <a:rPr lang="fr-FR" err="1"/>
              <a:t>latency</a:t>
            </a:r>
            <a:r>
              <a:rPr lang="fr-FR"/>
              <a:t> </a:t>
            </a:r>
            <a:r>
              <a:rPr lang="fr-FR" err="1"/>
              <a:t>is</a:t>
            </a:r>
            <a:r>
              <a:rPr lang="fr-FR"/>
              <a:t> not </a:t>
            </a:r>
            <a:r>
              <a:rPr lang="fr-FR" b="1"/>
              <a:t>trivial</a:t>
            </a:r>
            <a:r>
              <a:rPr lang="fr-FR"/>
              <a:t>.</a:t>
            </a:r>
          </a:p>
          <a:p>
            <a:pPr marL="285750" indent="-285750"/>
            <a:r>
              <a:rPr lang="fr" err="1"/>
              <a:t>Here</a:t>
            </a:r>
            <a:r>
              <a:rPr lang="fr"/>
              <a:t> the axes </a:t>
            </a:r>
            <a:r>
              <a:rPr lang="fr" err="1"/>
              <a:t>represent</a:t>
            </a:r>
            <a:r>
              <a:rPr lang="fr-FR"/>
              <a:t> the </a:t>
            </a:r>
            <a:r>
              <a:rPr lang="fr-FR" err="1"/>
              <a:t>latency</a:t>
            </a:r>
            <a:r>
              <a:rPr lang="fr-FR"/>
              <a:t> </a:t>
            </a:r>
            <a:r>
              <a:rPr lang="fr-FR" err="1"/>
              <a:t>obtained</a:t>
            </a:r>
            <a:r>
              <a:rPr lang="fr-FR"/>
              <a:t> by </a:t>
            </a:r>
            <a:r>
              <a:rPr lang="fr-FR" err="1"/>
              <a:t>deploying</a:t>
            </a:r>
            <a:r>
              <a:rPr lang="fr-FR"/>
              <a:t> one DSP application on </a:t>
            </a:r>
            <a:r>
              <a:rPr lang="fr-FR" err="1"/>
              <a:t>different</a:t>
            </a:r>
            <a:r>
              <a:rPr lang="fr-FR"/>
              <a:t> architectures.</a:t>
            </a:r>
            <a:endParaRPr lang="en-US"/>
          </a:p>
          <a:p>
            <a:pPr marL="285750" indent="-285750"/>
            <a:r>
              <a:rPr lang="fr-FR"/>
              <a:t>The trend </a:t>
            </a:r>
            <a:r>
              <a:rPr lang="fr-FR" err="1"/>
              <a:t>is</a:t>
            </a:r>
            <a:r>
              <a:rPr lang="fr-FR"/>
              <a:t> </a:t>
            </a:r>
            <a:r>
              <a:rPr lang="fr-FR" b="1" err="1"/>
              <a:t>asymptotic</a:t>
            </a:r>
            <a:r>
              <a:rPr lang="fr-FR"/>
              <a:t>, but </a:t>
            </a:r>
            <a:r>
              <a:rPr lang="fr-FR" err="1"/>
              <a:t>admits</a:t>
            </a:r>
            <a:r>
              <a:rPr lang="fr-FR"/>
              <a:t> </a:t>
            </a:r>
            <a:r>
              <a:rPr lang="fr-FR" err="1"/>
              <a:t>several</a:t>
            </a:r>
            <a:r>
              <a:rPr lang="fr-FR"/>
              <a:t> local minima. </a:t>
            </a:r>
            <a:endParaRPr lang="en-US"/>
          </a:p>
          <a:p>
            <a:pPr marL="171450" indent="-171450"/>
            <a:r>
              <a:rPr lang="fr-FR" err="1"/>
              <a:t>We</a:t>
            </a:r>
            <a:r>
              <a:rPr lang="fr-FR"/>
              <a:t> </a:t>
            </a:r>
            <a:r>
              <a:rPr lang="fr-FR" err="1"/>
              <a:t>want</a:t>
            </a:r>
            <a:r>
              <a:rPr lang="fr-FR"/>
              <a:t> to </a:t>
            </a:r>
            <a:r>
              <a:rPr lang="fr-FR" err="1"/>
              <a:t>find</a:t>
            </a:r>
            <a:r>
              <a:rPr lang="fr-FR"/>
              <a:t> the </a:t>
            </a:r>
            <a:r>
              <a:rPr lang="fr-FR" b="1"/>
              <a:t>global </a:t>
            </a:r>
            <a:r>
              <a:rPr lang="fr-FR"/>
              <a:t>minimum </a:t>
            </a:r>
            <a:r>
              <a:rPr lang="fr-FR" err="1"/>
              <a:t>without</a:t>
            </a:r>
            <a:r>
              <a:rPr lang="fr-FR"/>
              <a:t> </a:t>
            </a:r>
            <a:r>
              <a:rPr lang="fr-FR" err="1"/>
              <a:t>simulating</a:t>
            </a:r>
            <a:r>
              <a:rPr lang="fr-FR"/>
              <a:t> </a:t>
            </a:r>
            <a:r>
              <a:rPr lang="fr-FR" b="1"/>
              <a:t>all </a:t>
            </a:r>
            <a:r>
              <a:rPr lang="fr-FR"/>
              <a:t>possible cases.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ec12ca7b66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ec12ca7b66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fr">
              <a:solidFill>
                <a:schemeClr val="dk1"/>
              </a:solidFill>
            </a:endParaRPr>
          </a:p>
          <a:p>
            <a:pPr marL="0" indent="0">
              <a:buNone/>
            </a:pPr>
            <a:r>
              <a:rPr lang="fr">
                <a:solidFill>
                  <a:schemeClr val="dk1"/>
                </a:solidFill>
              </a:rPr>
              <a:t>_____________</a:t>
            </a:r>
          </a:p>
          <a:p>
            <a:pPr marL="0" indent="0">
              <a:buNone/>
            </a:pPr>
            <a:endParaRPr lang="fr">
              <a:solidFill>
                <a:schemeClr val="dk1"/>
              </a:solidFill>
            </a:endParaRPr>
          </a:p>
          <a:p>
            <a:pPr marL="171450" indent="-171450"/>
            <a:endParaRPr lang="fr">
              <a:solidFill>
                <a:schemeClr val="dk1"/>
              </a:solidFill>
            </a:endParaRPr>
          </a:p>
          <a:p>
            <a:r>
              <a:rPr lang="fr">
                <a:solidFill>
                  <a:schemeClr val="dk1"/>
                </a:solidFill>
              </a:rPr>
              <a:t>To do </a:t>
            </a:r>
            <a:r>
              <a:rPr lang="fr" err="1">
                <a:solidFill>
                  <a:schemeClr val="dk1"/>
                </a:solidFill>
              </a:rPr>
              <a:t>so</a:t>
            </a:r>
            <a:r>
              <a:rPr lang="fr">
                <a:solidFill>
                  <a:schemeClr val="dk1"/>
                </a:solidFill>
              </a:rPr>
              <a:t>, the </a:t>
            </a:r>
            <a:r>
              <a:rPr lang="fr" err="1">
                <a:solidFill>
                  <a:schemeClr val="dk1"/>
                </a:solidFill>
              </a:rPr>
              <a:t>method</a:t>
            </a:r>
            <a:r>
              <a:rPr lang="fr">
                <a:solidFill>
                  <a:schemeClr val="dk1"/>
                </a:solidFill>
              </a:rPr>
              <a:t> starts </a:t>
            </a:r>
            <a:r>
              <a:rPr lang="fr" err="1">
                <a:solidFill>
                  <a:schemeClr val="dk1"/>
                </a:solidFill>
              </a:rPr>
              <a:t>with</a:t>
            </a:r>
            <a:r>
              <a:rPr lang="fr">
                <a:solidFill>
                  <a:schemeClr val="dk1"/>
                </a:solidFill>
              </a:rPr>
              <a:t> 3 initial simulations to </a:t>
            </a:r>
            <a:r>
              <a:rPr lang="fr" err="1">
                <a:solidFill>
                  <a:schemeClr val="dk1"/>
                </a:solidFill>
              </a:rPr>
              <a:t>estimate</a:t>
            </a:r>
            <a:r>
              <a:rPr lang="fr">
                <a:solidFill>
                  <a:schemeClr val="dk1"/>
                </a:solidFill>
              </a:rPr>
              <a:t> the </a:t>
            </a:r>
            <a:r>
              <a:rPr lang="fr" err="1">
                <a:solidFill>
                  <a:schemeClr val="dk1"/>
                </a:solidFill>
              </a:rPr>
              <a:t>needs</a:t>
            </a:r>
            <a:r>
              <a:rPr lang="fr">
                <a:solidFill>
                  <a:schemeClr val="dk1"/>
                </a:solidFill>
              </a:rPr>
              <a:t> of the application  and set the </a:t>
            </a:r>
            <a:r>
              <a:rPr lang="fr" err="1">
                <a:solidFill>
                  <a:schemeClr val="dk1"/>
                </a:solidFill>
              </a:rPr>
              <a:t>boundaries</a:t>
            </a:r>
            <a:r>
              <a:rPr lang="fr">
                <a:solidFill>
                  <a:schemeClr val="dk1"/>
                </a:solidFill>
              </a:rPr>
              <a:t> </a:t>
            </a:r>
            <a:r>
              <a:rPr lang="fr" err="1">
                <a:solidFill>
                  <a:schemeClr val="dk1"/>
                </a:solidFill>
              </a:rPr>
              <a:t>next</a:t>
            </a:r>
            <a:r>
              <a:rPr lang="fr">
                <a:solidFill>
                  <a:schemeClr val="dk1"/>
                </a:solidFill>
              </a:rPr>
              <a:t> the simulation for </a:t>
            </a:r>
            <a:r>
              <a:rPr lang="fr" err="1">
                <a:solidFill>
                  <a:schemeClr val="dk1"/>
                </a:solidFill>
              </a:rPr>
              <a:t>loop</a:t>
            </a:r>
            <a:r>
              <a:rPr lang="fr">
                <a:solidFill>
                  <a:schemeClr val="dk1"/>
                </a:solidFill>
              </a:rPr>
              <a:t>.</a:t>
            </a:r>
            <a:endParaRPr lang="fr"/>
          </a:p>
          <a:p>
            <a:pPr lvl="1"/>
            <a:r>
              <a:rPr lang="fr">
                <a:solidFill>
                  <a:schemeClr val="dk1"/>
                </a:solidFill>
              </a:rPr>
              <a:t>It start to a </a:t>
            </a:r>
            <a:r>
              <a:rPr lang="fr" err="1">
                <a:solidFill>
                  <a:schemeClr val="dk1"/>
                </a:solidFill>
              </a:rPr>
              <a:t>simultion</a:t>
            </a:r>
            <a:r>
              <a:rPr lang="fr">
                <a:solidFill>
                  <a:schemeClr val="dk1"/>
                </a:solidFill>
              </a:rPr>
              <a:t> on a </a:t>
            </a:r>
            <a:r>
              <a:rPr lang="fr" err="1">
                <a:solidFill>
                  <a:schemeClr val="dk1"/>
                </a:solidFill>
              </a:rPr>
              <a:t>core</a:t>
            </a:r>
            <a:r>
              <a:rPr lang="fr">
                <a:solidFill>
                  <a:schemeClr val="dk1"/>
                </a:solidFill>
              </a:rPr>
              <a:t> to </a:t>
            </a:r>
            <a:r>
              <a:rPr lang="fr" err="1">
                <a:solidFill>
                  <a:schemeClr val="dk1"/>
                </a:solidFill>
              </a:rPr>
              <a:t>estimate</a:t>
            </a:r>
            <a:r>
              <a:rPr lang="fr">
                <a:solidFill>
                  <a:schemeClr val="dk1"/>
                </a:solidFill>
              </a:rPr>
              <a:t> memory </a:t>
            </a:r>
            <a:r>
              <a:rPr lang="fr" err="1">
                <a:solidFill>
                  <a:schemeClr val="dk1"/>
                </a:solidFill>
              </a:rPr>
              <a:t>requirements</a:t>
            </a:r>
            <a:r>
              <a:rPr lang="fr">
                <a:solidFill>
                  <a:schemeClr val="dk1"/>
                </a:solidFill>
              </a:rPr>
              <a:t> and set the minimum </a:t>
            </a:r>
            <a:r>
              <a:rPr lang="fr" err="1">
                <a:solidFill>
                  <a:schemeClr val="dk1"/>
                </a:solidFill>
              </a:rPr>
              <a:t>number</a:t>
            </a:r>
            <a:r>
              <a:rPr lang="fr">
                <a:solidFill>
                  <a:schemeClr val="dk1"/>
                </a:solidFill>
              </a:rPr>
              <a:t> of </a:t>
            </a:r>
            <a:r>
              <a:rPr lang="fr" err="1">
                <a:solidFill>
                  <a:schemeClr val="dk1"/>
                </a:solidFill>
              </a:rPr>
              <a:t>nodes</a:t>
            </a:r>
            <a:r>
              <a:rPr lang="fr">
                <a:solidFill>
                  <a:schemeClr val="dk1"/>
                </a:solidFill>
              </a:rPr>
              <a:t> </a:t>
            </a:r>
            <a:r>
              <a:rPr lang="fr" err="1">
                <a:solidFill>
                  <a:schemeClr val="dk1"/>
                </a:solidFill>
              </a:rPr>
              <a:t>required</a:t>
            </a:r>
            <a:r>
              <a:rPr lang="fr">
                <a:solidFill>
                  <a:schemeClr val="dk1"/>
                </a:solidFill>
              </a:rPr>
              <a:t>.</a:t>
            </a:r>
            <a:endParaRPr lang="fr" err="1"/>
          </a:p>
          <a:p>
            <a:pPr>
              <a:buNone/>
            </a:pPr>
            <a:r>
              <a:rPr lang="fr">
                <a:solidFill>
                  <a:schemeClr val="dk1"/>
                </a:solidFill>
              </a:rPr>
              <a:t> </a:t>
            </a:r>
            <a:endParaRPr lang="fr"/>
          </a:p>
          <a:p>
            <a:pPr>
              <a:buNone/>
            </a:pPr>
            <a:endParaRPr lang="fr"/>
          </a:p>
        </p:txBody>
      </p:sp>
    </p:spTree>
    <p:extLst>
      <p:ext uri="{BB962C8B-B14F-4D97-AF65-F5344CB8AC3E}">
        <p14:creationId xmlns:p14="http://schemas.microsoft.com/office/powerpoint/2010/main" val="20180396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ec12ca7b66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ec12ca7b66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fr">
              <a:solidFill>
                <a:schemeClr val="dk1"/>
              </a:solidFill>
            </a:endParaRPr>
          </a:p>
          <a:p>
            <a:pPr marL="0" indent="0">
              <a:buNone/>
            </a:pPr>
            <a:r>
              <a:rPr lang="fr">
                <a:solidFill>
                  <a:schemeClr val="dk1"/>
                </a:solidFill>
              </a:rPr>
              <a:t>__________________</a:t>
            </a:r>
          </a:p>
          <a:p>
            <a:r>
              <a:rPr lang="fr">
                <a:solidFill>
                  <a:schemeClr val="dk1"/>
                </a:solidFill>
              </a:rPr>
              <a:t>on a </a:t>
            </a:r>
            <a:r>
              <a:rPr lang="fr" err="1">
                <a:solidFill>
                  <a:schemeClr val="dk1"/>
                </a:solidFill>
              </a:rPr>
              <a:t>core</a:t>
            </a:r>
            <a:r>
              <a:rPr lang="fr">
                <a:solidFill>
                  <a:schemeClr val="dk1"/>
                </a:solidFill>
              </a:rPr>
              <a:t> </a:t>
            </a:r>
            <a:r>
              <a:rPr lang="fr" err="1">
                <a:solidFill>
                  <a:schemeClr val="dk1"/>
                </a:solidFill>
              </a:rPr>
              <a:t>with</a:t>
            </a:r>
            <a:r>
              <a:rPr lang="fr">
                <a:solidFill>
                  <a:schemeClr val="dk1"/>
                </a:solidFill>
              </a:rPr>
              <a:t> a maximum </a:t>
            </a:r>
            <a:r>
              <a:rPr lang="fr" err="1">
                <a:solidFill>
                  <a:schemeClr val="dk1"/>
                </a:solidFill>
              </a:rPr>
              <a:t>number</a:t>
            </a:r>
            <a:r>
              <a:rPr lang="fr">
                <a:solidFill>
                  <a:schemeClr val="dk1"/>
                </a:solidFill>
              </a:rPr>
              <a:t> of pipelines, to </a:t>
            </a:r>
            <a:r>
              <a:rPr lang="fr" err="1">
                <a:solidFill>
                  <a:schemeClr val="dk1"/>
                </a:solidFill>
              </a:rPr>
              <a:t>estimate</a:t>
            </a:r>
            <a:r>
              <a:rPr lang="fr">
                <a:solidFill>
                  <a:schemeClr val="dk1"/>
                </a:solidFill>
              </a:rPr>
              <a:t> the maximum </a:t>
            </a:r>
            <a:r>
              <a:rPr lang="fr" err="1">
                <a:solidFill>
                  <a:schemeClr val="dk1"/>
                </a:solidFill>
              </a:rPr>
              <a:t>speedup</a:t>
            </a:r>
            <a:endParaRPr lang="fr">
              <a:solidFill>
                <a:schemeClr val="dk1"/>
              </a:solidFill>
            </a:endParaRPr>
          </a:p>
          <a:p>
            <a:pPr>
              <a:buNone/>
            </a:pPr>
            <a:endParaRPr lang="fr"/>
          </a:p>
        </p:txBody>
      </p:sp>
    </p:spTree>
    <p:extLst>
      <p:ext uri="{BB962C8B-B14F-4D97-AF65-F5344CB8AC3E}">
        <p14:creationId xmlns:p14="http://schemas.microsoft.com/office/powerpoint/2010/main" val="2144664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ec12ca7b66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ec12ca7b66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fr">
              <a:solidFill>
                <a:schemeClr val="dk1"/>
              </a:solidFill>
            </a:endParaRPr>
          </a:p>
          <a:p>
            <a:pPr marL="0" indent="0">
              <a:buNone/>
            </a:pPr>
            <a:r>
              <a:rPr lang="fr">
                <a:solidFill>
                  <a:schemeClr val="dk1"/>
                </a:solidFill>
              </a:rPr>
              <a:t>_____________________</a:t>
            </a:r>
          </a:p>
          <a:p>
            <a:pPr>
              <a:buNone/>
            </a:pPr>
            <a:r>
              <a:rPr lang="fr">
                <a:solidFill>
                  <a:schemeClr val="dk1"/>
                </a:solidFill>
              </a:rPr>
              <a:t> </a:t>
            </a:r>
            <a:endParaRPr lang="en-US">
              <a:solidFill>
                <a:schemeClr val="dk1"/>
              </a:solidFill>
            </a:endParaRPr>
          </a:p>
          <a:p>
            <a:r>
              <a:rPr lang="fr">
                <a:solidFill>
                  <a:schemeClr val="dk1"/>
                </a:solidFill>
              </a:rPr>
              <a:t>on the </a:t>
            </a:r>
            <a:r>
              <a:rPr lang="fr" err="1">
                <a:solidFill>
                  <a:schemeClr val="dk1"/>
                </a:solidFill>
              </a:rPr>
              <a:t>theoretical</a:t>
            </a:r>
            <a:r>
              <a:rPr lang="fr">
                <a:solidFill>
                  <a:schemeClr val="dk1"/>
                </a:solidFill>
              </a:rPr>
              <a:t> maximum </a:t>
            </a:r>
            <a:r>
              <a:rPr lang="fr" err="1">
                <a:solidFill>
                  <a:schemeClr val="dk1"/>
                </a:solidFill>
              </a:rPr>
              <a:t>parallelism</a:t>
            </a:r>
            <a:r>
              <a:rPr lang="fr">
                <a:solidFill>
                  <a:schemeClr val="dk1"/>
                </a:solidFill>
              </a:rPr>
              <a:t> to </a:t>
            </a:r>
            <a:r>
              <a:rPr lang="fr" err="1">
                <a:solidFill>
                  <a:schemeClr val="dk1"/>
                </a:solidFill>
              </a:rPr>
              <a:t>estimate</a:t>
            </a:r>
            <a:r>
              <a:rPr lang="fr">
                <a:solidFill>
                  <a:schemeClr val="dk1"/>
                </a:solidFill>
              </a:rPr>
              <a:t> a </a:t>
            </a:r>
            <a:r>
              <a:rPr lang="fr" err="1">
                <a:solidFill>
                  <a:schemeClr val="dk1"/>
                </a:solidFill>
              </a:rPr>
              <a:t>target</a:t>
            </a:r>
            <a:r>
              <a:rPr lang="fr">
                <a:solidFill>
                  <a:schemeClr val="dk1"/>
                </a:solidFill>
              </a:rPr>
              <a:t> </a:t>
            </a:r>
            <a:r>
              <a:rPr lang="fr" err="1">
                <a:solidFill>
                  <a:schemeClr val="dk1"/>
                </a:solidFill>
              </a:rPr>
              <a:t>latency</a:t>
            </a:r>
            <a:r>
              <a:rPr lang="fr">
                <a:solidFill>
                  <a:schemeClr val="dk1"/>
                </a:solidFill>
              </a:rPr>
              <a:t>.</a:t>
            </a:r>
            <a:endParaRPr lang="en-US">
              <a:solidFill>
                <a:schemeClr val="dk1"/>
              </a:solidFill>
            </a:endParaRPr>
          </a:p>
          <a:p>
            <a:pPr>
              <a:buNone/>
            </a:pPr>
            <a:endParaRPr lang="fr"/>
          </a:p>
        </p:txBody>
      </p:sp>
    </p:spTree>
    <p:extLst>
      <p:ext uri="{BB962C8B-B14F-4D97-AF65-F5344CB8AC3E}">
        <p14:creationId xmlns:p14="http://schemas.microsoft.com/office/powerpoint/2010/main" val="2133660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ec12ca7b66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ec12ca7b66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fr">
              <a:solidFill>
                <a:schemeClr val="dk1"/>
              </a:solidFill>
            </a:endParaRPr>
          </a:p>
          <a:p>
            <a:pPr marL="0" indent="0">
              <a:buNone/>
            </a:pPr>
            <a:r>
              <a:rPr lang="fr">
                <a:solidFill>
                  <a:schemeClr val="dk1"/>
                </a:solidFill>
              </a:rPr>
              <a:t>_____________</a:t>
            </a:r>
          </a:p>
          <a:p>
            <a:r>
              <a:rPr lang="fr" err="1">
                <a:solidFill>
                  <a:schemeClr val="dk1"/>
                </a:solidFill>
              </a:rPr>
              <a:t>Then</a:t>
            </a:r>
            <a:r>
              <a:rPr lang="fr">
                <a:solidFill>
                  <a:schemeClr val="dk1"/>
                </a:solidFill>
              </a:rPr>
              <a:t> </a:t>
            </a:r>
            <a:r>
              <a:rPr lang="fr" err="1">
                <a:solidFill>
                  <a:schemeClr val="dk1"/>
                </a:solidFill>
              </a:rPr>
              <a:t>we</a:t>
            </a:r>
            <a:r>
              <a:rPr lang="fr">
                <a:solidFill>
                  <a:schemeClr val="dk1"/>
                </a:solidFill>
              </a:rPr>
              <a:t> enter a for </a:t>
            </a:r>
            <a:r>
              <a:rPr lang="fr" b="1" err="1">
                <a:solidFill>
                  <a:schemeClr val="dk1"/>
                </a:solidFill>
              </a:rPr>
              <a:t>loop</a:t>
            </a:r>
            <a:r>
              <a:rPr lang="fr" b="1">
                <a:solidFill>
                  <a:schemeClr val="dk1"/>
                </a:solidFill>
              </a:rPr>
              <a:t> </a:t>
            </a:r>
            <a:r>
              <a:rPr lang="fr">
                <a:solidFill>
                  <a:schemeClr val="dk1"/>
                </a:solidFill>
              </a:rPr>
              <a:t>of simulations </a:t>
            </a:r>
            <a:r>
              <a:rPr lang="fr" err="1">
                <a:solidFill>
                  <a:schemeClr val="dk1"/>
                </a:solidFill>
              </a:rPr>
              <a:t>where</a:t>
            </a:r>
            <a:r>
              <a:rPr lang="fr">
                <a:solidFill>
                  <a:schemeClr val="dk1"/>
                </a:solidFill>
              </a:rPr>
              <a:t> for </a:t>
            </a:r>
            <a:r>
              <a:rPr lang="fr" err="1">
                <a:solidFill>
                  <a:schemeClr val="dk1"/>
                </a:solidFill>
              </a:rPr>
              <a:t>each</a:t>
            </a:r>
            <a:r>
              <a:rPr lang="fr">
                <a:solidFill>
                  <a:schemeClr val="dk1"/>
                </a:solidFill>
              </a:rPr>
              <a:t> </a:t>
            </a:r>
            <a:r>
              <a:rPr lang="fr" err="1">
                <a:solidFill>
                  <a:schemeClr val="dk1"/>
                </a:solidFill>
              </a:rPr>
              <a:t>iteration</a:t>
            </a:r>
            <a:r>
              <a:rPr lang="fr">
                <a:solidFill>
                  <a:schemeClr val="dk1"/>
                </a:solidFill>
              </a:rPr>
              <a:t>, </a:t>
            </a:r>
            <a:r>
              <a:rPr lang="fr" err="1">
                <a:solidFill>
                  <a:schemeClr val="dk1"/>
                </a:solidFill>
              </a:rPr>
              <a:t>we</a:t>
            </a:r>
            <a:r>
              <a:rPr lang="fr">
                <a:solidFill>
                  <a:schemeClr val="dk1"/>
                </a:solidFill>
              </a:rPr>
              <a:t> </a:t>
            </a:r>
            <a:r>
              <a:rPr lang="fr" err="1">
                <a:solidFill>
                  <a:schemeClr val="dk1"/>
                </a:solidFill>
              </a:rPr>
              <a:t>recalculate</a:t>
            </a:r>
            <a:r>
              <a:rPr lang="fr">
                <a:solidFill>
                  <a:schemeClr val="dk1"/>
                </a:solidFill>
              </a:rPr>
              <a:t> the </a:t>
            </a:r>
            <a:r>
              <a:rPr lang="fr" err="1">
                <a:solidFill>
                  <a:schemeClr val="dk1"/>
                </a:solidFill>
              </a:rPr>
              <a:t>parallelism</a:t>
            </a:r>
            <a:r>
              <a:rPr lang="fr">
                <a:solidFill>
                  <a:schemeClr val="dk1"/>
                </a:solidFill>
              </a:rPr>
              <a:t> </a:t>
            </a:r>
            <a:r>
              <a:rPr lang="fr" err="1">
                <a:solidFill>
                  <a:schemeClr val="dk1"/>
                </a:solidFill>
              </a:rPr>
              <a:t>boundary</a:t>
            </a:r>
            <a:r>
              <a:rPr lang="fr">
                <a:solidFill>
                  <a:schemeClr val="dk1"/>
                </a:solidFill>
              </a:rPr>
              <a:t> and store the </a:t>
            </a:r>
            <a:r>
              <a:rPr lang="fr" err="1">
                <a:solidFill>
                  <a:schemeClr val="dk1"/>
                </a:solidFill>
              </a:rPr>
              <a:t>simulated</a:t>
            </a:r>
            <a:r>
              <a:rPr lang="fr">
                <a:solidFill>
                  <a:schemeClr val="dk1"/>
                </a:solidFill>
              </a:rPr>
              <a:t> key </a:t>
            </a:r>
            <a:r>
              <a:rPr lang="fr" err="1">
                <a:solidFill>
                  <a:schemeClr val="dk1"/>
                </a:solidFill>
              </a:rPr>
              <a:t>metrics</a:t>
            </a:r>
            <a:endParaRPr lang="fr">
              <a:solidFill>
                <a:schemeClr val="dk1"/>
              </a:solidFill>
            </a:endParaRPr>
          </a:p>
          <a:p>
            <a:r>
              <a:rPr lang="fr" b="1" err="1"/>
              <a:t>Parallelism</a:t>
            </a:r>
            <a:r>
              <a:rPr lang="fr" b="1"/>
              <a:t> </a:t>
            </a:r>
            <a:r>
              <a:rPr lang="fr" b="1" err="1"/>
              <a:t>boundary</a:t>
            </a:r>
            <a:r>
              <a:rPr lang="fr" b="1"/>
              <a:t> </a:t>
            </a:r>
            <a:r>
              <a:rPr lang="fr" err="1"/>
              <a:t>is</a:t>
            </a:r>
            <a:r>
              <a:rPr lang="fr"/>
              <a:t> </a:t>
            </a:r>
            <a:r>
              <a:rPr lang="fr" err="1"/>
              <a:t>define</a:t>
            </a:r>
            <a:r>
              <a:rPr lang="fr"/>
              <a:t> </a:t>
            </a:r>
            <a:r>
              <a:rPr lang="fr" err="1"/>
              <a:t>such</a:t>
            </a:r>
            <a:r>
              <a:rPr lang="fr"/>
              <a:t> as </a:t>
            </a:r>
            <a:r>
              <a:rPr lang="fr" err="1"/>
              <a:t>latency</a:t>
            </a:r>
            <a:r>
              <a:rPr lang="fr"/>
              <a:t> </a:t>
            </a:r>
            <a:r>
              <a:rPr lang="fr" err="1"/>
              <a:t>is</a:t>
            </a:r>
            <a:r>
              <a:rPr lang="fr"/>
              <a:t> no more </a:t>
            </a:r>
            <a:r>
              <a:rPr lang="fr" b="1" err="1"/>
              <a:t>decreasing</a:t>
            </a:r>
            <a:r>
              <a:rPr lang="fr" b="1"/>
              <a:t> </a:t>
            </a:r>
            <a:r>
              <a:rPr lang="fr" err="1"/>
              <a:t>during</a:t>
            </a:r>
            <a:r>
              <a:rPr lang="fr"/>
              <a:t> a delta </a:t>
            </a:r>
            <a:r>
              <a:rPr lang="fr" err="1"/>
              <a:t>iteration</a:t>
            </a:r>
            <a:r>
              <a:rPr lang="fr"/>
              <a:t> to </a:t>
            </a:r>
            <a:r>
              <a:rPr lang="fr" err="1"/>
              <a:t>avoid</a:t>
            </a:r>
            <a:r>
              <a:rPr lang="fr"/>
              <a:t> local minimal</a:t>
            </a:r>
          </a:p>
        </p:txBody>
      </p:sp>
    </p:spTree>
    <p:extLst>
      <p:ext uri="{BB962C8B-B14F-4D97-AF65-F5344CB8AC3E}">
        <p14:creationId xmlns:p14="http://schemas.microsoft.com/office/powerpoint/2010/main" val="21252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c12ca7b66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ec12ca7b66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
              <a:t>____________________________________</a:t>
            </a:r>
            <a:endParaRPr lang="fr-FR"/>
          </a:p>
          <a:p>
            <a:pPr marL="171450" indent="-171450"/>
            <a:r>
              <a:rPr lang="fr"/>
              <a:t>This </a:t>
            </a:r>
            <a:r>
              <a:rPr lang="fr" err="1"/>
              <a:t>is</a:t>
            </a:r>
            <a:r>
              <a:rPr lang="fr"/>
              <a:t> </a:t>
            </a:r>
            <a:r>
              <a:rPr lang="fr" err="1"/>
              <a:t>where</a:t>
            </a:r>
            <a:r>
              <a:rPr lang="fr"/>
              <a:t> </a:t>
            </a:r>
            <a:r>
              <a:rPr lang="fr" err="1"/>
              <a:t>rapid</a:t>
            </a:r>
            <a:r>
              <a:rPr lang="fr"/>
              <a:t> </a:t>
            </a:r>
            <a:r>
              <a:rPr lang="fr" err="1"/>
              <a:t>prototyping</a:t>
            </a:r>
            <a:r>
              <a:rPr lang="fr"/>
              <a:t> </a:t>
            </a:r>
            <a:r>
              <a:rPr lang="fr" b="1" err="1"/>
              <a:t>comes</a:t>
            </a:r>
            <a:r>
              <a:rPr lang="fr" b="1"/>
              <a:t> in</a:t>
            </a:r>
            <a:r>
              <a:rPr lang="fr"/>
              <a:t>.</a:t>
            </a:r>
          </a:p>
          <a:p>
            <a:pPr marL="171450" indent="-171450"/>
            <a:r>
              <a:rPr lang="fr"/>
              <a:t>It </a:t>
            </a:r>
            <a:r>
              <a:rPr lang="fr" err="1"/>
              <a:t>consist</a:t>
            </a:r>
            <a:r>
              <a:rPr lang="fr"/>
              <a:t> in </a:t>
            </a:r>
            <a:r>
              <a:rPr lang="fr" err="1"/>
              <a:t>creating</a:t>
            </a:r>
            <a:r>
              <a:rPr lang="fr"/>
              <a:t> </a:t>
            </a:r>
            <a:r>
              <a:rPr lang="fr" err="1"/>
              <a:t>functionnal</a:t>
            </a:r>
            <a:r>
              <a:rPr lang="fr"/>
              <a:t> versions of a program as fast as possible to </a:t>
            </a:r>
            <a:r>
              <a:rPr lang="fr" b="1" err="1"/>
              <a:t>facilitate</a:t>
            </a:r>
            <a:r>
              <a:rPr lang="fr" b="1"/>
              <a:t> </a:t>
            </a:r>
            <a:r>
              <a:rPr lang="fr" err="1"/>
              <a:t>testing</a:t>
            </a:r>
            <a:r>
              <a:rPr lang="fr"/>
              <a:t> </a:t>
            </a:r>
            <a:r>
              <a:rPr lang="fr" err="1"/>
              <a:t>before</a:t>
            </a:r>
            <a:r>
              <a:rPr lang="fr"/>
              <a:t> final </a:t>
            </a:r>
            <a:r>
              <a:rPr lang="fr" err="1"/>
              <a:t>deployment</a:t>
            </a:r>
            <a:r>
              <a:rPr lang="fr"/>
              <a:t>.</a:t>
            </a:r>
          </a:p>
          <a:p>
            <a:pPr marL="171450" indent="-171450"/>
            <a:r>
              <a:rPr lang="fr"/>
              <a:t>PREESM </a:t>
            </a:r>
            <a:r>
              <a:rPr lang="fr" err="1"/>
              <a:t>is</a:t>
            </a:r>
            <a:r>
              <a:rPr lang="fr"/>
              <a:t> one </a:t>
            </a:r>
            <a:r>
              <a:rPr lang="fr" err="1"/>
              <a:t>such</a:t>
            </a:r>
            <a:r>
              <a:rPr lang="fr"/>
              <a:t> </a:t>
            </a:r>
            <a:r>
              <a:rPr lang="fr" err="1"/>
              <a:t>tool</a:t>
            </a:r>
            <a:r>
              <a:rPr lang="fr"/>
              <a:t>, </a:t>
            </a:r>
            <a:r>
              <a:rPr lang="fr" err="1"/>
              <a:t>developed</a:t>
            </a:r>
            <a:r>
              <a:rPr lang="fr"/>
              <a:t> in </a:t>
            </a:r>
            <a:r>
              <a:rPr lang="fr" err="1"/>
              <a:t>our</a:t>
            </a:r>
            <a:r>
              <a:rPr lang="fr"/>
              <a:t> </a:t>
            </a:r>
            <a:r>
              <a:rPr lang="fr" err="1"/>
              <a:t>lab</a:t>
            </a:r>
            <a:r>
              <a:rPr lang="fr"/>
              <a:t> </a:t>
            </a:r>
            <a:r>
              <a:rPr lang="fr" err="1"/>
              <a:t>since</a:t>
            </a:r>
            <a:r>
              <a:rPr lang="fr"/>
              <a:t> </a:t>
            </a:r>
            <a:r>
              <a:rPr lang="fr" b="1"/>
              <a:t>2008</a:t>
            </a:r>
            <a:r>
              <a:rPr lang="fr"/>
              <a:t>. </a:t>
            </a:r>
          </a:p>
          <a:p>
            <a:pPr marL="171450" indent="-171450"/>
            <a:r>
              <a:rPr lang="fr" err="1"/>
              <a:t>Initially</a:t>
            </a:r>
            <a:r>
              <a:rPr lang="fr"/>
              <a:t> </a:t>
            </a:r>
            <a:r>
              <a:rPr lang="fr" err="1"/>
              <a:t>created</a:t>
            </a:r>
            <a:r>
              <a:rPr lang="fr"/>
              <a:t> for </a:t>
            </a:r>
            <a:r>
              <a:rPr lang="fr" b="1" err="1"/>
              <a:t>embedded</a:t>
            </a:r>
            <a:r>
              <a:rPr lang="fr" b="1"/>
              <a:t> </a:t>
            </a:r>
            <a:r>
              <a:rPr lang="fr" err="1"/>
              <a:t>systems</a:t>
            </a:r>
            <a:r>
              <a:rPr lang="fr"/>
              <a:t>, I </a:t>
            </a:r>
            <a:r>
              <a:rPr lang="fr" err="1"/>
              <a:t>extended</a:t>
            </a:r>
            <a:r>
              <a:rPr lang="fr"/>
              <a:t> </a:t>
            </a:r>
            <a:r>
              <a:rPr lang="fr" err="1"/>
              <a:t>it</a:t>
            </a:r>
            <a:r>
              <a:rPr lang="fr"/>
              <a:t> for </a:t>
            </a:r>
            <a:r>
              <a:rPr lang="fr" b="1"/>
              <a:t>HPC </a:t>
            </a:r>
            <a:r>
              <a:rPr lang="fr" err="1"/>
              <a:t>systems</a:t>
            </a:r>
            <a:r>
              <a:rPr lang="fr"/>
              <a:t> to </a:t>
            </a:r>
            <a:r>
              <a:rPr lang="fr" err="1"/>
              <a:t>better</a:t>
            </a:r>
            <a:r>
              <a:rPr lang="fr"/>
              <a:t> serve the </a:t>
            </a:r>
            <a:r>
              <a:rPr lang="fr" err="1"/>
              <a:t>needs</a:t>
            </a:r>
            <a:r>
              <a:rPr lang="fr"/>
              <a:t> of SKA </a:t>
            </a:r>
            <a:r>
              <a:rPr lang="fr" err="1"/>
              <a:t>astronomers</a:t>
            </a:r>
            <a:r>
              <a:rPr lang="fr"/>
              <a:t> and </a:t>
            </a:r>
            <a:r>
              <a:rPr lang="fr" err="1"/>
              <a:t>others</a:t>
            </a:r>
            <a:r>
              <a:rPr lang="fr"/>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ec12ca7b66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ec12ca7b66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fr"/>
              <a:t>____________</a:t>
            </a:r>
            <a:endParaRPr lang="fr-FR"/>
          </a:p>
          <a:p>
            <a:pPr marL="171450" indent="-171450"/>
            <a:r>
              <a:rPr lang="fr" err="1"/>
              <a:t>Here</a:t>
            </a:r>
            <a:r>
              <a:rPr lang="fr"/>
              <a:t> the axes </a:t>
            </a:r>
            <a:r>
              <a:rPr lang="fr" err="1"/>
              <a:t>represent</a:t>
            </a:r>
            <a:r>
              <a:rPr lang="fr-FR"/>
              <a:t> the final </a:t>
            </a:r>
            <a:r>
              <a:rPr lang="fr-FR" err="1"/>
              <a:t>latency</a:t>
            </a:r>
            <a:r>
              <a:rPr lang="fr-FR"/>
              <a:t>, memory, </a:t>
            </a:r>
            <a:r>
              <a:rPr lang="fr-FR" err="1"/>
              <a:t>energy</a:t>
            </a:r>
            <a:r>
              <a:rPr lang="fr-FR"/>
              <a:t> versus </a:t>
            </a:r>
            <a:r>
              <a:rPr lang="fr-FR" err="1"/>
              <a:t>cost</a:t>
            </a:r>
            <a:r>
              <a:rPr lang="fr-FR"/>
              <a:t> </a:t>
            </a:r>
            <a:r>
              <a:rPr lang="fr-FR" err="1"/>
              <a:t>co-designing</a:t>
            </a:r>
            <a:r>
              <a:rPr lang="fr-FR"/>
              <a:t> a DSP application </a:t>
            </a:r>
            <a:r>
              <a:rPr lang="fr-FR" err="1"/>
              <a:t>with</a:t>
            </a:r>
            <a:r>
              <a:rPr lang="fr-FR"/>
              <a:t> a pseudo </a:t>
            </a:r>
            <a:r>
              <a:rPr lang="fr-FR" err="1"/>
              <a:t>exaustive</a:t>
            </a:r>
            <a:r>
              <a:rPr lang="fr-FR"/>
              <a:t> </a:t>
            </a:r>
            <a:r>
              <a:rPr lang="fr-FR" err="1"/>
              <a:t>methode</a:t>
            </a:r>
          </a:p>
          <a:p>
            <a:pPr marL="0" indent="0">
              <a:buNone/>
            </a:pPr>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ec12ca7b66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ec12ca7b66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fr"/>
              <a:t>____________</a:t>
            </a:r>
            <a:endParaRPr lang="fr-FR"/>
          </a:p>
          <a:p>
            <a:pPr marL="171450" indent="-171450"/>
            <a:r>
              <a:rPr lang="fr"/>
              <a:t>And </a:t>
            </a:r>
            <a:r>
              <a:rPr lang="fr" err="1"/>
              <a:t>here</a:t>
            </a:r>
            <a:r>
              <a:rPr lang="fr"/>
              <a:t> </a:t>
            </a:r>
            <a:r>
              <a:rPr lang="fr" err="1"/>
              <a:t>with</a:t>
            </a:r>
            <a:r>
              <a:rPr lang="fr"/>
              <a:t> the </a:t>
            </a:r>
            <a:r>
              <a:rPr lang="fr" err="1"/>
              <a:t>method</a:t>
            </a:r>
          </a:p>
          <a:p>
            <a:pPr marL="285750" indent="-285750"/>
            <a:r>
              <a:rPr lang="fr"/>
              <a:t>The </a:t>
            </a:r>
            <a:r>
              <a:rPr lang="fr" err="1"/>
              <a:t>number</a:t>
            </a:r>
            <a:r>
              <a:rPr lang="fr"/>
              <a:t> of simulation </a:t>
            </a:r>
            <a:r>
              <a:rPr lang="fr" err="1"/>
              <a:t>reduce</a:t>
            </a:r>
            <a:r>
              <a:rPr lang="fr"/>
              <a:t> </a:t>
            </a:r>
            <a:r>
              <a:rPr lang="fr" err="1"/>
              <a:t>from</a:t>
            </a:r>
            <a:r>
              <a:rPr lang="fr"/>
              <a:t> 72 to 22, </a:t>
            </a:r>
            <a:r>
              <a:rPr lang="fr" err="1"/>
              <a:t>requires</a:t>
            </a:r>
            <a:r>
              <a:rPr lang="fr"/>
              <a:t> </a:t>
            </a:r>
            <a:r>
              <a:rPr lang="fr" err="1"/>
              <a:t>less</a:t>
            </a:r>
            <a:r>
              <a:rPr lang="fr"/>
              <a:t> </a:t>
            </a:r>
            <a:r>
              <a:rPr lang="fr" err="1"/>
              <a:t>processing</a:t>
            </a:r>
            <a:r>
              <a:rPr lang="fr"/>
              <a:t> time to </a:t>
            </a:r>
            <a:r>
              <a:rPr lang="fr" err="1"/>
              <a:t>find</a:t>
            </a:r>
            <a:r>
              <a:rPr lang="fr"/>
              <a:t> the best </a:t>
            </a:r>
            <a:r>
              <a:rPr lang="fr" err="1"/>
              <a:t>latency</a:t>
            </a:r>
            <a:r>
              <a:rPr lang="fr"/>
              <a:t> architecture</a:t>
            </a:r>
          </a:p>
          <a:p>
            <a:pPr marL="285750" indent="-285750"/>
            <a:r>
              <a:rPr lang="fr"/>
              <a:t> and </a:t>
            </a:r>
            <a:r>
              <a:rPr lang="fr" err="1"/>
              <a:t>we</a:t>
            </a:r>
            <a:r>
              <a:rPr lang="fr"/>
              <a:t> </a:t>
            </a:r>
            <a:r>
              <a:rPr lang="fr" err="1"/>
              <a:t>preserve</a:t>
            </a:r>
            <a:r>
              <a:rPr lang="fr"/>
              <a:t> more </a:t>
            </a:r>
            <a:r>
              <a:rPr lang="fr" err="1"/>
              <a:t>than</a:t>
            </a:r>
            <a:r>
              <a:rPr lang="fr"/>
              <a:t> </a:t>
            </a:r>
            <a:r>
              <a:rPr lang="fr" b="1" err="1"/>
              <a:t>half</a:t>
            </a:r>
            <a:r>
              <a:rPr lang="fr" b="1"/>
              <a:t> </a:t>
            </a:r>
            <a:r>
              <a:rPr lang="fr"/>
              <a:t>of the </a:t>
            </a:r>
            <a:r>
              <a:rPr lang="fr" err="1"/>
              <a:t>pareto</a:t>
            </a:r>
            <a:r>
              <a:rPr lang="fr"/>
              <a:t> </a:t>
            </a:r>
            <a:r>
              <a:rPr lang="fr" err="1"/>
              <a:t>represented</a:t>
            </a:r>
            <a:r>
              <a:rPr lang="fr"/>
              <a:t> </a:t>
            </a:r>
            <a:r>
              <a:rPr lang="fr" err="1"/>
              <a:t>with</a:t>
            </a:r>
            <a:r>
              <a:rPr lang="fr"/>
              <a:t> </a:t>
            </a:r>
            <a:r>
              <a:rPr lang="fr" err="1"/>
              <a:t>red</a:t>
            </a:r>
            <a:r>
              <a:rPr lang="fr"/>
              <a:t> cross.</a:t>
            </a:r>
          </a:p>
          <a:p>
            <a:pPr marL="285750" indent="-285750"/>
            <a:endParaRPr lang="fr" b="1"/>
          </a:p>
          <a:p>
            <a:pPr marL="171450" indent="-171450"/>
            <a:endParaRPr lang="fr-FR"/>
          </a:p>
          <a:p>
            <a:pPr marL="0" indent="0">
              <a:buNone/>
            </a:pPr>
            <a:endParaRPr lang="fr-FR"/>
          </a:p>
        </p:txBody>
      </p:sp>
    </p:spTree>
    <p:extLst>
      <p:ext uri="{BB962C8B-B14F-4D97-AF65-F5344CB8AC3E}">
        <p14:creationId xmlns:p14="http://schemas.microsoft.com/office/powerpoint/2010/main" val="31743068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ec12ca7b66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ec12ca7b66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fr"/>
              <a:t>____________</a:t>
            </a:r>
            <a:endParaRPr lang="fr-FR"/>
          </a:p>
          <a:p>
            <a:pPr marL="171450" indent="-171450"/>
            <a:r>
              <a:rPr lang="fr"/>
              <a:t>And </a:t>
            </a:r>
            <a:r>
              <a:rPr lang="fr" err="1"/>
              <a:t>here</a:t>
            </a:r>
            <a:r>
              <a:rPr lang="fr"/>
              <a:t> </a:t>
            </a:r>
            <a:r>
              <a:rPr lang="fr" err="1"/>
              <a:t>with</a:t>
            </a:r>
            <a:r>
              <a:rPr lang="fr"/>
              <a:t> the </a:t>
            </a:r>
            <a:r>
              <a:rPr lang="fr" err="1"/>
              <a:t>method</a:t>
            </a:r>
          </a:p>
          <a:p>
            <a:pPr marL="285750" indent="-285750"/>
            <a:r>
              <a:rPr lang="fr"/>
              <a:t>The </a:t>
            </a:r>
            <a:r>
              <a:rPr lang="fr" err="1"/>
              <a:t>number</a:t>
            </a:r>
            <a:r>
              <a:rPr lang="fr"/>
              <a:t> of simulation </a:t>
            </a:r>
            <a:r>
              <a:rPr lang="fr" err="1"/>
              <a:t>reduce</a:t>
            </a:r>
            <a:r>
              <a:rPr lang="fr"/>
              <a:t> </a:t>
            </a:r>
            <a:r>
              <a:rPr lang="fr" err="1"/>
              <a:t>from</a:t>
            </a:r>
            <a:r>
              <a:rPr lang="fr"/>
              <a:t> 72 to 22, </a:t>
            </a:r>
            <a:r>
              <a:rPr lang="fr" err="1"/>
              <a:t>requires</a:t>
            </a:r>
            <a:r>
              <a:rPr lang="fr"/>
              <a:t> </a:t>
            </a:r>
            <a:r>
              <a:rPr lang="fr" err="1"/>
              <a:t>less</a:t>
            </a:r>
            <a:r>
              <a:rPr lang="fr"/>
              <a:t> </a:t>
            </a:r>
            <a:r>
              <a:rPr lang="fr" err="1"/>
              <a:t>processing</a:t>
            </a:r>
            <a:r>
              <a:rPr lang="fr"/>
              <a:t> time to </a:t>
            </a:r>
            <a:r>
              <a:rPr lang="fr" err="1"/>
              <a:t>find</a:t>
            </a:r>
            <a:r>
              <a:rPr lang="fr"/>
              <a:t> the best </a:t>
            </a:r>
            <a:r>
              <a:rPr lang="fr" err="1"/>
              <a:t>latency</a:t>
            </a:r>
            <a:r>
              <a:rPr lang="fr"/>
              <a:t> architecture</a:t>
            </a:r>
          </a:p>
          <a:p>
            <a:pPr marL="285750" indent="-285750"/>
            <a:r>
              <a:rPr lang="fr"/>
              <a:t> and </a:t>
            </a:r>
            <a:r>
              <a:rPr lang="fr" err="1"/>
              <a:t>we</a:t>
            </a:r>
            <a:r>
              <a:rPr lang="fr"/>
              <a:t> </a:t>
            </a:r>
            <a:r>
              <a:rPr lang="fr" err="1"/>
              <a:t>preserve</a:t>
            </a:r>
            <a:r>
              <a:rPr lang="fr"/>
              <a:t> more </a:t>
            </a:r>
            <a:r>
              <a:rPr lang="fr" err="1"/>
              <a:t>than</a:t>
            </a:r>
            <a:r>
              <a:rPr lang="fr"/>
              <a:t> </a:t>
            </a:r>
            <a:r>
              <a:rPr lang="fr" b="1" err="1"/>
              <a:t>half</a:t>
            </a:r>
            <a:r>
              <a:rPr lang="fr" b="1"/>
              <a:t> </a:t>
            </a:r>
            <a:r>
              <a:rPr lang="fr"/>
              <a:t>of the </a:t>
            </a:r>
            <a:r>
              <a:rPr lang="fr" err="1"/>
              <a:t>pareto</a:t>
            </a:r>
            <a:r>
              <a:rPr lang="fr"/>
              <a:t> </a:t>
            </a:r>
            <a:r>
              <a:rPr lang="fr" err="1"/>
              <a:t>represented</a:t>
            </a:r>
            <a:r>
              <a:rPr lang="fr"/>
              <a:t> </a:t>
            </a:r>
            <a:r>
              <a:rPr lang="fr" err="1"/>
              <a:t>with</a:t>
            </a:r>
            <a:r>
              <a:rPr lang="fr"/>
              <a:t> </a:t>
            </a:r>
            <a:r>
              <a:rPr lang="fr" err="1"/>
              <a:t>red</a:t>
            </a:r>
            <a:r>
              <a:rPr lang="fr"/>
              <a:t> cross.</a:t>
            </a:r>
          </a:p>
          <a:p>
            <a:pPr marL="285750" indent="-285750"/>
            <a:endParaRPr lang="fr" b="1"/>
          </a:p>
          <a:p>
            <a:pPr marL="171450" indent="-171450"/>
            <a:endParaRPr lang="fr-FR"/>
          </a:p>
          <a:p>
            <a:pPr marL="0" indent="0">
              <a:buNone/>
            </a:pPr>
            <a:endParaRPr lang="fr-FR"/>
          </a:p>
        </p:txBody>
      </p:sp>
    </p:spTree>
    <p:extLst>
      <p:ext uri="{BB962C8B-B14F-4D97-AF65-F5344CB8AC3E}">
        <p14:creationId xmlns:p14="http://schemas.microsoft.com/office/powerpoint/2010/main" val="30063324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2ec12ca7b66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2ec12ca7b66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
              <a:t>___</a:t>
            </a:r>
            <a:endParaRPr lang="fr-FR"/>
          </a:p>
          <a:p>
            <a:pPr marL="0" indent="0">
              <a:buNone/>
            </a:pPr>
            <a:endParaRPr lang="fr"/>
          </a:p>
          <a:p>
            <a:pPr marL="171450" indent="-171450"/>
            <a:r>
              <a:rPr lang="fr" err="1"/>
              <a:t>Here</a:t>
            </a:r>
            <a:r>
              <a:rPr lang="fr"/>
              <a:t>, </a:t>
            </a:r>
            <a:r>
              <a:rPr lang="fr" err="1"/>
              <a:t>we</a:t>
            </a:r>
            <a:r>
              <a:rPr lang="fr"/>
              <a:t> have a radar chart </a:t>
            </a:r>
            <a:r>
              <a:rPr lang="fr" err="1"/>
              <a:t>comparing</a:t>
            </a:r>
            <a:r>
              <a:rPr lang="fr"/>
              <a:t> </a:t>
            </a:r>
            <a:r>
              <a:rPr lang="fr" err="1"/>
              <a:t>different</a:t>
            </a:r>
            <a:r>
              <a:rPr lang="fr"/>
              <a:t> network topologies </a:t>
            </a:r>
            <a:r>
              <a:rPr lang="fr" err="1"/>
              <a:t>across</a:t>
            </a:r>
            <a:r>
              <a:rPr lang="fr"/>
              <a:t> four key </a:t>
            </a:r>
            <a:r>
              <a:rPr lang="fr" err="1"/>
              <a:t>metrics</a:t>
            </a:r>
            <a:r>
              <a:rPr lang="fr"/>
              <a:t>: </a:t>
            </a:r>
            <a:r>
              <a:rPr lang="fr" err="1"/>
              <a:t>energy</a:t>
            </a:r>
            <a:r>
              <a:rPr lang="fr"/>
              <a:t>, </a:t>
            </a:r>
            <a:r>
              <a:rPr lang="fr" err="1"/>
              <a:t>latency</a:t>
            </a:r>
            <a:r>
              <a:rPr lang="fr"/>
              <a:t>, </a:t>
            </a:r>
            <a:r>
              <a:rPr lang="fr" err="1"/>
              <a:t>cost</a:t>
            </a:r>
            <a:r>
              <a:rPr lang="fr"/>
              <a:t>, and memory. the </a:t>
            </a:r>
            <a:r>
              <a:rPr lang="fr" err="1"/>
              <a:t>largest</a:t>
            </a:r>
            <a:r>
              <a:rPr lang="fr"/>
              <a:t> </a:t>
            </a:r>
            <a:r>
              <a:rPr lang="fr" err="1"/>
              <a:t>coverage</a:t>
            </a:r>
            <a:r>
              <a:rPr lang="fr"/>
              <a:t> the </a:t>
            </a:r>
            <a:r>
              <a:rPr lang="fr" err="1"/>
              <a:t>better</a:t>
            </a:r>
            <a:r>
              <a:rPr lang="fr"/>
              <a:t>.</a:t>
            </a:r>
            <a:endParaRPr lang="en-US"/>
          </a:p>
          <a:p>
            <a:pPr marL="285750" indent="-285750"/>
            <a:r>
              <a:rPr lang="fr"/>
              <a:t>On a </a:t>
            </a:r>
            <a:r>
              <a:rPr lang="fr" err="1"/>
              <a:t>small</a:t>
            </a:r>
            <a:r>
              <a:rPr lang="fr"/>
              <a:t> application torus cluster </a:t>
            </a:r>
            <a:r>
              <a:rPr lang="fr" err="1"/>
              <a:t>offer</a:t>
            </a:r>
            <a:r>
              <a:rPr lang="fr"/>
              <a:t> best </a:t>
            </a:r>
            <a:r>
              <a:rPr lang="fr" err="1"/>
              <a:t>latency</a:t>
            </a:r>
            <a:r>
              <a:rPr lang="fr"/>
              <a:t> </a:t>
            </a:r>
            <a:r>
              <a:rPr lang="fr" err="1"/>
              <a:t>because</a:t>
            </a:r>
            <a:r>
              <a:rPr lang="fr"/>
              <a:t> of a </a:t>
            </a:r>
            <a:r>
              <a:rPr lang="fr" err="1"/>
              <a:t>regular</a:t>
            </a:r>
            <a:r>
              <a:rPr lang="fr"/>
              <a:t> communication structure and the </a:t>
            </a:r>
            <a:r>
              <a:rPr lang="fr" err="1"/>
              <a:t>fattree</a:t>
            </a:r>
            <a:r>
              <a:rPr lang="fr"/>
              <a:t> a </a:t>
            </a:r>
            <a:r>
              <a:rPr lang="fr" err="1"/>
              <a:t>better</a:t>
            </a:r>
            <a:r>
              <a:rPr lang="fr"/>
              <a:t> compromise</a:t>
            </a:r>
          </a:p>
          <a:p>
            <a:pPr marL="285750" indent="-285750"/>
            <a:r>
              <a:rPr lang="fr"/>
              <a:t>On a </a:t>
            </a:r>
            <a:r>
              <a:rPr lang="fr" err="1"/>
              <a:t>bigger</a:t>
            </a:r>
            <a:r>
              <a:rPr lang="fr"/>
              <a:t> application the torus </a:t>
            </a:r>
            <a:r>
              <a:rPr lang="fr" err="1"/>
              <a:t>offer</a:t>
            </a:r>
            <a:r>
              <a:rPr lang="fr"/>
              <a:t> </a:t>
            </a:r>
            <a:r>
              <a:rPr lang="fr" err="1"/>
              <a:t>both</a:t>
            </a:r>
            <a:r>
              <a:rPr lang="fr"/>
              <a:t> a </a:t>
            </a:r>
            <a:r>
              <a:rPr lang="fr" err="1"/>
              <a:t>better</a:t>
            </a:r>
            <a:r>
              <a:rPr lang="fr"/>
              <a:t> </a:t>
            </a:r>
            <a:r>
              <a:rPr lang="fr" err="1"/>
              <a:t>comprmise</a:t>
            </a:r>
            <a:r>
              <a:rPr lang="fr"/>
              <a:t> and the best </a:t>
            </a:r>
            <a:r>
              <a:rPr lang="fr" err="1"/>
              <a:t>latency</a:t>
            </a:r>
            <a:r>
              <a:rPr lang="fr"/>
              <a:t> </a:t>
            </a:r>
            <a:r>
              <a:rPr lang="fr" err="1"/>
              <a:t>because</a:t>
            </a:r>
            <a:r>
              <a:rPr lang="fr"/>
              <a:t> </a:t>
            </a:r>
            <a:r>
              <a:rPr lang="fr" err="1"/>
              <a:t>this</a:t>
            </a:r>
            <a:r>
              <a:rPr lang="fr"/>
              <a:t> application has a </a:t>
            </a:r>
            <a:r>
              <a:rPr lang="fr" err="1"/>
              <a:t>highly</a:t>
            </a:r>
            <a:r>
              <a:rPr lang="fr"/>
              <a:t> </a:t>
            </a:r>
            <a:r>
              <a:rPr lang="fr" err="1"/>
              <a:t>regular</a:t>
            </a:r>
            <a:r>
              <a:rPr lang="fr"/>
              <a:t> communication structure.</a:t>
            </a:r>
          </a:p>
          <a:p>
            <a:pPr marL="285750" indent="-285750"/>
            <a:r>
              <a:rPr lang="fr" err="1"/>
              <a:t>These</a:t>
            </a:r>
            <a:r>
              <a:rPr lang="fr"/>
              <a:t> </a:t>
            </a:r>
            <a:r>
              <a:rPr lang="fr" err="1"/>
              <a:t>results</a:t>
            </a:r>
            <a:r>
              <a:rPr lang="fr"/>
              <a:t> </a:t>
            </a:r>
            <a:r>
              <a:rPr lang="fr" err="1"/>
              <a:t>should</a:t>
            </a:r>
            <a:r>
              <a:rPr lang="fr"/>
              <a:t> </a:t>
            </a:r>
            <a:r>
              <a:rPr lang="fr" err="1"/>
              <a:t>be</a:t>
            </a:r>
            <a:r>
              <a:rPr lang="fr"/>
              <a:t> </a:t>
            </a:r>
            <a:r>
              <a:rPr lang="fr" err="1"/>
              <a:t>treated</a:t>
            </a:r>
            <a:r>
              <a:rPr lang="fr"/>
              <a:t> </a:t>
            </a:r>
            <a:r>
              <a:rPr lang="fr" err="1"/>
              <a:t>with</a:t>
            </a:r>
            <a:r>
              <a:rPr lang="fr"/>
              <a:t> </a:t>
            </a:r>
            <a:r>
              <a:rPr lang="fr" b="1"/>
              <a:t>caution</a:t>
            </a:r>
            <a:r>
              <a:rPr lang="fr"/>
              <a:t>, as </a:t>
            </a:r>
            <a:r>
              <a:rPr lang="fr" err="1"/>
              <a:t>routing</a:t>
            </a:r>
            <a:r>
              <a:rPr lang="fr"/>
              <a:t> </a:t>
            </a:r>
            <a:r>
              <a:rPr lang="fr" err="1"/>
              <a:t>is</a:t>
            </a:r>
            <a:r>
              <a:rPr lang="fr"/>
              <a:t> </a:t>
            </a:r>
            <a:r>
              <a:rPr lang="fr" err="1"/>
              <a:t>generated</a:t>
            </a:r>
            <a:r>
              <a:rPr lang="fr"/>
              <a:t> by </a:t>
            </a:r>
            <a:r>
              <a:rPr lang="fr" b="1"/>
              <a:t>default </a:t>
            </a:r>
            <a:r>
              <a:rPr lang="fr"/>
              <a:t>and </a:t>
            </a:r>
            <a:r>
              <a:rPr lang="fr" err="1"/>
              <a:t>could</a:t>
            </a:r>
            <a:r>
              <a:rPr lang="fr"/>
              <a:t> </a:t>
            </a:r>
            <a:r>
              <a:rPr lang="fr" err="1"/>
              <a:t>be</a:t>
            </a:r>
            <a:r>
              <a:rPr lang="fr"/>
              <a:t> </a:t>
            </a:r>
            <a:r>
              <a:rPr lang="fr" err="1"/>
              <a:t>added</a:t>
            </a:r>
            <a:r>
              <a:rPr lang="fr"/>
              <a:t> as a </a:t>
            </a:r>
            <a:r>
              <a:rPr lang="fr" err="1"/>
              <a:t>parameter</a:t>
            </a:r>
            <a:r>
              <a:rPr lang="fr"/>
              <a:t> for a more </a:t>
            </a:r>
            <a:r>
              <a:rPr lang="fr" err="1"/>
              <a:t>accurate</a:t>
            </a:r>
            <a:r>
              <a:rPr lang="fr"/>
              <a:t> </a:t>
            </a:r>
            <a:r>
              <a:rPr lang="fr" err="1"/>
              <a:t>search</a:t>
            </a:r>
            <a:r>
              <a:rPr lang="fr"/>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ec25e168d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2ec25e168d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r>
              <a:rPr lang="en-US"/>
              <a:t>To summarize I introduce a clustering method that co-design dataflow application on </a:t>
            </a:r>
            <a:r>
              <a:rPr lang="en-US" err="1"/>
              <a:t>multinode</a:t>
            </a:r>
            <a:r>
              <a:rPr lang="en-US"/>
              <a:t> HPC system.</a:t>
            </a:r>
            <a:endParaRPr lang="fr-FR"/>
          </a:p>
          <a:p>
            <a:pPr marL="285750" indent="-285750"/>
            <a:r>
              <a:rPr lang="en-US"/>
              <a:t>This method has been the subject of 1 international scientific papers.</a:t>
            </a:r>
          </a:p>
          <a:p>
            <a:pPr marL="0" lvl="0" indent="0" algn="l">
              <a:spcBef>
                <a:spcPts val="0"/>
              </a:spcBef>
              <a:spcAft>
                <a:spcPts val="0"/>
              </a:spcAft>
              <a:buNone/>
            </a:pPr>
            <a:endParaRPr lang="en-US"/>
          </a:p>
          <a:p>
            <a:pPr marL="0" indent="0">
              <a:buNone/>
            </a:pPr>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ff578c846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ff578c846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r>
              <a:rPr lang="fr-FR" err="1"/>
              <a:t>Untill</a:t>
            </a:r>
            <a:r>
              <a:rPr lang="fr-FR"/>
              <a:t> </a:t>
            </a:r>
            <a:r>
              <a:rPr lang="fr-FR" err="1"/>
              <a:t>now</a:t>
            </a:r>
            <a:r>
              <a:rPr lang="fr-FR"/>
              <a:t> </a:t>
            </a:r>
            <a:r>
              <a:rPr lang="fr-FR" err="1"/>
              <a:t>we</a:t>
            </a:r>
            <a:r>
              <a:rPr lang="fr-FR"/>
              <a:t> </a:t>
            </a:r>
            <a:r>
              <a:rPr lang="fr-FR" err="1"/>
              <a:t>deald</a:t>
            </a:r>
            <a:r>
              <a:rPr lang="fr-FR"/>
              <a:t> </a:t>
            </a:r>
            <a:r>
              <a:rPr lang="fr-FR" err="1"/>
              <a:t>with</a:t>
            </a:r>
            <a:r>
              <a:rPr lang="fr-FR"/>
              <a:t> standard HPC system </a:t>
            </a:r>
            <a:r>
              <a:rPr lang="fr-FR" err="1"/>
              <a:t>composed</a:t>
            </a:r>
            <a:r>
              <a:rPr lang="fr-FR"/>
              <a:t> </a:t>
            </a:r>
            <a:r>
              <a:rPr lang="fr-FR" err="1"/>
              <a:t>with</a:t>
            </a:r>
            <a:r>
              <a:rPr lang="fr-FR"/>
              <a:t> CPU </a:t>
            </a:r>
            <a:r>
              <a:rPr lang="fr-FR" err="1"/>
              <a:t>only</a:t>
            </a:r>
            <a:r>
              <a:rPr lang="fr-FR"/>
              <a:t>.</a:t>
            </a:r>
            <a:br>
              <a:rPr lang="fr-FR"/>
            </a:br>
            <a:r>
              <a:rPr lang="fr-FR"/>
              <a:t>For </a:t>
            </a:r>
            <a:r>
              <a:rPr lang="fr-FR" err="1"/>
              <a:t>our</a:t>
            </a:r>
            <a:r>
              <a:rPr lang="fr-FR"/>
              <a:t> on </a:t>
            </a:r>
            <a:r>
              <a:rPr lang="fr-FR" err="1"/>
              <a:t>going</a:t>
            </a:r>
            <a:r>
              <a:rPr lang="fr-FR"/>
              <a:t> </a:t>
            </a:r>
            <a:r>
              <a:rPr lang="fr-FR" err="1"/>
              <a:t>work</a:t>
            </a:r>
            <a:r>
              <a:rPr lang="fr-FR"/>
              <a:t> </a:t>
            </a:r>
            <a:r>
              <a:rPr lang="fr-FR" err="1"/>
              <a:t>we</a:t>
            </a:r>
            <a:r>
              <a:rPr lang="fr-FR"/>
              <a:t> </a:t>
            </a:r>
            <a:r>
              <a:rPr lang="fr-FR" err="1"/>
              <a:t>extend</a:t>
            </a:r>
            <a:r>
              <a:rPr lang="fr-FR"/>
              <a:t> </a:t>
            </a:r>
            <a:r>
              <a:rPr lang="fr-FR" err="1"/>
              <a:t>our</a:t>
            </a:r>
            <a:r>
              <a:rPr lang="fr-FR"/>
              <a:t> </a:t>
            </a:r>
            <a:r>
              <a:rPr lang="fr-FR" err="1"/>
              <a:t>work</a:t>
            </a:r>
            <a:r>
              <a:rPr lang="fr-FR"/>
              <a:t> in </a:t>
            </a:r>
            <a:r>
              <a:rPr lang="fr-FR" err="1"/>
              <a:t>order</a:t>
            </a:r>
            <a:r>
              <a:rPr lang="fr-FR"/>
              <a:t> to support modern HPC system.</a:t>
            </a:r>
          </a:p>
        </p:txBody>
      </p:sp>
    </p:spTree>
    <p:extLst>
      <p:ext uri="{BB962C8B-B14F-4D97-AF65-F5344CB8AC3E}">
        <p14:creationId xmlns:p14="http://schemas.microsoft.com/office/powerpoint/2010/main" val="469450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ec25e168d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ec25e168d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a:p>
            <a:pPr marL="0" indent="0">
              <a:buNone/>
            </a:pPr>
            <a:endParaRPr lang="en-US"/>
          </a:p>
          <a:p>
            <a:pPr marL="0" indent="0">
              <a:buNone/>
            </a:pPr>
            <a:r>
              <a:rPr lang="en-US"/>
              <a:t>___________________</a:t>
            </a:r>
          </a:p>
          <a:p>
            <a:pPr marL="0" indent="0">
              <a:buNone/>
            </a:pPr>
            <a:endParaRPr lang="en-US"/>
          </a:p>
          <a:p>
            <a:pPr marL="0" indent="0">
              <a:buNone/>
            </a:pPr>
            <a:r>
              <a:rPr lang="en-US"/>
              <a:t>This contribution was initially motivated by collaboration with the Australian </a:t>
            </a:r>
            <a:r>
              <a:rPr lang="en-US" b="1"/>
              <a:t>astronomers </a:t>
            </a:r>
            <a:r>
              <a:rPr lang="en-US"/>
              <a:t>at Swinburne University and CSIRO , and our aim is to </a:t>
            </a:r>
            <a:r>
              <a:rPr lang="en-US" b="1"/>
              <a:t>automate </a:t>
            </a:r>
            <a:r>
              <a:rPr lang="en-US"/>
              <a:t>resource allocation on modern heterogeneous architecture.</a:t>
            </a:r>
            <a:endParaRPr lang="fr-FR"/>
          </a:p>
        </p:txBody>
      </p:sp>
    </p:spTree>
    <p:extLst>
      <p:ext uri="{BB962C8B-B14F-4D97-AF65-F5344CB8AC3E}">
        <p14:creationId xmlns:p14="http://schemas.microsoft.com/office/powerpoint/2010/main" val="25219228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ec12ca7b66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2ec12ca7b66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fr-FR"/>
              <a:t>I </a:t>
            </a:r>
            <a:r>
              <a:rPr lang="fr-FR" err="1"/>
              <a:t>will</a:t>
            </a:r>
            <a:r>
              <a:rPr lang="fr-FR"/>
              <a:t> not </a:t>
            </a:r>
            <a:r>
              <a:rPr lang="fr-FR" err="1"/>
              <a:t>detail</a:t>
            </a:r>
            <a:r>
              <a:rPr lang="fr-FR"/>
              <a:t> the </a:t>
            </a:r>
            <a:r>
              <a:rPr lang="fr-FR" err="1"/>
              <a:t>method</a:t>
            </a:r>
            <a:r>
              <a:rPr lang="fr-FR"/>
              <a:t> for </a:t>
            </a:r>
            <a:r>
              <a:rPr lang="fr-FR" err="1"/>
              <a:t>this</a:t>
            </a:r>
            <a:r>
              <a:rPr lang="fr-FR"/>
              <a:t> </a:t>
            </a:r>
            <a:r>
              <a:rPr lang="fr-FR" err="1"/>
              <a:t>presentation</a:t>
            </a:r>
            <a:r>
              <a:rPr lang="fr-FR"/>
              <a:t> </a:t>
            </a:r>
            <a:r>
              <a:rPr lang="fr-FR" err="1"/>
              <a:t>just</a:t>
            </a:r>
            <a:r>
              <a:rPr lang="fr-FR"/>
              <a:t> </a:t>
            </a:r>
            <a:r>
              <a:rPr lang="fr-FR" err="1"/>
              <a:t>give</a:t>
            </a:r>
            <a:r>
              <a:rPr lang="fr-FR"/>
              <a:t> an </a:t>
            </a:r>
            <a:r>
              <a:rPr lang="fr-FR" err="1"/>
              <a:t>overview</a:t>
            </a:r>
            <a:r>
              <a:rPr lang="fr-FR"/>
              <a:t>.</a:t>
            </a:r>
          </a:p>
          <a:p>
            <a:pPr marL="171450" indent="-171450"/>
            <a:r>
              <a:rPr lang="fr-FR"/>
              <a:t>The </a:t>
            </a:r>
            <a:r>
              <a:rPr lang="fr-FR" err="1"/>
              <a:t>method</a:t>
            </a:r>
            <a:r>
              <a:rPr lang="fr-FR"/>
              <a:t> </a:t>
            </a:r>
            <a:r>
              <a:rPr lang="fr-FR" err="1"/>
              <a:t>take</a:t>
            </a:r>
            <a:r>
              <a:rPr lang="fr-FR"/>
              <a:t> as input a </a:t>
            </a:r>
            <a:r>
              <a:rPr lang="fr-FR" err="1"/>
              <a:t>special</a:t>
            </a:r>
            <a:r>
              <a:rPr lang="fr-FR"/>
              <a:t> system </a:t>
            </a:r>
            <a:r>
              <a:rPr lang="fr-FR" err="1"/>
              <a:t>level</a:t>
            </a:r>
            <a:r>
              <a:rPr lang="fr-FR"/>
              <a:t> architecture model </a:t>
            </a:r>
            <a:r>
              <a:rPr lang="fr-FR" err="1"/>
              <a:t>that</a:t>
            </a:r>
            <a:r>
              <a:rPr lang="fr-FR"/>
              <a:t> </a:t>
            </a:r>
            <a:r>
              <a:rPr lang="fr-FR" err="1"/>
              <a:t>allow</a:t>
            </a:r>
            <a:r>
              <a:rPr lang="fr-FR"/>
              <a:t> to model </a:t>
            </a:r>
            <a:r>
              <a:rPr lang="fr-FR" err="1"/>
              <a:t>internal</a:t>
            </a:r>
            <a:r>
              <a:rPr lang="fr-FR"/>
              <a:t> </a:t>
            </a:r>
            <a:r>
              <a:rPr lang="fr-FR" err="1"/>
              <a:t>parallelism</a:t>
            </a:r>
            <a:r>
              <a:rPr lang="fr-FR"/>
              <a:t> of </a:t>
            </a:r>
            <a:r>
              <a:rPr lang="fr-FR" err="1"/>
              <a:t>processing</a:t>
            </a:r>
            <a:r>
              <a:rPr lang="fr-FR"/>
              <a:t> </a:t>
            </a:r>
            <a:r>
              <a:rPr lang="fr-FR" err="1"/>
              <a:t>element</a:t>
            </a:r>
            <a:r>
              <a:rPr lang="fr-FR"/>
              <a:t> and the </a:t>
            </a:r>
            <a:r>
              <a:rPr lang="fr-FR" err="1"/>
              <a:t>dataflow</a:t>
            </a:r>
            <a:r>
              <a:rPr lang="fr-FR"/>
              <a:t>.</a:t>
            </a:r>
            <a:br>
              <a:rPr lang="fr-FR"/>
            </a:br>
            <a:r>
              <a:rPr lang="fr-FR"/>
              <a:t>The </a:t>
            </a:r>
            <a:r>
              <a:rPr lang="fr-FR" err="1"/>
              <a:t>method</a:t>
            </a:r>
            <a:r>
              <a:rPr lang="fr-FR"/>
              <a:t> </a:t>
            </a:r>
            <a:r>
              <a:rPr lang="fr-FR" err="1"/>
              <a:t>extend</a:t>
            </a:r>
            <a:r>
              <a:rPr lang="fr-FR"/>
              <a:t> SCAPE to </a:t>
            </a:r>
            <a:r>
              <a:rPr lang="fr-FR" err="1"/>
              <a:t>identify</a:t>
            </a:r>
            <a:r>
              <a:rPr lang="fr-FR"/>
              <a:t> GPU-</a:t>
            </a:r>
            <a:r>
              <a:rPr lang="fr-FR" err="1"/>
              <a:t>friendly</a:t>
            </a:r>
            <a:r>
              <a:rPr lang="fr-FR"/>
              <a:t> pattern of </a:t>
            </a:r>
            <a:r>
              <a:rPr lang="fr-FR" err="1"/>
              <a:t>actor</a:t>
            </a:r>
            <a:r>
              <a:rPr lang="fr-FR"/>
              <a:t> </a:t>
            </a:r>
          </a:p>
          <a:p>
            <a:pPr marL="171450" indent="-171450"/>
            <a:r>
              <a:rPr lang="fr-FR"/>
              <a:t>And </a:t>
            </a:r>
            <a:r>
              <a:rPr lang="fr-FR" err="1"/>
              <a:t>generate</a:t>
            </a:r>
            <a:r>
              <a:rPr lang="fr-FR"/>
              <a:t> code for </a:t>
            </a:r>
            <a:r>
              <a:rPr lang="fr-FR" err="1"/>
              <a:t>acritecture</a:t>
            </a:r>
            <a:r>
              <a:rPr lang="fr-FR"/>
              <a:t> </a:t>
            </a:r>
            <a:r>
              <a:rPr lang="fr-FR" err="1"/>
              <a:t>accelerated</a:t>
            </a:r>
            <a:r>
              <a:rPr lang="fr-FR"/>
              <a:t> by NVIDIA </a:t>
            </a:r>
            <a:r>
              <a:rPr lang="fr-FR" err="1"/>
              <a:t>GPUs</a:t>
            </a:r>
            <a:r>
              <a:rPr lang="fr-FR"/>
              <a:t>.</a:t>
            </a:r>
          </a:p>
          <a:p>
            <a:pPr marL="171450" indent="-171450"/>
            <a:r>
              <a:rPr lang="fr-FR" err="1"/>
              <a:t>this</a:t>
            </a:r>
            <a:r>
              <a:rPr lang="fr-FR"/>
              <a:t> </a:t>
            </a:r>
            <a:r>
              <a:rPr lang="fr-FR" err="1"/>
              <a:t>work</a:t>
            </a:r>
            <a:r>
              <a:rPr lang="fr-FR"/>
              <a:t> </a:t>
            </a:r>
            <a:r>
              <a:rPr lang="fr-FR" err="1"/>
              <a:t>was</a:t>
            </a:r>
            <a:r>
              <a:rPr lang="fr-FR"/>
              <a:t> </a:t>
            </a:r>
            <a:r>
              <a:rPr lang="fr-FR" err="1"/>
              <a:t>carried</a:t>
            </a:r>
            <a:r>
              <a:rPr lang="fr-FR"/>
              <a:t> out by </a:t>
            </a:r>
            <a:r>
              <a:rPr lang="fr-FR" err="1"/>
              <a:t>my</a:t>
            </a:r>
            <a:r>
              <a:rPr lang="fr-FR"/>
              <a:t> </a:t>
            </a:r>
            <a:r>
              <a:rPr lang="fr-FR" err="1"/>
              <a:t>intern</a:t>
            </a:r>
            <a:r>
              <a:rPr lang="fr-FR"/>
              <a:t> Ewen at Swinburne as part of a Rising star </a:t>
            </a:r>
            <a:r>
              <a:rPr lang="fr-FR" err="1"/>
              <a:t>project</a:t>
            </a:r>
            <a:r>
              <a:rPr lang="fr-FR"/>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2ec25e168d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2ec25e168d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
              <a:t>_____</a:t>
            </a:r>
            <a:br>
              <a:rPr lang="fr"/>
            </a:br>
            <a:br>
              <a:rPr lang="fr"/>
            </a:br>
            <a:r>
              <a:rPr lang="fr"/>
              <a:t>And </a:t>
            </a:r>
            <a:r>
              <a:rPr lang="fr" err="1"/>
              <a:t>let's</a:t>
            </a:r>
            <a:r>
              <a:rPr lang="fr"/>
              <a:t> </a:t>
            </a:r>
            <a:r>
              <a:rPr lang="fr" err="1"/>
              <a:t>conclude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ff578c846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ff578c846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To summarize we provide astronomers with a method that allocates resources and designs the HPC architecture that works all by itself.</a:t>
            </a:r>
            <a:endParaRPr lang="fr-FR"/>
          </a:p>
          <a:p>
            <a:pPr marL="171450" indent="-171450"/>
            <a:r>
              <a:rPr lang="en-US"/>
              <a:t>We first optimize resource allocation within an architecture node </a:t>
            </a:r>
          </a:p>
          <a:p>
            <a:pPr marL="171450" indent="-171450"/>
            <a:r>
              <a:rPr lang="en-US"/>
              <a:t>Then we scaled up to optimize resource allocation on multi-node system.</a:t>
            </a:r>
          </a:p>
          <a:p>
            <a:pPr marL="171450" indent="-171450"/>
            <a:r>
              <a:rPr lang="en-US"/>
              <a:t>Then we propose a method to retrieve the best </a:t>
            </a:r>
            <a:r>
              <a:rPr lang="en-US" err="1"/>
              <a:t>architcture</a:t>
            </a:r>
            <a:r>
              <a:rPr lang="en-US"/>
              <a:t> for a given application.</a:t>
            </a:r>
          </a:p>
          <a:p>
            <a:pPr marL="171450" indent="-171450"/>
            <a:r>
              <a:rPr lang="en-US"/>
              <a:t>Finally we extend our granularity optimization for GPU accelerated architecture. </a:t>
            </a:r>
          </a:p>
          <a:p>
            <a:pPr marL="171450" indent="-171450"/>
            <a:r>
              <a:rPr lang="en-US"/>
              <a:t>All method are implemented into </a:t>
            </a:r>
            <a:r>
              <a:rPr lang="en-US" err="1"/>
              <a:t>preesm</a:t>
            </a:r>
            <a:r>
              <a:rPr lang="en-US"/>
              <a:t> and available on </a:t>
            </a:r>
            <a:r>
              <a:rPr lang="en-US" err="1"/>
              <a:t>github</a:t>
            </a:r>
            <a:r>
              <a:rPr lang="en-US"/>
              <a:t>.</a:t>
            </a:r>
          </a:p>
        </p:txBody>
      </p:sp>
    </p:spTree>
    <p:extLst>
      <p:ext uri="{BB962C8B-B14F-4D97-AF65-F5344CB8AC3E}">
        <p14:creationId xmlns:p14="http://schemas.microsoft.com/office/powerpoint/2010/main" val="1213108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ebf56d8b26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ebf56d8b26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br>
              <a:rPr lang="fr-FR" b="1"/>
            </a:br>
            <a:r>
              <a:rPr lang="fr-FR" b="1" dirty="0"/>
              <a:t>____________________________</a:t>
            </a:r>
            <a:br>
              <a:rPr lang="fr-FR"/>
            </a:br>
            <a:r>
              <a:rPr lang="fr-FR" dirty="0"/>
              <a:t>In </a:t>
            </a:r>
            <a:r>
              <a:rPr lang="fr-FR" dirty="0" err="1"/>
              <a:t>order</a:t>
            </a:r>
            <a:r>
              <a:rPr lang="fr-FR" dirty="0"/>
              <a:t> to </a:t>
            </a:r>
            <a:r>
              <a:rPr lang="fr-FR" dirty="0" err="1"/>
              <a:t>understand</a:t>
            </a:r>
            <a:r>
              <a:rPr lang="fr-FR" dirty="0"/>
              <a:t> </a:t>
            </a:r>
            <a:r>
              <a:rPr lang="fr-FR" b="1" dirty="0"/>
              <a:t>how</a:t>
            </a:r>
            <a:r>
              <a:rPr lang="fr-FR" dirty="0"/>
              <a:t>, I start to </a:t>
            </a:r>
            <a:r>
              <a:rPr lang="fr-FR" b="1" dirty="0" err="1"/>
              <a:t>introduce</a:t>
            </a:r>
            <a:r>
              <a:rPr lang="fr-FR" b="1" dirty="0"/>
              <a:t> </a:t>
            </a:r>
            <a:r>
              <a:rPr lang="fr-FR" dirty="0"/>
              <a:t>the </a:t>
            </a:r>
            <a:r>
              <a:rPr lang="fr-FR" dirty="0" err="1"/>
              <a:t>resource</a:t>
            </a:r>
            <a:r>
              <a:rPr lang="fr-FR" dirty="0"/>
              <a:t> allocation challenges at </a:t>
            </a:r>
            <a:r>
              <a:rPr lang="fr-FR" dirty="0" err="1"/>
              <a:t>any</a:t>
            </a:r>
            <a:r>
              <a:rPr lang="fr-FR" dirty="0"/>
              <a:t> </a:t>
            </a:r>
            <a:r>
              <a:rPr lang="fr-FR" dirty="0" err="1"/>
              <a:t>scale</a:t>
            </a:r>
            <a:r>
              <a:rPr lang="fr-FR" dirty="0"/>
              <a:t>.</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ec12ca7b66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2ec12ca7b66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a:t>As future </a:t>
            </a:r>
            <a:r>
              <a:rPr lang="fr-FR" err="1"/>
              <a:t>work</a:t>
            </a:r>
            <a:r>
              <a:rPr lang="fr-FR"/>
              <a:t>.</a:t>
            </a:r>
            <a:br>
              <a:rPr lang="fr-FR"/>
            </a:br>
            <a:r>
              <a:rPr lang="fr-FR" err="1"/>
              <a:t>We</a:t>
            </a:r>
            <a:r>
              <a:rPr lang="fr-FR"/>
              <a:t> </a:t>
            </a:r>
            <a:r>
              <a:rPr lang="fr-FR" err="1"/>
              <a:t>could</a:t>
            </a:r>
            <a:r>
              <a:rPr lang="fr-FR"/>
              <a:t> </a:t>
            </a:r>
            <a:r>
              <a:rPr lang="fr-FR" b="1" err="1"/>
              <a:t>improve</a:t>
            </a:r>
            <a:r>
              <a:rPr lang="fr-FR" b="1"/>
              <a:t> </a:t>
            </a:r>
            <a:r>
              <a:rPr lang="fr-FR"/>
              <a:t>the </a:t>
            </a:r>
            <a:r>
              <a:rPr lang="fr-FR" err="1"/>
              <a:t>previous</a:t>
            </a:r>
            <a:r>
              <a:rPr lang="fr-FR"/>
              <a:t> </a:t>
            </a:r>
            <a:r>
              <a:rPr lang="fr-FR" err="1"/>
              <a:t>work</a:t>
            </a:r>
            <a:r>
              <a:rPr lang="fr-FR"/>
              <a:t> on a </a:t>
            </a:r>
            <a:r>
              <a:rPr lang="fr-FR" err="1"/>
              <a:t>resource</a:t>
            </a:r>
            <a:r>
              <a:rPr lang="fr-FR"/>
              <a:t> allocation </a:t>
            </a:r>
            <a:r>
              <a:rPr lang="fr-FR" err="1"/>
              <a:t>method</a:t>
            </a:r>
            <a:r>
              <a:rPr lang="fr-FR"/>
              <a:t> for GPU </a:t>
            </a:r>
            <a:r>
              <a:rPr lang="fr-FR" err="1"/>
              <a:t>acelerated</a:t>
            </a:r>
            <a:r>
              <a:rPr lang="fr-FR"/>
              <a:t> architecture by </a:t>
            </a:r>
            <a:r>
              <a:rPr lang="fr-FR" err="1"/>
              <a:t>adding</a:t>
            </a:r>
            <a:r>
              <a:rPr lang="fr-FR"/>
              <a:t> </a:t>
            </a:r>
            <a:r>
              <a:rPr lang="fr-FR" err="1"/>
              <a:t>additional</a:t>
            </a:r>
            <a:r>
              <a:rPr lang="fr-FR"/>
              <a:t> key </a:t>
            </a:r>
            <a:r>
              <a:rPr lang="fr-FR" err="1"/>
              <a:t>feature</a:t>
            </a:r>
            <a:r>
              <a:rPr lang="fr-FR"/>
              <a:t> </a:t>
            </a:r>
            <a:r>
              <a:rPr lang="fr-FR" err="1"/>
              <a:t>such</a:t>
            </a:r>
            <a:r>
              <a:rPr lang="fr-FR"/>
              <a:t> as </a:t>
            </a:r>
            <a:r>
              <a:rPr lang="fr-FR" err="1"/>
              <a:t>cache</a:t>
            </a:r>
            <a:r>
              <a:rPr lang="fr-FR"/>
              <a:t> size for the </a:t>
            </a:r>
            <a:r>
              <a:rPr lang="fr-FR" err="1"/>
              <a:t>improving</a:t>
            </a:r>
            <a:r>
              <a:rPr lang="fr-FR"/>
              <a:t> mapping </a:t>
            </a:r>
            <a:r>
              <a:rPr lang="fr-FR" err="1"/>
              <a:t>choice</a:t>
            </a:r>
            <a:r>
              <a:rPr lang="fr-FR"/>
              <a:t> as an </a:t>
            </a:r>
            <a:r>
              <a:rPr lang="fr-FR" err="1"/>
              <a:t>example</a:t>
            </a:r>
            <a:r>
              <a:rPr lang="fr-FR"/>
              <a:t>.</a:t>
            </a:r>
            <a:endParaRPr/>
          </a:p>
        </p:txBody>
      </p:sp>
    </p:spTree>
    <p:extLst>
      <p:ext uri="{BB962C8B-B14F-4D97-AF65-F5344CB8AC3E}">
        <p14:creationId xmlns:p14="http://schemas.microsoft.com/office/powerpoint/2010/main" val="4060510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2ec25e168dd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2ec25e168dd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a:t>One </a:t>
            </a:r>
            <a:r>
              <a:rPr lang="fr-FR" err="1"/>
              <a:t>other</a:t>
            </a:r>
            <a:r>
              <a:rPr lang="fr-FR"/>
              <a:t> perspective can </a:t>
            </a:r>
            <a:r>
              <a:rPr lang="fr-FR" err="1"/>
              <a:t>be</a:t>
            </a:r>
            <a:r>
              <a:rPr lang="fr-FR"/>
              <a:t> </a:t>
            </a:r>
            <a:r>
              <a:rPr lang="fr-FR" err="1"/>
              <a:t>improving</a:t>
            </a:r>
            <a:r>
              <a:rPr lang="fr-FR"/>
              <a:t> data </a:t>
            </a:r>
            <a:r>
              <a:rPr lang="fr-FR" b="1" err="1"/>
              <a:t>locality</a:t>
            </a:r>
            <a:r>
              <a:rPr lang="fr-FR" b="1"/>
              <a:t> </a:t>
            </a:r>
            <a:r>
              <a:rPr lang="fr-FR"/>
              <a:t>and cache utilization by </a:t>
            </a:r>
            <a:r>
              <a:rPr lang="fr-FR" b="1"/>
              <a:t>automated </a:t>
            </a:r>
            <a:r>
              <a:rPr lang="fr-FR"/>
              <a:t>the process of Loop </a:t>
            </a:r>
            <a:r>
              <a:rPr lang="fr-FR" err="1"/>
              <a:t>reorganization</a:t>
            </a:r>
            <a:r>
              <a:rPr lang="fr-FR"/>
              <a:t> </a:t>
            </a:r>
            <a:r>
              <a:rPr lang="fr-FR" err="1"/>
              <a:t>taking</a:t>
            </a:r>
            <a:r>
              <a:rPr lang="fr-FR"/>
              <a:t> </a:t>
            </a:r>
            <a:r>
              <a:rPr lang="fr-FR" err="1"/>
              <a:t>bebefit</a:t>
            </a:r>
            <a:r>
              <a:rPr lang="fr-FR"/>
              <a:t> </a:t>
            </a:r>
            <a:r>
              <a:rPr lang="fr-FR" err="1"/>
              <a:t>from</a:t>
            </a:r>
            <a:r>
              <a:rPr lang="fr-FR"/>
              <a:t> </a:t>
            </a:r>
            <a:r>
              <a:rPr lang="fr-FR" err="1"/>
              <a:t>existing</a:t>
            </a:r>
            <a:r>
              <a:rPr lang="fr-FR"/>
              <a:t> </a:t>
            </a:r>
            <a:r>
              <a:rPr lang="fr-FR" err="1"/>
              <a:t>tools</a:t>
            </a:r>
            <a:r>
              <a:rPr lang="fr-FR"/>
              <a:t>.</a:t>
            </a:r>
            <a:br>
              <a:rPr lang="fr-FR"/>
            </a:br>
            <a:r>
              <a:rPr lang="fr-FR"/>
              <a:t>As an </a:t>
            </a:r>
            <a:r>
              <a:rPr lang="fr-FR" err="1"/>
              <a:t>example</a:t>
            </a:r>
            <a:r>
              <a:rPr lang="fr-FR"/>
              <a:t> SCAPE </a:t>
            </a:r>
            <a:r>
              <a:rPr lang="fr-FR" err="1"/>
              <a:t>could</a:t>
            </a:r>
            <a:r>
              <a:rPr lang="fr-FR"/>
              <a:t> </a:t>
            </a:r>
            <a:r>
              <a:rPr lang="fr-FR" err="1"/>
              <a:t>isolate</a:t>
            </a:r>
            <a:r>
              <a:rPr lang="fr-FR"/>
              <a:t> </a:t>
            </a:r>
            <a:r>
              <a:rPr lang="fr-FR" err="1"/>
              <a:t>loops</a:t>
            </a:r>
            <a:r>
              <a:rPr lang="fr-FR"/>
              <a:t> or </a:t>
            </a:r>
            <a:r>
              <a:rPr lang="fr-FR" err="1"/>
              <a:t>create</a:t>
            </a:r>
            <a:r>
              <a:rPr lang="fr-FR"/>
              <a:t> </a:t>
            </a:r>
            <a:r>
              <a:rPr lang="fr-FR" err="1"/>
              <a:t>them</a:t>
            </a:r>
            <a:r>
              <a:rPr lang="fr-FR"/>
              <a:t>, </a:t>
            </a:r>
            <a:r>
              <a:rPr lang="fr-FR" err="1"/>
              <a:t>isl</a:t>
            </a:r>
            <a:r>
              <a:rPr lang="fr-FR"/>
              <a:t> </a:t>
            </a:r>
            <a:r>
              <a:rPr lang="fr-FR" err="1"/>
              <a:t>is</a:t>
            </a:r>
            <a:r>
              <a:rPr lang="fr-FR"/>
              <a:t> able to </a:t>
            </a:r>
            <a:r>
              <a:rPr lang="fr-FR" err="1"/>
              <a:t>reorganise</a:t>
            </a:r>
            <a:r>
              <a:rPr lang="fr-FR"/>
              <a:t> </a:t>
            </a:r>
            <a:r>
              <a:rPr lang="fr-FR" err="1"/>
              <a:t>loop</a:t>
            </a:r>
            <a:r>
              <a:rPr lang="fr-FR"/>
              <a:t> </a:t>
            </a:r>
            <a:r>
              <a:rPr lang="fr-FR" err="1"/>
              <a:t>iteration</a:t>
            </a:r>
            <a:r>
              <a:rPr lang="fr-FR"/>
              <a:t> and APOLLO already integrated into PREESM can select the best </a:t>
            </a:r>
            <a:r>
              <a:rPr lang="fr-FR" err="1"/>
              <a:t>loop</a:t>
            </a:r>
            <a:r>
              <a:rPr lang="fr-FR"/>
              <a:t> at runtime.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2ec25e168dd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2ec25e168dd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a:t>Last perspective but not least </a:t>
            </a:r>
            <a:r>
              <a:rPr lang="fr-FR" err="1"/>
              <a:t>is</a:t>
            </a:r>
            <a:r>
              <a:rPr lang="fr-FR"/>
              <a:t> </a:t>
            </a:r>
            <a:r>
              <a:rPr lang="fr-FR" b="1" err="1"/>
              <a:t>extending</a:t>
            </a:r>
            <a:r>
              <a:rPr lang="fr-FR" b="1"/>
              <a:t> </a:t>
            </a:r>
            <a:r>
              <a:rPr lang="fr-FR"/>
              <a:t>the </a:t>
            </a:r>
            <a:r>
              <a:rPr lang="fr-FR" err="1"/>
              <a:t>resource</a:t>
            </a:r>
            <a:r>
              <a:rPr lang="fr-FR"/>
              <a:t> allocation and </a:t>
            </a:r>
            <a:r>
              <a:rPr lang="fr-FR" err="1"/>
              <a:t>co</a:t>
            </a:r>
            <a:r>
              <a:rPr lang="fr-FR"/>
              <a:t>-design process on modern HPC system.</a:t>
            </a:r>
            <a:br>
              <a:rPr lang="fr-FR"/>
            </a:br>
            <a:r>
              <a:rPr lang="fr-FR"/>
              <a:t>One solution </a:t>
            </a:r>
            <a:r>
              <a:rPr lang="fr-FR" err="1"/>
              <a:t>could</a:t>
            </a:r>
            <a:r>
              <a:rPr lang="fr-FR"/>
              <a:t> </a:t>
            </a:r>
            <a:r>
              <a:rPr lang="fr-FR" err="1"/>
              <a:t>be</a:t>
            </a:r>
            <a:r>
              <a:rPr lang="fr-FR"/>
              <a:t> to </a:t>
            </a:r>
            <a:r>
              <a:rPr lang="fr-FR" err="1"/>
              <a:t>compute</a:t>
            </a:r>
            <a:r>
              <a:rPr lang="fr-FR"/>
              <a:t> the </a:t>
            </a:r>
            <a:r>
              <a:rPr lang="fr-FR" err="1"/>
              <a:t>number</a:t>
            </a:r>
            <a:r>
              <a:rPr lang="fr-FR"/>
              <a:t> </a:t>
            </a:r>
            <a:r>
              <a:rPr lang="fr-FR" err="1"/>
              <a:t>equivalent</a:t>
            </a:r>
            <a:r>
              <a:rPr lang="fr-FR"/>
              <a:t> </a:t>
            </a:r>
            <a:r>
              <a:rPr lang="fr-FR" err="1"/>
              <a:t>core</a:t>
            </a:r>
            <a:r>
              <a:rPr lang="fr-FR"/>
              <a:t> for </a:t>
            </a:r>
            <a:r>
              <a:rPr lang="fr-FR" err="1"/>
              <a:t>accelerator</a:t>
            </a:r>
            <a:r>
              <a:rPr lang="fr-FR"/>
              <a:t> and  to </a:t>
            </a:r>
            <a:r>
              <a:rPr lang="fr-FR" err="1"/>
              <a:t>consider</a:t>
            </a:r>
            <a:r>
              <a:rPr lang="fr-FR"/>
              <a:t> computations restrictions </a:t>
            </a:r>
            <a:r>
              <a:rPr lang="fr-FR" err="1"/>
              <a:t>while</a:t>
            </a:r>
            <a:r>
              <a:rPr lang="fr-FR"/>
              <a:t> </a:t>
            </a:r>
            <a:r>
              <a:rPr lang="fr-FR" err="1"/>
              <a:t>partitioning</a:t>
            </a:r>
            <a:r>
              <a:rPr lang="fr-FR"/>
              <a:t> the application.</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2ec662c483e_1_4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2ec662c483e_1_49:notes"/>
          <p:cNvSpPr txBox="1">
            <a:spLocks noGrp="1"/>
          </p:cNvSpPr>
          <p:nvPr>
            <p:ph type="body" idx="1"/>
          </p:nvPr>
        </p:nvSpPr>
        <p:spPr>
          <a:xfrm>
            <a:off x="756000" y="5078520"/>
            <a:ext cx="6047700" cy="4811100"/>
          </a:xfrm>
          <a:prstGeom prst="rect">
            <a:avLst/>
          </a:prstGeom>
        </p:spPr>
        <p:txBody>
          <a:bodyPr spcFirstLastPara="1" wrap="square" lIns="91425" tIns="91425" rIns="91425" bIns="91425" anchor="t" anchorCtr="0">
            <a:noAutofit/>
          </a:bodyPr>
          <a:lstStyle/>
          <a:p>
            <a:pPr marL="0" indent="0">
              <a:buNone/>
            </a:pPr>
            <a:r>
              <a:rPr lang="fr-FR" err="1"/>
              <a:t>That's</a:t>
            </a:r>
            <a:r>
              <a:rPr lang="fr-FR"/>
              <a:t> all for the </a:t>
            </a:r>
            <a:r>
              <a:rPr lang="fr-FR" err="1"/>
              <a:t>presentation</a:t>
            </a:r>
            <a:r>
              <a:rPr lang="fr-FR"/>
              <a:t>.</a:t>
            </a:r>
            <a:br>
              <a:rPr lang="fr-FR"/>
            </a:br>
            <a:r>
              <a:rPr lang="fr-FR" err="1"/>
              <a:t>Thank</a:t>
            </a:r>
            <a:r>
              <a:rPr lang="fr-FR"/>
              <a:t> </a:t>
            </a:r>
            <a:r>
              <a:rPr lang="fr-FR" err="1"/>
              <a:t>you</a:t>
            </a:r>
            <a:r>
              <a:rPr lang="fr-FR"/>
              <a:t> for </a:t>
            </a:r>
            <a:r>
              <a:rPr lang="fr-FR" err="1"/>
              <a:t>your</a:t>
            </a:r>
            <a:r>
              <a:rPr lang="fr-FR"/>
              <a:t> attention.</a:t>
            </a:r>
            <a:br>
              <a:rPr lang="fr-FR"/>
            </a:br>
            <a:endParaRPr lang="fr-FR"/>
          </a:p>
        </p:txBody>
      </p:sp>
      <p:sp>
        <p:nvSpPr>
          <p:cNvPr id="1272" name="Google Shape;1272;g2ec662c483e_1_49:notes"/>
          <p:cNvSpPr txBox="1">
            <a:spLocks noGrp="1"/>
          </p:cNvSpPr>
          <p:nvPr>
            <p:ph type="sldNum" idx="12"/>
          </p:nvPr>
        </p:nvSpPr>
        <p:spPr>
          <a:xfrm>
            <a:off x="4278960" y="10157400"/>
            <a:ext cx="3280800" cy="53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None/>
            </a:pPr>
            <a:r>
              <a:rPr lang="en-US" dirty="0"/>
              <a:t>Another way to enable resource allocation on HPC systems would be to resume work on latency and throughput estimation, instead of relying on node workload simulation and workload rebalancing.</a:t>
            </a:r>
            <a:endParaRPr lang="fr-FR" dirty="0"/>
          </a:p>
          <a:p>
            <a:pPr>
              <a:buNone/>
            </a:pPr>
            <a:r>
              <a:rPr lang="en-US" dirty="0"/>
              <a:t>The work I'm referring to is that of Hamza </a:t>
            </a:r>
            <a:r>
              <a:rPr lang="en-US" dirty="0" err="1"/>
              <a:t>Deroui</a:t>
            </a:r>
            <a:r>
              <a:rPr lang="en-US" dirty="0"/>
              <a:t>, co-supervised by Madame President, and would enable a faster but surely less reliable process.</a:t>
            </a:r>
            <a:endParaRPr lang="fr-FR" dirty="0"/>
          </a:p>
        </p:txBody>
      </p:sp>
    </p:spTree>
    <p:extLst>
      <p:ext uri="{BB962C8B-B14F-4D97-AF65-F5344CB8AC3E}">
        <p14:creationId xmlns:p14="http://schemas.microsoft.com/office/powerpoint/2010/main" val="25627933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None/>
            </a:pPr>
            <a:r>
              <a:rPr lang="en-US"/>
              <a:t>The reason we rely on a balanced workload between nodes to achieve low latency is that there is a correlation between these two metrics.</a:t>
            </a:r>
            <a:endParaRPr lang="fr-FR"/>
          </a:p>
          <a:p>
            <a:pPr>
              <a:buNone/>
            </a:pPr>
            <a:r>
              <a:rPr lang="en-US" dirty="0"/>
              <a:t>For example, by deploying an RFI filter with a random distribution method to cover a maximum number of points, we can calculate the correlation using 3 different methods.</a:t>
            </a:r>
            <a:endParaRPr lang="fr-FR" dirty="0"/>
          </a:p>
          <a:p>
            <a:pPr>
              <a:buNone/>
            </a:pPr>
            <a:r>
              <a:rPr lang="en-US" dirty="0"/>
              <a:t>We obtain positive and strong correlations according to Pearson, which means that when workload deviation is low, latency is low.</a:t>
            </a:r>
            <a:endParaRPr lang="fr-FR" dirty="0"/>
          </a:p>
          <a:p>
            <a:pPr>
              <a:buNone/>
            </a:pPr>
            <a:r>
              <a:rPr lang="en-US" dirty="0"/>
              <a:t>These results should be taken with a grain of salt, however, since this tendency is true when the application size is larger or corresponds to the target.</a:t>
            </a:r>
            <a:endParaRPr lang="fr-FR" dirty="0"/>
          </a:p>
          <a:p>
            <a:pPr>
              <a:buNone/>
            </a:pPr>
            <a:r>
              <a:rPr lang="en-US" dirty="0"/>
              <a:t>And it's also an easily accessible and reliable metric from </a:t>
            </a:r>
            <a:r>
              <a:rPr lang="en-US" dirty="0" err="1"/>
              <a:t>simgrid</a:t>
            </a:r>
            <a:r>
              <a:rPr lang="en-US" dirty="0"/>
              <a:t>.</a:t>
            </a:r>
            <a:endParaRPr lang="fr-FR" dirty="0"/>
          </a:p>
        </p:txBody>
      </p:sp>
    </p:spTree>
    <p:extLst>
      <p:ext uri="{BB962C8B-B14F-4D97-AF65-F5344CB8AC3E}">
        <p14:creationId xmlns:p14="http://schemas.microsoft.com/office/powerpoint/2010/main" val="24878738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None/>
            </a:pPr>
            <a:r>
              <a:rPr lang="en-US"/>
              <a:t>If we consider an ABC graph and 2 CPU cores.</a:t>
            </a:r>
            <a:endParaRPr lang="fr-FR"/>
          </a:p>
          <a:p>
            <a:pPr>
              <a:buNone/>
            </a:pPr>
            <a:r>
              <a:rPr lang="en-US"/>
              <a:t>I've represented here the simplified standard code where each thread file is associated with a CPU core, core0 is always the main thread, the while loop allows graph iteration.</a:t>
            </a:r>
            <a:endParaRPr lang="fr-FR"/>
          </a:p>
          <a:p>
            <a:pPr>
              <a:buNone/>
            </a:pPr>
            <a:r>
              <a:rPr lang="en-US"/>
              <a:t>threads are synchronized in PREESM via Pthread and computation with send and receive.</a:t>
            </a:r>
            <a:endParaRPr lang="fr-FR"/>
          </a:p>
          <a:p>
            <a:pPr>
              <a:buNone/>
            </a:pPr>
            <a:r>
              <a:rPr lang="en-US" dirty="0"/>
              <a:t>Here I've represented the code with optimized clustering and reduced synchronization.</a:t>
            </a:r>
            <a:endParaRPr lang="fr-FR" dirty="0"/>
          </a:p>
        </p:txBody>
      </p:sp>
    </p:spTree>
    <p:extLst>
      <p:ext uri="{BB962C8B-B14F-4D97-AF65-F5344CB8AC3E}">
        <p14:creationId xmlns:p14="http://schemas.microsoft.com/office/powerpoint/2010/main" val="3927694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None/>
            </a:pPr>
            <a:r>
              <a:rPr lang="en-US" dirty="0">
                <a:latin typeface="Calibri"/>
                <a:ea typeface="Calibri"/>
                <a:cs typeface="Calibri"/>
              </a:rPr>
              <a:t>Hierarchy-based clustering is particularly effective with our dataflow </a:t>
            </a:r>
            <a:r>
              <a:rPr lang="en-US" dirty="0" err="1">
                <a:latin typeface="Calibri"/>
                <a:ea typeface="Calibri"/>
                <a:cs typeface="Calibri"/>
              </a:rPr>
              <a:t>MoC</a:t>
            </a:r>
            <a:r>
              <a:rPr lang="en-US" dirty="0">
                <a:latin typeface="Calibri"/>
                <a:ea typeface="Calibri"/>
                <a:cs typeface="Calibri"/>
              </a:rPr>
              <a:t> because they are compositional.</a:t>
            </a:r>
            <a:br>
              <a:rPr lang="en-US" dirty="0">
                <a:latin typeface="Calibri"/>
                <a:ea typeface="Calibri"/>
                <a:cs typeface="Calibri"/>
              </a:rPr>
            </a:br>
            <a:r>
              <a:rPr lang="en-US" dirty="0"/>
              <a:t>The </a:t>
            </a:r>
            <a:r>
              <a:rPr lang="en-US" dirty="0" err="1"/>
              <a:t>PiSDF</a:t>
            </a:r>
            <a:r>
              <a:rPr lang="en-US" dirty="0"/>
              <a:t> model takes the hierarchy feature from the IBSDF model, where subgraphs communicate with higher levels via interfaces with a special set of firing rules.</a:t>
            </a:r>
            <a:br>
              <a:rPr lang="en-US" dirty="0"/>
            </a:br>
            <a:r>
              <a:rPr lang="en-US" dirty="0"/>
              <a:t>This allows subgraphs to be isolated and processed independently, without affecting the entire graph.</a:t>
            </a:r>
            <a:endParaRPr lang="en-US" dirty="0">
              <a:latin typeface="Calibri"/>
              <a:ea typeface="Calibri"/>
              <a:cs typeface="Calibri"/>
            </a:endParaRPr>
          </a:p>
        </p:txBody>
      </p:sp>
    </p:spTree>
    <p:extLst>
      <p:ext uri="{BB962C8B-B14F-4D97-AF65-F5344CB8AC3E}">
        <p14:creationId xmlns:p14="http://schemas.microsoft.com/office/powerpoint/2010/main" val="766298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None/>
            </a:pPr>
            <a:r>
              <a:rPr lang="en-US" dirty="0"/>
              <a:t>SKA aims for real-time processing, where acquisition time matches processing time. Achieving this is challenging, especially with long acquisition times and large files. We focus on maximizing parallelism across machines to reduce core idle time. Ideally, speedup should equal the number of cores, with the theoretical limit being the sequential time over the critical path time. In our simulations, deploying the RFI filter on 3 multicore nodes achieves the theoretical maximum </a:t>
            </a:r>
            <a:r>
              <a:rPr lang="en-US" dirty="0" err="1"/>
              <a:t>speedup</a:t>
            </a:r>
            <a:r>
              <a:rPr lang="en-US" dirty="0"/>
              <a:t>. The current bottleneck is the granularity of the application and exposing input parallelism</a:t>
            </a:r>
            <a:endParaRPr lang="fr-FR" dirty="0"/>
          </a:p>
        </p:txBody>
      </p:sp>
    </p:spTree>
    <p:extLst>
      <p:ext uri="{BB962C8B-B14F-4D97-AF65-F5344CB8AC3E}">
        <p14:creationId xmlns:p14="http://schemas.microsoft.com/office/powerpoint/2010/main" val="1725372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None/>
            </a:pPr>
            <a:r>
              <a:rPr lang="fr-FR"/>
              <a:t>    As </a:t>
            </a:r>
            <a:r>
              <a:rPr lang="fr-FR" err="1"/>
              <a:t>you</a:t>
            </a:r>
            <a:r>
              <a:rPr lang="fr-FR"/>
              <a:t> </a:t>
            </a:r>
            <a:r>
              <a:rPr lang="fr-FR" err="1"/>
              <a:t>may</a:t>
            </a:r>
            <a:r>
              <a:rPr lang="fr-FR"/>
              <a:t> know, </a:t>
            </a:r>
            <a:r>
              <a:rPr lang="fr-FR" b="1"/>
              <a:t>modern </a:t>
            </a:r>
            <a:r>
              <a:rPr lang="fr-FR"/>
              <a:t>architectures are </a:t>
            </a:r>
            <a:r>
              <a:rPr lang="fr-FR" err="1"/>
              <a:t>becoming</a:t>
            </a:r>
            <a:r>
              <a:rPr lang="fr-FR"/>
              <a:t> more and more </a:t>
            </a:r>
            <a:r>
              <a:rPr lang="fr-FR" b="1" err="1"/>
              <a:t>complex</a:t>
            </a:r>
            <a:r>
              <a:rPr lang="fr-FR"/>
              <a:t>, </a:t>
            </a:r>
            <a:r>
              <a:rPr lang="fr-FR" err="1"/>
              <a:t>which</a:t>
            </a:r>
            <a:r>
              <a:rPr lang="fr-FR"/>
              <a:t> on </a:t>
            </a:r>
            <a:r>
              <a:rPr lang="fr-FR" b="1" err="1"/>
              <a:t>paper</a:t>
            </a:r>
            <a:r>
              <a:rPr lang="fr-FR" b="1"/>
              <a:t> </a:t>
            </a:r>
            <a:r>
              <a:rPr lang="fr-FR" err="1"/>
              <a:t>improve</a:t>
            </a:r>
            <a:r>
              <a:rPr lang="fr-FR"/>
              <a:t> application performance, but </a:t>
            </a:r>
            <a:r>
              <a:rPr lang="fr-FR" err="1"/>
              <a:t>become</a:t>
            </a:r>
            <a:r>
              <a:rPr lang="fr-FR"/>
              <a:t> </a:t>
            </a:r>
            <a:r>
              <a:rPr lang="fr-FR" b="1"/>
              <a:t>hard </a:t>
            </a:r>
            <a:r>
              <a:rPr lang="fr-FR"/>
              <a:t>to follow for </a:t>
            </a:r>
            <a:r>
              <a:rPr lang="fr-FR" err="1"/>
              <a:t>developers</a:t>
            </a:r>
            <a:r>
              <a:rPr lang="fr-FR"/>
              <a:t>. This </a:t>
            </a:r>
            <a:r>
              <a:rPr lang="fr-FR" err="1"/>
              <a:t>introduces</a:t>
            </a:r>
            <a:r>
              <a:rPr lang="fr-FR"/>
              <a:t> a “software </a:t>
            </a:r>
            <a:r>
              <a:rPr lang="fr-FR" err="1"/>
              <a:t>productivity</a:t>
            </a:r>
            <a:r>
              <a:rPr lang="fr-FR"/>
              <a:t> </a:t>
            </a:r>
            <a:r>
              <a:rPr lang="fr-FR" b="1"/>
              <a:t>gap</a:t>
            </a:r>
            <a:r>
              <a:rPr lang="fr-FR"/>
              <a:t>”.</a:t>
            </a:r>
          </a:p>
        </p:txBody>
      </p:sp>
    </p:spTree>
    <p:extLst>
      <p:ext uri="{BB962C8B-B14F-4D97-AF65-F5344CB8AC3E}">
        <p14:creationId xmlns:p14="http://schemas.microsoft.com/office/powerpoint/2010/main" val="131817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ebf56d8b2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ebf56d8b2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a:t>.</a:t>
            </a:r>
            <a:br>
              <a:rPr lang="fr-FR"/>
            </a:br>
            <a:r>
              <a:rPr lang="fr-FR"/>
              <a:t>______________________________________</a:t>
            </a:r>
          </a:p>
          <a:p>
            <a:r>
              <a:rPr lang="fr-FR"/>
              <a:t>    To </a:t>
            </a:r>
            <a:r>
              <a:rPr lang="fr-FR" b="1" err="1"/>
              <a:t>adress</a:t>
            </a:r>
            <a:r>
              <a:rPr lang="fr-FR" b="1"/>
              <a:t> </a:t>
            </a:r>
            <a:r>
              <a:rPr lang="fr-FR" err="1"/>
              <a:t>this</a:t>
            </a:r>
            <a:r>
              <a:rPr lang="fr-FR"/>
              <a:t>, </a:t>
            </a:r>
            <a:r>
              <a:rPr lang="fr-FR" err="1"/>
              <a:t>we</a:t>
            </a:r>
            <a:r>
              <a:rPr lang="fr-FR"/>
              <a:t> </a:t>
            </a:r>
            <a:r>
              <a:rPr lang="fr-FR" err="1"/>
              <a:t>employ</a:t>
            </a:r>
            <a:r>
              <a:rPr lang="fr-FR"/>
              <a:t> a graph </a:t>
            </a:r>
            <a:r>
              <a:rPr lang="fr-FR" err="1"/>
              <a:t>based</a:t>
            </a:r>
            <a:r>
              <a:rPr lang="fr-FR"/>
              <a:t> version of the </a:t>
            </a:r>
            <a:r>
              <a:rPr lang="fr-FR" err="1"/>
              <a:t>Algorithm</a:t>
            </a:r>
            <a:r>
              <a:rPr lang="fr-FR"/>
              <a:t>-Architecture </a:t>
            </a:r>
            <a:r>
              <a:rPr lang="fr-FR" err="1"/>
              <a:t>Adequation</a:t>
            </a:r>
            <a:r>
              <a:rPr lang="fr-FR"/>
              <a:t> </a:t>
            </a:r>
            <a:r>
              <a:rPr lang="fr-FR" err="1"/>
              <a:t>method</a:t>
            </a:r>
            <a:r>
              <a:rPr lang="fr-FR"/>
              <a:t>.</a:t>
            </a:r>
          </a:p>
          <a:p>
            <a:r>
              <a:rPr lang="fr-FR"/>
              <a:t>    This </a:t>
            </a:r>
            <a:r>
              <a:rPr lang="fr-FR" err="1"/>
              <a:t>approach</a:t>
            </a:r>
            <a:r>
              <a:rPr lang="fr-FR"/>
              <a:t> </a:t>
            </a:r>
            <a:r>
              <a:rPr lang="fr-FR" err="1"/>
              <a:t>models</a:t>
            </a:r>
            <a:r>
              <a:rPr lang="fr-FR"/>
              <a:t> </a:t>
            </a:r>
            <a:r>
              <a:rPr lang="fr-FR" b="1" err="1"/>
              <a:t>both</a:t>
            </a:r>
            <a:r>
              <a:rPr lang="fr-FR" b="1"/>
              <a:t> </a:t>
            </a:r>
            <a:r>
              <a:rPr lang="fr-FR"/>
              <a:t>the architecture and the application as 2 graphs, </a:t>
            </a:r>
            <a:r>
              <a:rPr lang="fr-FR" err="1"/>
              <a:t>then</a:t>
            </a:r>
            <a:r>
              <a:rPr lang="fr-FR"/>
              <a:t> </a:t>
            </a:r>
            <a:r>
              <a:rPr lang="fr-FR" b="1" err="1"/>
              <a:t>applies</a:t>
            </a:r>
            <a:r>
              <a:rPr lang="fr-FR" b="1"/>
              <a:t> </a:t>
            </a:r>
            <a:r>
              <a:rPr lang="fr-FR"/>
              <a:t>graph transformations to </a:t>
            </a:r>
            <a:r>
              <a:rPr lang="fr-FR" b="1" err="1"/>
              <a:t>align</a:t>
            </a:r>
            <a:r>
              <a:rPr lang="fr-FR" b="1"/>
              <a:t> </a:t>
            </a:r>
            <a:r>
              <a:rPr lang="fr-FR" err="1"/>
              <a:t>them</a:t>
            </a:r>
            <a:r>
              <a:rPr lang="fr-FR"/>
              <a:t>, </a:t>
            </a:r>
            <a:r>
              <a:rPr lang="fr-FR" err="1"/>
              <a:t>called</a:t>
            </a:r>
            <a:r>
              <a:rPr lang="fr-FR"/>
              <a:t> "</a:t>
            </a:r>
            <a:r>
              <a:rPr lang="fr-FR" err="1"/>
              <a:t>adequation</a:t>
            </a:r>
            <a:r>
              <a:rPr lang="fr-FR"/>
              <a:t>" in french, </a:t>
            </a:r>
            <a:r>
              <a:rPr lang="fr-FR" err="1"/>
              <a:t>resulting</a:t>
            </a:r>
            <a:r>
              <a:rPr lang="fr-FR"/>
              <a:t> in </a:t>
            </a:r>
            <a:r>
              <a:rPr lang="fr-FR" err="1"/>
              <a:t>optimized</a:t>
            </a:r>
            <a:r>
              <a:rPr lang="fr-FR"/>
              <a:t> </a:t>
            </a:r>
            <a:r>
              <a:rPr lang="fr-FR" err="1"/>
              <a:t>parallel</a:t>
            </a:r>
            <a:r>
              <a:rPr lang="fr-FR"/>
              <a:t> code.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ebf56d8b26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ebf56d8b26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
          </a:p>
          <a:p>
            <a:pPr marL="0" lvl="0" indent="0" algn="l">
              <a:spcBef>
                <a:spcPts val="0"/>
              </a:spcBef>
              <a:spcAft>
                <a:spcPts val="0"/>
              </a:spcAft>
              <a:buNone/>
            </a:pPr>
            <a:r>
              <a:rPr lang="fr"/>
              <a:t>___________________________</a:t>
            </a:r>
          </a:p>
          <a:p>
            <a:r>
              <a:rPr lang="fr"/>
              <a:t>On the application </a:t>
            </a:r>
            <a:r>
              <a:rPr lang="fr" err="1"/>
              <a:t>side</a:t>
            </a:r>
            <a:r>
              <a:rPr lang="fr"/>
              <a:t>, an effective </a:t>
            </a:r>
            <a:r>
              <a:rPr lang="fr" err="1"/>
              <a:t>representation</a:t>
            </a:r>
            <a:r>
              <a:rPr lang="fr"/>
              <a:t> </a:t>
            </a:r>
            <a:r>
              <a:rPr lang="fr" err="1"/>
              <a:t>is</a:t>
            </a:r>
            <a:r>
              <a:rPr lang="fr"/>
              <a:t> the </a:t>
            </a:r>
            <a:r>
              <a:rPr lang="fr" b="1" err="1"/>
              <a:t>dataflow</a:t>
            </a:r>
            <a:r>
              <a:rPr lang="fr" b="1"/>
              <a:t> </a:t>
            </a:r>
            <a:r>
              <a:rPr lang="fr"/>
              <a:t>graph </a:t>
            </a:r>
            <a:r>
              <a:rPr lang="fr" err="1"/>
              <a:t>where</a:t>
            </a:r>
            <a:r>
              <a:rPr lang="fr"/>
              <a:t> </a:t>
            </a:r>
            <a:r>
              <a:rPr lang="fr" err="1"/>
              <a:t>nodes</a:t>
            </a:r>
            <a:r>
              <a:rPr lang="fr"/>
              <a:t>, </a:t>
            </a:r>
            <a:r>
              <a:rPr lang="fr" err="1"/>
              <a:t>called</a:t>
            </a:r>
            <a:r>
              <a:rPr lang="fr"/>
              <a:t> </a:t>
            </a:r>
            <a:r>
              <a:rPr lang="fr" err="1"/>
              <a:t>actors</a:t>
            </a:r>
            <a:r>
              <a:rPr lang="fr"/>
              <a:t> </a:t>
            </a:r>
            <a:r>
              <a:rPr lang="fr" err="1"/>
              <a:t>represents</a:t>
            </a:r>
            <a:r>
              <a:rPr lang="fr"/>
              <a:t> computations and </a:t>
            </a:r>
            <a:r>
              <a:rPr lang="fr" err="1"/>
              <a:t>edge</a:t>
            </a:r>
            <a:r>
              <a:rPr lang="fr"/>
              <a:t> </a:t>
            </a:r>
            <a:r>
              <a:rPr lang="fr" err="1"/>
              <a:t>represent</a:t>
            </a:r>
            <a:r>
              <a:rPr lang="fr"/>
              <a:t> FIFO buffer.</a:t>
            </a:r>
            <a:endParaRPr lang="en-US"/>
          </a:p>
          <a:p>
            <a:r>
              <a:rPr lang="fr"/>
              <a:t>An extension of </a:t>
            </a:r>
            <a:r>
              <a:rPr lang="fr" err="1"/>
              <a:t>this</a:t>
            </a:r>
            <a:r>
              <a:rPr lang="fr"/>
              <a:t> model </a:t>
            </a:r>
            <a:r>
              <a:rPr lang="fr" err="1"/>
              <a:t>is</a:t>
            </a:r>
            <a:r>
              <a:rPr lang="fr"/>
              <a:t> the </a:t>
            </a:r>
            <a:r>
              <a:rPr lang="fr" b="1" err="1"/>
              <a:t>synchronous</a:t>
            </a:r>
            <a:r>
              <a:rPr lang="fr" b="1"/>
              <a:t> </a:t>
            </a:r>
            <a:r>
              <a:rPr lang="fr" err="1"/>
              <a:t>dataflow</a:t>
            </a:r>
            <a:r>
              <a:rPr lang="fr"/>
              <a:t> model, </a:t>
            </a:r>
            <a:r>
              <a:rPr lang="fr" err="1"/>
              <a:t>where</a:t>
            </a:r>
            <a:r>
              <a:rPr lang="fr"/>
              <a:t> </a:t>
            </a:r>
            <a:r>
              <a:rPr lang="fr" err="1"/>
              <a:t>integer</a:t>
            </a:r>
            <a:r>
              <a:rPr lang="fr"/>
              <a:t> on the port of an </a:t>
            </a:r>
            <a:r>
              <a:rPr lang="fr" err="1"/>
              <a:t>actor</a:t>
            </a:r>
            <a:r>
              <a:rPr lang="fr"/>
              <a:t> </a:t>
            </a:r>
            <a:r>
              <a:rPr lang="fr" err="1"/>
              <a:t>indicate</a:t>
            </a:r>
            <a:r>
              <a:rPr lang="fr"/>
              <a:t> the rate of </a:t>
            </a:r>
            <a:r>
              <a:rPr lang="fr" err="1"/>
              <a:t>tokens</a:t>
            </a:r>
            <a:r>
              <a:rPr lang="fr"/>
              <a:t> </a:t>
            </a:r>
            <a:r>
              <a:rPr lang="fr" err="1"/>
              <a:t>consumed</a:t>
            </a:r>
            <a:r>
              <a:rPr lang="fr"/>
              <a:t> or </a:t>
            </a:r>
            <a:r>
              <a:rPr lang="fr" err="1"/>
              <a:t>produced</a:t>
            </a:r>
            <a:r>
              <a:rPr lang="fr"/>
              <a:t>.</a:t>
            </a:r>
            <a:endParaRPr lang="en-US"/>
          </a:p>
          <a:p>
            <a:r>
              <a:rPr lang="fr"/>
              <a:t>One extension of </a:t>
            </a:r>
            <a:r>
              <a:rPr lang="fr" err="1"/>
              <a:t>this</a:t>
            </a:r>
            <a:r>
              <a:rPr lang="fr"/>
              <a:t> </a:t>
            </a:r>
            <a:r>
              <a:rPr lang="fr" err="1"/>
              <a:t>is</a:t>
            </a:r>
            <a:r>
              <a:rPr lang="fr"/>
              <a:t> the </a:t>
            </a:r>
            <a:r>
              <a:rPr lang="fr" b="1" err="1"/>
              <a:t>PiSDF</a:t>
            </a:r>
            <a:r>
              <a:rPr lang="fr"/>
              <a:t>, </a:t>
            </a:r>
            <a:r>
              <a:rPr lang="fr" err="1"/>
              <a:t>which</a:t>
            </a:r>
            <a:r>
              <a:rPr lang="fr"/>
              <a:t> </a:t>
            </a:r>
            <a:r>
              <a:rPr lang="fr" err="1"/>
              <a:t>adds</a:t>
            </a:r>
            <a:r>
              <a:rPr lang="fr"/>
              <a:t> the </a:t>
            </a:r>
            <a:r>
              <a:rPr lang="fr" err="1"/>
              <a:t>hierarchy</a:t>
            </a:r>
            <a:r>
              <a:rPr lang="fr"/>
              <a:t>: an </a:t>
            </a:r>
            <a:r>
              <a:rPr lang="fr" err="1"/>
              <a:t>actor</a:t>
            </a:r>
            <a:r>
              <a:rPr lang="fr"/>
              <a:t> can </a:t>
            </a:r>
            <a:r>
              <a:rPr lang="fr" err="1"/>
              <a:t>be</a:t>
            </a:r>
            <a:r>
              <a:rPr lang="fr"/>
              <a:t> </a:t>
            </a:r>
            <a:r>
              <a:rPr lang="fr" err="1"/>
              <a:t>specified</a:t>
            </a:r>
            <a:r>
              <a:rPr lang="fr"/>
              <a:t> by a </a:t>
            </a:r>
            <a:r>
              <a:rPr lang="fr" err="1"/>
              <a:t>sub</a:t>
            </a:r>
            <a:r>
              <a:rPr lang="fr"/>
              <a:t>-graph </a:t>
            </a:r>
            <a:r>
              <a:rPr lang="fr" err="1"/>
              <a:t>instead</a:t>
            </a:r>
            <a:r>
              <a:rPr lang="fr"/>
              <a:t> of standard C code, and the model </a:t>
            </a:r>
            <a:r>
              <a:rPr lang="fr" err="1"/>
              <a:t>integrate</a:t>
            </a:r>
            <a:r>
              <a:rPr lang="fr"/>
              <a:t> </a:t>
            </a:r>
            <a:r>
              <a:rPr lang="fr" err="1"/>
              <a:t>parameter</a:t>
            </a:r>
            <a:r>
              <a:rPr lang="fr"/>
              <a:t> to </a:t>
            </a:r>
            <a:r>
              <a:rPr lang="fr" err="1"/>
              <a:t>describe</a:t>
            </a:r>
            <a:r>
              <a:rPr lang="fr"/>
              <a:t> rate </a:t>
            </a:r>
            <a:r>
              <a:rPr lang="fr" err="1"/>
              <a:t>with</a:t>
            </a:r>
            <a:r>
              <a:rPr lang="fr"/>
              <a:t> an expression.</a:t>
            </a:r>
            <a:endParaRPr lang="en-US"/>
          </a:p>
          <a:p>
            <a:endParaRPr lang="fr"/>
          </a:p>
          <a:p>
            <a:r>
              <a:rPr lang="fr"/>
              <a:t>This </a:t>
            </a:r>
            <a:r>
              <a:rPr lang="fr" err="1"/>
              <a:t>models</a:t>
            </a:r>
            <a:r>
              <a:rPr lang="fr"/>
              <a:t> </a:t>
            </a:r>
            <a:r>
              <a:rPr lang="fr" err="1"/>
              <a:t>offers</a:t>
            </a:r>
            <a:r>
              <a:rPr lang="fr"/>
              <a:t> </a:t>
            </a:r>
            <a:r>
              <a:rPr lang="fr" err="1"/>
              <a:t>many</a:t>
            </a:r>
            <a:r>
              <a:rPr lang="fr"/>
              <a:t> </a:t>
            </a:r>
            <a:r>
              <a:rPr lang="fr" b="1" err="1"/>
              <a:t>advantages</a:t>
            </a:r>
            <a:r>
              <a:rPr lang="fr"/>
              <a:t>, like </a:t>
            </a:r>
            <a:r>
              <a:rPr lang="fr" err="1"/>
              <a:t>expressing</a:t>
            </a:r>
            <a:r>
              <a:rPr lang="fr"/>
              <a:t> </a:t>
            </a:r>
            <a:r>
              <a:rPr lang="fr" err="1"/>
              <a:t>several</a:t>
            </a:r>
            <a:r>
              <a:rPr lang="fr"/>
              <a:t> types of </a:t>
            </a:r>
            <a:r>
              <a:rPr lang="fr" err="1"/>
              <a:t>parallelism</a:t>
            </a:r>
            <a:r>
              <a:rPr lang="fr"/>
              <a:t>.</a:t>
            </a:r>
            <a:endParaRPr lang="en-US"/>
          </a:p>
          <a:p>
            <a:pPr marL="158750" indent="0">
              <a:buNone/>
            </a:pPr>
            <a:r>
              <a:rPr lang="fr"/>
              <a:t> </a:t>
            </a:r>
          </a:p>
          <a:p>
            <a:pPr lvl="1">
              <a:buFont typeface="Courier New"/>
              <a:buChar char="o"/>
            </a:pPr>
            <a:r>
              <a:rPr lang="fr" err="1"/>
              <a:t>task</a:t>
            </a:r>
            <a:r>
              <a:rPr lang="fr"/>
              <a:t>: </a:t>
            </a:r>
            <a:r>
              <a:rPr lang="fr" err="1"/>
              <a:t>several</a:t>
            </a:r>
            <a:r>
              <a:rPr lang="fr"/>
              <a:t> </a:t>
            </a:r>
            <a:r>
              <a:rPr lang="fr" err="1"/>
              <a:t>actors</a:t>
            </a:r>
            <a:r>
              <a:rPr lang="fr"/>
              <a:t> can run </a:t>
            </a:r>
            <a:r>
              <a:rPr lang="fr" err="1"/>
              <a:t>simultaneously</a:t>
            </a:r>
            <a:r>
              <a:rPr lang="fr"/>
              <a:t> (e.g. A and B)</a:t>
            </a:r>
            <a:endParaRPr lang="en-US"/>
          </a:p>
          <a:p>
            <a:pPr lvl="1">
              <a:buFont typeface="Courier New"/>
              <a:buChar char="o"/>
            </a:pPr>
            <a:r>
              <a:rPr lang="fr"/>
              <a:t>data: </a:t>
            </a:r>
            <a:r>
              <a:rPr lang="fr" err="1"/>
              <a:t>several</a:t>
            </a:r>
            <a:r>
              <a:rPr lang="fr"/>
              <a:t> instances of the </a:t>
            </a:r>
            <a:r>
              <a:rPr lang="fr" err="1"/>
              <a:t>same</a:t>
            </a:r>
            <a:r>
              <a:rPr lang="fr"/>
              <a:t> </a:t>
            </a:r>
            <a:r>
              <a:rPr lang="fr" err="1"/>
              <a:t>actor</a:t>
            </a:r>
            <a:r>
              <a:rPr lang="fr"/>
              <a:t>, can run </a:t>
            </a:r>
            <a:r>
              <a:rPr lang="fr" err="1"/>
              <a:t>simultaneously</a:t>
            </a:r>
            <a:r>
              <a:rPr lang="fr"/>
              <a:t> , if </a:t>
            </a:r>
            <a:r>
              <a:rPr lang="fr" err="1"/>
              <a:t>there</a:t>
            </a:r>
            <a:r>
              <a:rPr lang="fr"/>
              <a:t> are </a:t>
            </a:r>
            <a:r>
              <a:rPr lang="fr" err="1"/>
              <a:t>enough</a:t>
            </a:r>
            <a:r>
              <a:rPr lang="fr"/>
              <a:t> </a:t>
            </a:r>
            <a:r>
              <a:rPr lang="fr" err="1"/>
              <a:t>tokens</a:t>
            </a:r>
            <a:r>
              <a:rPr lang="fr"/>
              <a:t> </a:t>
            </a:r>
            <a:r>
              <a:rPr lang="fr" err="1"/>
              <a:t>entered</a:t>
            </a:r>
            <a:r>
              <a:rPr lang="fr"/>
              <a:t> (e.g. 2C)</a:t>
            </a:r>
            <a:endParaRPr lang="en-US"/>
          </a:p>
          <a:p>
            <a:pPr lvl="1">
              <a:buFont typeface="Courier New"/>
              <a:buChar char="o"/>
            </a:pPr>
            <a:r>
              <a:rPr lang="fr"/>
              <a:t>pipeline: by </a:t>
            </a:r>
            <a:r>
              <a:rPr lang="fr" err="1"/>
              <a:t>breaking</a:t>
            </a:r>
            <a:r>
              <a:rPr lang="fr"/>
              <a:t> </a:t>
            </a:r>
            <a:r>
              <a:rPr lang="fr" err="1"/>
              <a:t>dependencies</a:t>
            </a:r>
            <a:r>
              <a:rPr lang="fr"/>
              <a:t>, the graph can </a:t>
            </a:r>
            <a:r>
              <a:rPr lang="fr" err="1"/>
              <a:t>be</a:t>
            </a:r>
            <a:r>
              <a:rPr lang="fr"/>
              <a:t> </a:t>
            </a:r>
            <a:r>
              <a:rPr lang="fr" err="1"/>
              <a:t>divided</a:t>
            </a:r>
            <a:r>
              <a:rPr lang="fr"/>
              <a:t> </a:t>
            </a:r>
            <a:r>
              <a:rPr lang="fr" err="1"/>
              <a:t>into</a:t>
            </a:r>
            <a:r>
              <a:rPr lang="fr"/>
              <a:t> </a:t>
            </a:r>
            <a:r>
              <a:rPr lang="fr" err="1"/>
              <a:t>parallel</a:t>
            </a:r>
            <a:r>
              <a:rPr lang="fr"/>
              <a:t> pipeline stages  (e.g. ABC,DE). This </a:t>
            </a:r>
            <a:r>
              <a:rPr lang="fr" err="1"/>
              <a:t>is</a:t>
            </a:r>
            <a:r>
              <a:rPr lang="fr"/>
              <a:t> </a:t>
            </a:r>
            <a:r>
              <a:rPr lang="fr" err="1"/>
              <a:t>done</a:t>
            </a:r>
            <a:r>
              <a:rPr lang="fr"/>
              <a:t> </a:t>
            </a:r>
            <a:r>
              <a:rPr lang="fr" err="1"/>
              <a:t>using</a:t>
            </a:r>
            <a:r>
              <a:rPr lang="fr"/>
              <a:t> a </a:t>
            </a:r>
            <a:r>
              <a:rPr lang="fr" err="1"/>
              <a:t>delay</a:t>
            </a:r>
            <a:r>
              <a:rPr lang="fr"/>
              <a:t> , a </a:t>
            </a:r>
            <a:r>
              <a:rPr lang="fr" err="1"/>
              <a:t>node</a:t>
            </a:r>
            <a:r>
              <a:rPr lang="fr"/>
              <a:t>, </a:t>
            </a:r>
            <a:r>
              <a:rPr lang="fr" err="1"/>
              <a:t>containing</a:t>
            </a:r>
            <a:r>
              <a:rPr lang="fr"/>
              <a:t> the initial </a:t>
            </a:r>
            <a:r>
              <a:rPr lang="fr" err="1"/>
              <a:t>tokens</a:t>
            </a:r>
            <a:r>
              <a:rPr lang="fr"/>
              <a:t> at the first </a:t>
            </a:r>
            <a:r>
              <a:rPr lang="fr" err="1"/>
              <a:t>iteration</a:t>
            </a:r>
            <a:r>
              <a:rPr lang="fr"/>
              <a:t> of the graph, and </a:t>
            </a:r>
            <a:r>
              <a:rPr lang="fr" err="1"/>
              <a:t>then</a:t>
            </a:r>
            <a:r>
              <a:rPr lang="fr"/>
              <a:t> </a:t>
            </a:r>
            <a:r>
              <a:rPr lang="fr" err="1"/>
              <a:t>saving</a:t>
            </a:r>
            <a:r>
              <a:rPr lang="fr"/>
              <a:t> the </a:t>
            </a:r>
            <a:r>
              <a:rPr lang="fr" err="1"/>
              <a:t>tokens</a:t>
            </a:r>
            <a:r>
              <a:rPr lang="fr"/>
              <a:t> </a:t>
            </a:r>
            <a:r>
              <a:rPr lang="fr" err="1"/>
              <a:t>from</a:t>
            </a:r>
            <a:r>
              <a:rPr lang="fr"/>
              <a:t> the </a:t>
            </a:r>
            <a:r>
              <a:rPr lang="fr" err="1"/>
              <a:t>previous</a:t>
            </a:r>
            <a:r>
              <a:rPr lang="fr"/>
              <a:t> </a:t>
            </a:r>
            <a:r>
              <a:rPr lang="fr" err="1"/>
              <a:t>iteration</a:t>
            </a:r>
            <a:r>
              <a:rPr lang="fr"/>
              <a:t>.</a:t>
            </a:r>
            <a:endParaRPr lang="en-US"/>
          </a:p>
          <a:p>
            <a:endParaRPr lang="fr"/>
          </a:p>
          <a:p>
            <a:pPr marL="171450" indent="-171450"/>
            <a:r>
              <a:rPr lang="fr" err="1"/>
              <a:t>Another</a:t>
            </a:r>
            <a:r>
              <a:rPr lang="fr"/>
              <a:t> advantage </a:t>
            </a:r>
            <a:r>
              <a:rPr lang="fr" err="1"/>
              <a:t>is</a:t>
            </a:r>
            <a:r>
              <a:rPr lang="fr"/>
              <a:t> </a:t>
            </a:r>
            <a:r>
              <a:rPr lang="fr" err="1"/>
              <a:t>that</a:t>
            </a:r>
            <a:r>
              <a:rPr lang="fr"/>
              <a:t> the model </a:t>
            </a:r>
            <a:r>
              <a:rPr lang="fr" err="1"/>
              <a:t>is</a:t>
            </a:r>
            <a:r>
              <a:rPr lang="fr"/>
              <a:t> architecture-</a:t>
            </a:r>
            <a:r>
              <a:rPr lang="fr" err="1"/>
              <a:t>independent</a:t>
            </a:r>
            <a:r>
              <a:rPr lang="fr"/>
              <a:t> </a:t>
            </a:r>
            <a:r>
              <a:rPr lang="fr" err="1"/>
              <a:t>which</a:t>
            </a:r>
            <a:r>
              <a:rPr lang="fr"/>
              <a:t> </a:t>
            </a:r>
            <a:r>
              <a:rPr lang="fr" err="1"/>
              <a:t>means</a:t>
            </a:r>
            <a:r>
              <a:rPr lang="fr"/>
              <a:t> </a:t>
            </a:r>
            <a:r>
              <a:rPr lang="fr" err="1"/>
              <a:t>that</a:t>
            </a:r>
            <a:r>
              <a:rPr lang="fr"/>
              <a:t> </a:t>
            </a:r>
            <a:r>
              <a:rPr lang="fr" err="1"/>
              <a:t>it</a:t>
            </a:r>
            <a:r>
              <a:rPr lang="fr"/>
              <a:t> </a:t>
            </a:r>
            <a:r>
              <a:rPr lang="fr" err="1"/>
              <a:t>is</a:t>
            </a:r>
            <a:r>
              <a:rPr lang="fr"/>
              <a:t> </a:t>
            </a:r>
            <a:r>
              <a:rPr lang="fr" err="1"/>
              <a:t>necessary</a:t>
            </a:r>
            <a:r>
              <a:rPr lang="fr"/>
              <a:t> to model once to </a:t>
            </a:r>
            <a:r>
              <a:rPr lang="fr" err="1"/>
              <a:t>be</a:t>
            </a:r>
            <a:r>
              <a:rPr lang="fr"/>
              <a:t> portable on </a:t>
            </a:r>
            <a:r>
              <a:rPr lang="fr" err="1"/>
              <a:t>any</a:t>
            </a:r>
            <a:r>
              <a:rPr lang="fr"/>
              <a:t> </a:t>
            </a:r>
            <a:r>
              <a:rPr lang="fr" err="1"/>
              <a:t>target</a:t>
            </a:r>
            <a:r>
              <a:rPr lang="fr"/>
              <a:t>.</a:t>
            </a:r>
          </a:p>
          <a:p>
            <a:pPr marL="0" indent="0">
              <a:buNone/>
            </a:pPr>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Clr>
                <a:schemeClr val="dk1"/>
              </a:buClr>
              <a:buSzPts val="3000"/>
              <a:buFont typeface="Nunito"/>
              <a:buNone/>
              <a:defRPr sz="3000" b="1">
                <a:solidFill>
                  <a:schemeClr val="dk1"/>
                </a:solidFill>
                <a:latin typeface="Nunito"/>
                <a:ea typeface="Nunito"/>
                <a:cs typeface="Nunito"/>
                <a:sym typeface="Nunito"/>
              </a:defRPr>
            </a:lvl1pPr>
            <a:lvl2pPr lvl="1" algn="ctr">
              <a:spcBef>
                <a:spcPts val="0"/>
              </a:spcBef>
              <a:spcAft>
                <a:spcPts val="0"/>
              </a:spcAft>
              <a:buClr>
                <a:schemeClr val="dk1"/>
              </a:buClr>
              <a:buSzPts val="3000"/>
              <a:buFont typeface="Nunito"/>
              <a:buNone/>
              <a:defRPr sz="3000" b="1">
                <a:solidFill>
                  <a:schemeClr val="dk1"/>
                </a:solidFill>
                <a:latin typeface="Nunito"/>
                <a:ea typeface="Nunito"/>
                <a:cs typeface="Nunito"/>
                <a:sym typeface="Nunito"/>
              </a:defRPr>
            </a:lvl2pPr>
            <a:lvl3pPr lvl="2" algn="ctr">
              <a:spcBef>
                <a:spcPts val="0"/>
              </a:spcBef>
              <a:spcAft>
                <a:spcPts val="0"/>
              </a:spcAft>
              <a:buClr>
                <a:schemeClr val="dk1"/>
              </a:buClr>
              <a:buSzPts val="3000"/>
              <a:buFont typeface="Nunito"/>
              <a:buNone/>
              <a:defRPr sz="3000" b="1">
                <a:solidFill>
                  <a:schemeClr val="dk1"/>
                </a:solidFill>
                <a:latin typeface="Nunito"/>
                <a:ea typeface="Nunito"/>
                <a:cs typeface="Nunito"/>
                <a:sym typeface="Nunito"/>
              </a:defRPr>
            </a:lvl3pPr>
            <a:lvl4pPr lvl="3" algn="ctr">
              <a:spcBef>
                <a:spcPts val="0"/>
              </a:spcBef>
              <a:spcAft>
                <a:spcPts val="0"/>
              </a:spcAft>
              <a:buClr>
                <a:schemeClr val="dk1"/>
              </a:buClr>
              <a:buSzPts val="3000"/>
              <a:buFont typeface="Nunito"/>
              <a:buNone/>
              <a:defRPr sz="3000" b="1">
                <a:solidFill>
                  <a:schemeClr val="dk1"/>
                </a:solidFill>
                <a:latin typeface="Nunito"/>
                <a:ea typeface="Nunito"/>
                <a:cs typeface="Nunito"/>
                <a:sym typeface="Nunito"/>
              </a:defRPr>
            </a:lvl4pPr>
            <a:lvl5pPr lvl="4" algn="ctr">
              <a:spcBef>
                <a:spcPts val="0"/>
              </a:spcBef>
              <a:spcAft>
                <a:spcPts val="0"/>
              </a:spcAft>
              <a:buClr>
                <a:schemeClr val="dk1"/>
              </a:buClr>
              <a:buSzPts val="3000"/>
              <a:buFont typeface="Nunito"/>
              <a:buNone/>
              <a:defRPr sz="3000" b="1">
                <a:solidFill>
                  <a:schemeClr val="dk1"/>
                </a:solidFill>
                <a:latin typeface="Nunito"/>
                <a:ea typeface="Nunito"/>
                <a:cs typeface="Nunito"/>
                <a:sym typeface="Nunito"/>
              </a:defRPr>
            </a:lvl5pPr>
            <a:lvl6pPr lvl="5" algn="ctr">
              <a:spcBef>
                <a:spcPts val="0"/>
              </a:spcBef>
              <a:spcAft>
                <a:spcPts val="0"/>
              </a:spcAft>
              <a:buClr>
                <a:schemeClr val="dk1"/>
              </a:buClr>
              <a:buSzPts val="3000"/>
              <a:buFont typeface="Nunito"/>
              <a:buNone/>
              <a:defRPr sz="3000" b="1">
                <a:solidFill>
                  <a:schemeClr val="dk1"/>
                </a:solidFill>
                <a:latin typeface="Nunito"/>
                <a:ea typeface="Nunito"/>
                <a:cs typeface="Nunito"/>
                <a:sym typeface="Nunito"/>
              </a:defRPr>
            </a:lvl6pPr>
            <a:lvl7pPr lvl="6" algn="ctr">
              <a:spcBef>
                <a:spcPts val="0"/>
              </a:spcBef>
              <a:spcAft>
                <a:spcPts val="0"/>
              </a:spcAft>
              <a:buClr>
                <a:schemeClr val="dk1"/>
              </a:buClr>
              <a:buSzPts val="3000"/>
              <a:buFont typeface="Nunito"/>
              <a:buNone/>
              <a:defRPr sz="3000" b="1">
                <a:solidFill>
                  <a:schemeClr val="dk1"/>
                </a:solidFill>
                <a:latin typeface="Nunito"/>
                <a:ea typeface="Nunito"/>
                <a:cs typeface="Nunito"/>
                <a:sym typeface="Nunito"/>
              </a:defRPr>
            </a:lvl7pPr>
            <a:lvl8pPr lvl="7" algn="ctr">
              <a:spcBef>
                <a:spcPts val="0"/>
              </a:spcBef>
              <a:spcAft>
                <a:spcPts val="0"/>
              </a:spcAft>
              <a:buClr>
                <a:schemeClr val="dk1"/>
              </a:buClr>
              <a:buSzPts val="3000"/>
              <a:buFont typeface="Nunito"/>
              <a:buNone/>
              <a:defRPr sz="3000" b="1">
                <a:solidFill>
                  <a:schemeClr val="dk1"/>
                </a:solidFill>
                <a:latin typeface="Nunito"/>
                <a:ea typeface="Nunito"/>
                <a:cs typeface="Nunito"/>
                <a:sym typeface="Nunito"/>
              </a:defRPr>
            </a:lvl8pPr>
            <a:lvl9pPr lvl="8" algn="ctr">
              <a:spcBef>
                <a:spcPts val="0"/>
              </a:spcBef>
              <a:spcAft>
                <a:spcPts val="0"/>
              </a:spcAft>
              <a:buClr>
                <a:schemeClr val="dk1"/>
              </a:buClr>
              <a:buSzPts val="3000"/>
              <a:buFont typeface="Nunito"/>
              <a:buNone/>
              <a:defRPr sz="3000" b="1">
                <a:solidFill>
                  <a:schemeClr val="dk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marL="914400" lvl="1"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hyperlink" Target="https://scholar.google.com/citations?view_op=view_citation&amp;hl=fr&amp;user=cX4uHFkAAAAJ&amp;citation_for_view=cX4uHFkAAAAJ:u5HHmVD_uO8C"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55.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65.jpe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65.jpe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68.jpeg"/><Relationship Id="rId5" Type="http://schemas.openxmlformats.org/officeDocument/2006/relationships/image" Target="../media/image43.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0.png"/><Relationship Id="rId7" Type="http://schemas.microsoft.com/office/2007/relationships/hdphoto" Target="../media/hdphoto2.wdp"/><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72.png"/><Relationship Id="rId5" Type="http://schemas.microsoft.com/office/2007/relationships/hdphoto" Target="../media/hdphoto1.wdp"/><Relationship Id="rId10" Type="http://schemas.openxmlformats.org/officeDocument/2006/relationships/hyperlink" Target="https://scholar.google.com/citations?view_op=view_citation&amp;hl=fr&amp;user=cX4uHFkAAAAJ&amp;citation_for_view=cX4uHFkAAAAJ:u5HHmVD_uO8C" TargetMode="External"/><Relationship Id="rId4" Type="http://schemas.openxmlformats.org/officeDocument/2006/relationships/image" Target="../media/image71.png"/><Relationship Id="rId9"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1465" r="1475" b="2940"/>
          <a:stretch/>
        </p:blipFill>
        <p:spPr>
          <a:xfrm>
            <a:off x="0" y="0"/>
            <a:ext cx="9144000" cy="5143500"/>
          </a:xfrm>
          <a:prstGeom prst="rect">
            <a:avLst/>
          </a:prstGeom>
          <a:noFill/>
          <a:ln>
            <a:noFill/>
          </a:ln>
        </p:spPr>
      </p:pic>
      <p:sp>
        <p:nvSpPr>
          <p:cNvPr id="55" name="Google Shape;55;p13"/>
          <p:cNvSpPr txBox="1"/>
          <p:nvPr/>
        </p:nvSpPr>
        <p:spPr>
          <a:xfrm>
            <a:off x="0" y="1149100"/>
            <a:ext cx="9144000" cy="2387711"/>
          </a:xfrm>
          <a:prstGeom prst="rect">
            <a:avLst/>
          </a:prstGeom>
          <a:solidFill>
            <a:srgbClr val="000000">
              <a:alpha val="50000"/>
            </a:srgbClr>
          </a:solidFill>
          <a:ln>
            <a:noFill/>
          </a:ln>
        </p:spPr>
        <p:txBody>
          <a:bodyPr spcFirstLastPara="1" wrap="square" lIns="91425" tIns="91425" rIns="91425" bIns="91425" anchor="t" anchorCtr="0">
            <a:noAutofit/>
          </a:bodyPr>
          <a:lstStyle/>
          <a:p>
            <a:pPr algn="ctr"/>
            <a:r>
              <a:rPr lang="fr" sz="3000" b="1">
                <a:solidFill>
                  <a:schemeClr val="lt1"/>
                </a:solidFill>
                <a:latin typeface="Nunito"/>
                <a:ea typeface="Nunito"/>
                <a:cs typeface="Nunito"/>
                <a:sym typeface="Nunito"/>
              </a:rPr>
              <a:t>Model </a:t>
            </a:r>
            <a:r>
              <a:rPr lang="fr" sz="3000" b="1" err="1">
                <a:solidFill>
                  <a:schemeClr val="lt1"/>
                </a:solidFill>
                <a:latin typeface="Nunito"/>
                <a:ea typeface="Nunito"/>
                <a:cs typeface="Nunito"/>
                <a:sym typeface="Nunito"/>
              </a:rPr>
              <a:t>Based</a:t>
            </a:r>
            <a:r>
              <a:rPr lang="fr" sz="3000" b="1">
                <a:solidFill>
                  <a:schemeClr val="lt1"/>
                </a:solidFill>
                <a:latin typeface="Nunito"/>
                <a:ea typeface="Nunito"/>
                <a:cs typeface="Nunito"/>
                <a:sym typeface="Nunito"/>
              </a:rPr>
              <a:t> </a:t>
            </a:r>
            <a:r>
              <a:rPr lang="fr" sz="3000" b="1" err="1">
                <a:solidFill>
                  <a:schemeClr val="lt1"/>
                </a:solidFill>
                <a:latin typeface="Nunito"/>
                <a:ea typeface="Nunito"/>
                <a:cs typeface="Nunito"/>
                <a:sym typeface="Nunito"/>
              </a:rPr>
              <a:t>Granularity</a:t>
            </a:r>
            <a:r>
              <a:rPr lang="fr" sz="3000" b="1">
                <a:solidFill>
                  <a:schemeClr val="lt1"/>
                </a:solidFill>
                <a:latin typeface="Nunito"/>
                <a:ea typeface="Nunito"/>
                <a:cs typeface="Nunito"/>
                <a:sym typeface="Nunito"/>
              </a:rPr>
              <a:t> </a:t>
            </a:r>
            <a:r>
              <a:rPr lang="fr" sz="3000" b="1" err="1">
                <a:solidFill>
                  <a:schemeClr val="lt1"/>
                </a:solidFill>
                <a:latin typeface="Nunito"/>
                <a:ea typeface="Nunito"/>
                <a:cs typeface="Nunito"/>
                <a:sym typeface="Nunito"/>
              </a:rPr>
              <a:t>Optimization</a:t>
            </a:r>
            <a:r>
              <a:rPr lang="fr" sz="3000" b="1">
                <a:solidFill>
                  <a:schemeClr val="lt1"/>
                </a:solidFill>
                <a:latin typeface="Nunito"/>
                <a:ea typeface="Nunito"/>
                <a:cs typeface="Nunito"/>
                <a:sym typeface="Nunito"/>
              </a:rPr>
              <a:t> for </a:t>
            </a:r>
            <a:endParaRPr lang="fr-FR" sz="3000" b="1">
              <a:solidFill>
                <a:schemeClr val="lt1"/>
              </a:solidFill>
              <a:latin typeface="Nunito"/>
              <a:ea typeface="Nunito"/>
              <a:cs typeface="Nunito"/>
              <a:sym typeface="Nunito"/>
            </a:endParaRPr>
          </a:p>
          <a:p>
            <a:pPr algn="ctr"/>
            <a:r>
              <a:rPr lang="fr" sz="3000" b="1">
                <a:solidFill>
                  <a:schemeClr val="lt1"/>
                </a:solidFill>
                <a:latin typeface="Nunito"/>
                <a:ea typeface="Nunito"/>
                <a:cs typeface="Nunito"/>
                <a:sym typeface="Nunito"/>
              </a:rPr>
              <a:t>High Performance </a:t>
            </a:r>
            <a:r>
              <a:rPr lang="fr" sz="3000" b="1" err="1">
                <a:solidFill>
                  <a:schemeClr val="lt1"/>
                </a:solidFill>
                <a:latin typeface="Nunito"/>
                <a:ea typeface="Nunito"/>
                <a:cs typeface="Nunito"/>
                <a:sym typeface="Nunito"/>
              </a:rPr>
              <a:t>Computing</a:t>
            </a:r>
            <a:r>
              <a:rPr lang="fr" sz="3000" b="1">
                <a:solidFill>
                  <a:schemeClr val="lt1"/>
                </a:solidFill>
                <a:latin typeface="Nunito"/>
                <a:ea typeface="Nunito"/>
                <a:cs typeface="Nunito"/>
                <a:sym typeface="Nunito"/>
              </a:rPr>
              <a:t> </a:t>
            </a:r>
            <a:r>
              <a:rPr lang="fr" sz="3000" b="1" err="1">
                <a:solidFill>
                  <a:schemeClr val="lt1"/>
                </a:solidFill>
                <a:latin typeface="Nunito"/>
                <a:ea typeface="Nunito"/>
                <a:cs typeface="Nunito"/>
                <a:sym typeface="Nunito"/>
              </a:rPr>
              <a:t>Systems</a:t>
            </a:r>
            <a:r>
              <a:rPr lang="fr" sz="3000" b="1">
                <a:solidFill>
                  <a:schemeClr val="lt1"/>
                </a:solidFill>
                <a:latin typeface="Nunito"/>
                <a:ea typeface="Nunito"/>
                <a:cs typeface="Nunito"/>
                <a:sym typeface="Nunito"/>
              </a:rPr>
              <a:t> </a:t>
            </a:r>
            <a:endParaRPr lang="fr" sz="3000" b="1" err="1">
              <a:solidFill>
                <a:schemeClr val="lt1"/>
              </a:solidFill>
              <a:latin typeface="Nunito"/>
              <a:ea typeface="Nunito"/>
              <a:cs typeface="Nunito"/>
              <a:sym typeface="Nunito"/>
            </a:endParaRPr>
          </a:p>
          <a:p>
            <a:pPr marL="0" lvl="0" indent="0" algn="ctr">
              <a:spcBef>
                <a:spcPts val="0"/>
              </a:spcBef>
              <a:spcAft>
                <a:spcPts val="0"/>
              </a:spcAft>
              <a:buNone/>
            </a:pPr>
            <a:r>
              <a:rPr lang="fr" sz="3000" b="1">
                <a:solidFill>
                  <a:schemeClr val="lt1"/>
                </a:solidFill>
                <a:latin typeface="Nunito"/>
                <a:ea typeface="Nunito"/>
                <a:cs typeface="Nunito"/>
                <a:sym typeface="Nunito"/>
              </a:rPr>
              <a:t>in </a:t>
            </a:r>
            <a:r>
              <a:rPr lang="fr" sz="3000" b="1" err="1">
                <a:solidFill>
                  <a:schemeClr val="lt1"/>
                </a:solidFill>
                <a:latin typeface="Nunito"/>
                <a:ea typeface="Nunito"/>
                <a:cs typeface="Nunito"/>
                <a:sym typeface="Nunito"/>
              </a:rPr>
              <a:t>Astronomy</a:t>
            </a:r>
            <a:endParaRPr sz="3000" b="1">
              <a:solidFill>
                <a:schemeClr val="lt1"/>
              </a:solidFill>
              <a:latin typeface="Nunito"/>
              <a:ea typeface="Nunito"/>
              <a:cs typeface="Nunito"/>
            </a:endParaRPr>
          </a:p>
          <a:p>
            <a:pPr marL="0" lvl="0" indent="0" algn="ctr" rtl="0">
              <a:spcBef>
                <a:spcPts val="0"/>
              </a:spcBef>
              <a:spcAft>
                <a:spcPts val="0"/>
              </a:spcAft>
              <a:buNone/>
            </a:pPr>
            <a:endParaRPr sz="3000" b="1">
              <a:solidFill>
                <a:schemeClr val="lt1"/>
              </a:solidFill>
              <a:latin typeface="Nunito"/>
              <a:ea typeface="Nunito"/>
              <a:cs typeface="Nunito"/>
              <a:sym typeface="Nunito"/>
            </a:endParaRPr>
          </a:p>
          <a:p>
            <a:pPr marL="0" lvl="0" indent="0" algn="ctr" rtl="0">
              <a:spcBef>
                <a:spcPts val="0"/>
              </a:spcBef>
              <a:spcAft>
                <a:spcPts val="0"/>
              </a:spcAft>
              <a:buNone/>
            </a:pPr>
            <a:r>
              <a:rPr lang="fr" sz="2400">
                <a:solidFill>
                  <a:schemeClr val="lt1"/>
                </a:solidFill>
                <a:latin typeface="Nunito"/>
                <a:ea typeface="Nunito"/>
                <a:cs typeface="Nunito"/>
                <a:sym typeface="Nunito"/>
              </a:rPr>
              <a:t>By Ophélie Renaud</a:t>
            </a:r>
            <a:endParaRPr sz="2400">
              <a:solidFill>
                <a:schemeClr val="lt1"/>
              </a:solidFill>
              <a:latin typeface="Nunito"/>
              <a:ea typeface="Nunito"/>
              <a:cs typeface="Nunito"/>
              <a:sym typeface="Nunito"/>
            </a:endParaRPr>
          </a:p>
        </p:txBody>
      </p:sp>
      <p:graphicFrame>
        <p:nvGraphicFramePr>
          <p:cNvPr id="56" name="Google Shape;56;p13"/>
          <p:cNvGraphicFramePr/>
          <p:nvPr>
            <p:extLst>
              <p:ext uri="{D42A27DB-BD31-4B8C-83A1-F6EECF244321}">
                <p14:modId xmlns:p14="http://schemas.microsoft.com/office/powerpoint/2010/main" val="389838282"/>
              </p:ext>
            </p:extLst>
          </p:nvPr>
        </p:nvGraphicFramePr>
        <p:xfrm>
          <a:off x="0" y="3745125"/>
          <a:ext cx="9144000" cy="1310580"/>
        </p:xfrm>
        <a:graphic>
          <a:graphicData uri="http://schemas.openxmlformats.org/drawingml/2006/table">
            <a:tbl>
              <a:tblPr>
                <a:noFill/>
                <a:tableStyleId>{6DD547FB-4C52-470D-B169-6EF9C45BF493}</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fr" sz="1800" b="1" err="1">
                          <a:solidFill>
                            <a:schemeClr val="lt1"/>
                          </a:solidFill>
                          <a:latin typeface="Nunito"/>
                          <a:ea typeface="Nunito"/>
                          <a:cs typeface="Nunito"/>
                          <a:sym typeface="Nunito"/>
                        </a:rPr>
                        <a:t>Reviewers</a:t>
                      </a:r>
                      <a:endParaRPr sz="1800" b="1" err="1">
                        <a:solidFill>
                          <a:schemeClr val="lt1"/>
                        </a:solidFill>
                        <a:latin typeface="Nunito"/>
                        <a:ea typeface="Nunito"/>
                        <a:cs typeface="Nunito"/>
                        <a:sym typeface="Nuni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 sz="1800" b="1" err="1">
                          <a:solidFill>
                            <a:schemeClr val="lt1"/>
                          </a:solidFill>
                          <a:latin typeface="Nunito"/>
                          <a:ea typeface="Nunito"/>
                          <a:cs typeface="Nunito"/>
                          <a:sym typeface="Nunito"/>
                        </a:rPr>
                        <a:t>Examiners</a:t>
                      </a:r>
                      <a:endParaRPr sz="1800" b="1" err="1">
                        <a:solidFill>
                          <a:schemeClr val="lt1"/>
                        </a:solidFill>
                        <a:latin typeface="Nunito"/>
                        <a:ea typeface="Nunito"/>
                        <a:cs typeface="Nunito"/>
                        <a:sym typeface="Nuni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 sz="1800" b="1" err="1">
                          <a:solidFill>
                            <a:schemeClr val="lt1"/>
                          </a:solidFill>
                          <a:latin typeface="Nunito"/>
                          <a:ea typeface="Nunito"/>
                          <a:cs typeface="Nunito"/>
                          <a:sym typeface="Nunito"/>
                        </a:rPr>
                        <a:t>Supervisors</a:t>
                      </a:r>
                      <a:endParaRPr sz="1800" b="1" err="1">
                        <a:solidFill>
                          <a:schemeClr val="lt1"/>
                        </a:solidFill>
                        <a:latin typeface="Nunito"/>
                        <a:ea typeface="Nunito"/>
                        <a:cs typeface="Nunito"/>
                        <a:sym typeface="Nuni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fr" sz="2200">
                          <a:solidFill>
                            <a:schemeClr val="lt1"/>
                          </a:solidFill>
                          <a:latin typeface="Nunito"/>
                          <a:ea typeface="Nunito"/>
                          <a:cs typeface="Nunito"/>
                          <a:sym typeface="Nunito"/>
                        </a:rPr>
                        <a:t>Kevin Martin</a:t>
                      </a:r>
                      <a:endParaRPr sz="2200">
                        <a:solidFill>
                          <a:schemeClr val="lt1"/>
                        </a:solidFill>
                        <a:latin typeface="Nunito"/>
                        <a:ea typeface="Nunito"/>
                        <a:cs typeface="Nunito"/>
                        <a:sym typeface="Nunito"/>
                      </a:endParaRPr>
                    </a:p>
                    <a:p>
                      <a:pPr marL="0" lvl="0" indent="0" algn="ctr" rtl="0">
                        <a:spcBef>
                          <a:spcPts val="0"/>
                        </a:spcBef>
                        <a:spcAft>
                          <a:spcPts val="0"/>
                        </a:spcAft>
                        <a:buNone/>
                      </a:pPr>
                      <a:r>
                        <a:rPr lang="fr" sz="2200">
                          <a:solidFill>
                            <a:schemeClr val="lt1"/>
                          </a:solidFill>
                          <a:latin typeface="Nunito"/>
                          <a:ea typeface="Nunito"/>
                          <a:cs typeface="Nunito"/>
                          <a:sym typeface="Nunito"/>
                        </a:rPr>
                        <a:t>Christian Perez</a:t>
                      </a:r>
                      <a:endParaRPr sz="2200">
                        <a:solidFill>
                          <a:schemeClr val="lt1"/>
                        </a:solidFill>
                        <a:latin typeface="Nunito"/>
                        <a:ea typeface="Nunito"/>
                        <a:cs typeface="Nunito"/>
                        <a:sym typeface="Nuni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 sz="2200">
                          <a:solidFill>
                            <a:schemeClr val="lt1"/>
                          </a:solidFill>
                          <a:latin typeface="Nunito"/>
                          <a:ea typeface="Nunito"/>
                          <a:cs typeface="Nunito"/>
                          <a:sym typeface="Nunito"/>
                        </a:rPr>
                        <a:t>Alix Munier </a:t>
                      </a:r>
                      <a:r>
                        <a:rPr lang="fr" sz="2200" err="1">
                          <a:solidFill>
                            <a:schemeClr val="lt1"/>
                          </a:solidFill>
                          <a:latin typeface="Nunito"/>
                          <a:ea typeface="Nunito"/>
                          <a:cs typeface="Nunito"/>
                          <a:sym typeface="Nunito"/>
                        </a:rPr>
                        <a:t>Kordon</a:t>
                      </a:r>
                    </a:p>
                    <a:p>
                      <a:pPr marL="0" lvl="0" indent="0" algn="ctr">
                        <a:spcBef>
                          <a:spcPts val="0"/>
                        </a:spcBef>
                        <a:spcAft>
                          <a:spcPts val="0"/>
                        </a:spcAft>
                        <a:buNone/>
                      </a:pPr>
                      <a:r>
                        <a:rPr lang="fr" sz="2200">
                          <a:solidFill>
                            <a:schemeClr val="lt1"/>
                          </a:solidFill>
                          <a:latin typeface="Nunito"/>
                          <a:ea typeface="Nunito"/>
                          <a:cs typeface="Nunito"/>
                        </a:rPr>
                        <a:t>Adam Deller</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 sz="2200">
                          <a:solidFill>
                            <a:schemeClr val="lt1"/>
                          </a:solidFill>
                          <a:latin typeface="Nunito"/>
                          <a:ea typeface="Nunito"/>
                          <a:cs typeface="Nunito"/>
                          <a:sym typeface="Nunito"/>
                        </a:rPr>
                        <a:t>Jean-François </a:t>
                      </a:r>
                      <a:r>
                        <a:rPr lang="fr" sz="2200" err="1">
                          <a:solidFill>
                            <a:schemeClr val="lt1"/>
                          </a:solidFill>
                          <a:latin typeface="Nunito"/>
                          <a:ea typeface="Nunito"/>
                          <a:cs typeface="Nunito"/>
                          <a:sym typeface="Nunito"/>
                        </a:rPr>
                        <a:t>Nezan</a:t>
                      </a:r>
                      <a:endParaRPr sz="2200" err="1">
                        <a:solidFill>
                          <a:schemeClr val="lt1"/>
                        </a:solidFill>
                        <a:latin typeface="Nunito"/>
                        <a:ea typeface="Nunito"/>
                        <a:cs typeface="Nunito"/>
                        <a:sym typeface="Nunito"/>
                      </a:endParaRPr>
                    </a:p>
                    <a:p>
                      <a:pPr marL="0" lvl="0" indent="0" algn="ctr" rtl="0">
                        <a:spcBef>
                          <a:spcPts val="0"/>
                        </a:spcBef>
                        <a:spcAft>
                          <a:spcPts val="0"/>
                        </a:spcAft>
                        <a:buNone/>
                      </a:pPr>
                      <a:r>
                        <a:rPr lang="fr" sz="2200">
                          <a:solidFill>
                            <a:schemeClr val="lt1"/>
                          </a:solidFill>
                          <a:latin typeface="Nunito"/>
                          <a:ea typeface="Nunito"/>
                          <a:cs typeface="Nunito"/>
                          <a:sym typeface="Nunito"/>
                        </a:rPr>
                        <a:t>Karol Desnos</a:t>
                      </a:r>
                      <a:endParaRPr sz="2200">
                        <a:solidFill>
                          <a:schemeClr val="lt1"/>
                        </a:solidFill>
                        <a:latin typeface="Nunito"/>
                        <a:ea typeface="Nunito"/>
                        <a:cs typeface="Nunito"/>
                        <a:sym typeface="Nuni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57" name="Google Shape;57;p13"/>
          <p:cNvPicPr preferRelativeResize="0"/>
          <p:nvPr/>
        </p:nvPicPr>
        <p:blipFill rotWithShape="1">
          <a:blip r:embed="rId4">
            <a:alphaModFix/>
          </a:blip>
          <a:srcRect r="83156"/>
          <a:stretch/>
        </p:blipFill>
        <p:spPr>
          <a:xfrm>
            <a:off x="262928" y="190760"/>
            <a:ext cx="1126400" cy="568200"/>
          </a:xfrm>
          <a:prstGeom prst="rect">
            <a:avLst/>
          </a:prstGeom>
          <a:noFill/>
          <a:ln>
            <a:noFill/>
          </a:ln>
        </p:spPr>
      </p:pic>
      <p:pic>
        <p:nvPicPr>
          <p:cNvPr id="58" name="Google Shape;58;p13"/>
          <p:cNvPicPr preferRelativeResize="0"/>
          <p:nvPr/>
        </p:nvPicPr>
        <p:blipFill rotWithShape="1">
          <a:blip r:embed="rId4">
            <a:alphaModFix/>
          </a:blip>
          <a:srcRect l="39173" r="37840"/>
          <a:stretch/>
        </p:blipFill>
        <p:spPr>
          <a:xfrm>
            <a:off x="2630393" y="190760"/>
            <a:ext cx="1537152" cy="568200"/>
          </a:xfrm>
          <a:prstGeom prst="rect">
            <a:avLst/>
          </a:prstGeom>
          <a:noFill/>
          <a:ln>
            <a:noFill/>
          </a:ln>
        </p:spPr>
      </p:pic>
      <p:pic>
        <p:nvPicPr>
          <p:cNvPr id="59" name="Google Shape;59;p13"/>
          <p:cNvPicPr preferRelativeResize="0"/>
          <p:nvPr/>
        </p:nvPicPr>
        <p:blipFill rotWithShape="1">
          <a:blip r:embed="rId4">
            <a:alphaModFix/>
          </a:blip>
          <a:srcRect l="78807"/>
          <a:stretch/>
        </p:blipFill>
        <p:spPr>
          <a:xfrm>
            <a:off x="5408609" y="190760"/>
            <a:ext cx="1417252" cy="568200"/>
          </a:xfrm>
          <a:prstGeom prst="rect">
            <a:avLst/>
          </a:prstGeom>
          <a:noFill/>
          <a:ln>
            <a:noFill/>
          </a:ln>
        </p:spPr>
      </p:pic>
      <p:pic>
        <p:nvPicPr>
          <p:cNvPr id="60" name="Google Shape;60;p13"/>
          <p:cNvPicPr preferRelativeResize="0"/>
          <p:nvPr/>
        </p:nvPicPr>
        <p:blipFill>
          <a:blip r:embed="rId5">
            <a:alphaModFix/>
          </a:blip>
          <a:stretch>
            <a:fillRect/>
          </a:stretch>
        </p:blipFill>
        <p:spPr>
          <a:xfrm>
            <a:off x="8066926" y="190755"/>
            <a:ext cx="718799" cy="568200"/>
          </a:xfrm>
          <a:prstGeom prst="rect">
            <a:avLst/>
          </a:prstGeom>
          <a:noFill/>
          <a:ln>
            <a:noFill/>
          </a:ln>
        </p:spPr>
      </p:pic>
      <p:sp>
        <p:nvSpPr>
          <p:cNvPr id="61" name="Google Shape;61;p13"/>
          <p:cNvSpPr/>
          <p:nvPr/>
        </p:nvSpPr>
        <p:spPr>
          <a:xfrm>
            <a:off x="3172350" y="2801728"/>
            <a:ext cx="2799300" cy="54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6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r>
              <a:rPr lang="fr" sz="3000" b="1" dirty="0">
                <a:latin typeface="Nunito"/>
                <a:ea typeface="Nunito"/>
                <a:cs typeface="Nunito"/>
                <a:sym typeface="Nunito"/>
              </a:rPr>
              <a:t>S-LAM</a:t>
            </a:r>
            <a:r>
              <a:rPr lang="fr" dirty="0"/>
              <a:t> </a:t>
            </a:r>
            <a:r>
              <a:rPr lang="fr" dirty="0" err="1">
                <a:solidFill>
                  <a:srgbClr val="4285F4"/>
                </a:solidFill>
              </a:rPr>
              <a:t>MoA</a:t>
            </a:r>
            <a:endParaRPr sz="3000" b="1" dirty="0" err="1">
              <a:latin typeface="Nunito"/>
              <a:ea typeface="Nunito"/>
              <a:cs typeface="Nunito"/>
              <a:sym typeface="Nunito"/>
            </a:endParaRPr>
          </a:p>
        </p:txBody>
      </p:sp>
      <p:sp>
        <p:nvSpPr>
          <p:cNvPr id="335" name="Google Shape;335;p19"/>
          <p:cNvSpPr/>
          <p:nvPr/>
        </p:nvSpPr>
        <p:spPr>
          <a:xfrm>
            <a:off x="1943233" y="2431543"/>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dirty="0">
                <a:latin typeface="Nunito"/>
                <a:ea typeface="Nunito"/>
                <a:cs typeface="Nunito"/>
                <a:sym typeface="Nunito"/>
              </a:rPr>
              <a:t>Core0</a:t>
            </a:r>
            <a:endParaRPr dirty="0">
              <a:solidFill>
                <a:srgbClr val="000000"/>
              </a:solidFill>
              <a:latin typeface="Nunito"/>
              <a:ea typeface="Nunito"/>
              <a:cs typeface="Nunito"/>
              <a:sym typeface="Nunito"/>
            </a:endParaRPr>
          </a:p>
        </p:txBody>
      </p:sp>
      <p:sp>
        <p:nvSpPr>
          <p:cNvPr id="336" name="Google Shape;336;p19"/>
          <p:cNvSpPr/>
          <p:nvPr/>
        </p:nvSpPr>
        <p:spPr>
          <a:xfrm>
            <a:off x="1943233" y="2793586"/>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dirty="0">
                <a:latin typeface="Nunito"/>
                <a:ea typeface="Nunito"/>
                <a:cs typeface="Nunito"/>
                <a:sym typeface="Nunito"/>
              </a:rPr>
              <a:t>Core1</a:t>
            </a:r>
            <a:endParaRPr dirty="0">
              <a:solidFill>
                <a:srgbClr val="000000"/>
              </a:solidFill>
              <a:latin typeface="Nunito"/>
              <a:ea typeface="Nunito"/>
              <a:cs typeface="Nunito"/>
              <a:sym typeface="Nunito"/>
            </a:endParaRPr>
          </a:p>
        </p:txBody>
      </p:sp>
      <p:sp>
        <p:nvSpPr>
          <p:cNvPr id="337" name="Google Shape;337;p19"/>
          <p:cNvSpPr/>
          <p:nvPr/>
        </p:nvSpPr>
        <p:spPr>
          <a:xfrm>
            <a:off x="1943233" y="3155630"/>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dirty="0">
                <a:latin typeface="Nunito"/>
                <a:ea typeface="Nunito"/>
                <a:cs typeface="Nunito"/>
                <a:sym typeface="Nunito"/>
              </a:rPr>
              <a:t>Core2</a:t>
            </a:r>
            <a:endParaRPr dirty="0">
              <a:solidFill>
                <a:srgbClr val="000000"/>
              </a:solidFill>
              <a:latin typeface="Nunito"/>
              <a:ea typeface="Nunito"/>
              <a:cs typeface="Nunito"/>
              <a:sym typeface="Nunito"/>
            </a:endParaRPr>
          </a:p>
        </p:txBody>
      </p:sp>
      <p:sp>
        <p:nvSpPr>
          <p:cNvPr id="338" name="Google Shape;338;p19"/>
          <p:cNvSpPr/>
          <p:nvPr/>
        </p:nvSpPr>
        <p:spPr>
          <a:xfrm>
            <a:off x="2721794" y="2737244"/>
            <a:ext cx="840600" cy="418500"/>
          </a:xfrm>
          <a:prstGeom prst="roundRect">
            <a:avLst>
              <a:gd name="adj" fmla="val 16667"/>
            </a:avLst>
          </a:prstGeom>
          <a:solidFill>
            <a:srgbClr val="FFE59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dirty="0" err="1">
                <a:latin typeface="Nunito"/>
                <a:ea typeface="Nunito"/>
                <a:cs typeface="Nunito"/>
                <a:sym typeface="Nunito"/>
              </a:rPr>
              <a:t>Shared</a:t>
            </a:r>
            <a:r>
              <a:rPr lang="fr" b="1" dirty="0">
                <a:latin typeface="Nunito"/>
                <a:ea typeface="Nunito"/>
                <a:cs typeface="Nunito"/>
                <a:sym typeface="Nunito"/>
              </a:rPr>
              <a:t> Memory</a:t>
            </a:r>
            <a:endParaRPr dirty="0">
              <a:solidFill>
                <a:srgbClr val="000000"/>
              </a:solidFill>
              <a:latin typeface="Nunito"/>
              <a:ea typeface="Nunito"/>
              <a:cs typeface="Nunito"/>
              <a:sym typeface="Nunito"/>
            </a:endParaRPr>
          </a:p>
        </p:txBody>
      </p:sp>
      <p:cxnSp>
        <p:nvCxnSpPr>
          <p:cNvPr id="339" name="Google Shape;339;p19"/>
          <p:cNvCxnSpPr>
            <a:cxnSpLocks/>
          </p:cNvCxnSpPr>
          <p:nvPr/>
        </p:nvCxnSpPr>
        <p:spPr>
          <a:xfrm>
            <a:off x="2511733" y="2584393"/>
            <a:ext cx="210061" cy="362101"/>
          </a:xfrm>
          <a:prstGeom prst="bentConnector3">
            <a:avLst>
              <a:gd name="adj1" fmla="val 50000"/>
            </a:avLst>
          </a:prstGeom>
          <a:noFill/>
          <a:ln w="28575" cap="flat" cmpd="sng">
            <a:solidFill>
              <a:srgbClr val="000000"/>
            </a:solidFill>
            <a:prstDash val="solid"/>
            <a:round/>
            <a:headEnd type="none" w="med" len="med"/>
            <a:tailEnd type="none" w="med" len="med"/>
          </a:ln>
        </p:spPr>
      </p:cxnSp>
      <p:cxnSp>
        <p:nvCxnSpPr>
          <p:cNvPr id="340" name="Google Shape;340;p19"/>
          <p:cNvCxnSpPr>
            <a:cxnSpLocks/>
          </p:cNvCxnSpPr>
          <p:nvPr/>
        </p:nvCxnSpPr>
        <p:spPr>
          <a:xfrm>
            <a:off x="2511733" y="2946436"/>
            <a:ext cx="210061" cy="58"/>
          </a:xfrm>
          <a:prstGeom prst="bentConnector3">
            <a:avLst>
              <a:gd name="adj1" fmla="val 50000"/>
            </a:avLst>
          </a:prstGeom>
          <a:noFill/>
          <a:ln w="28575" cap="flat" cmpd="sng">
            <a:solidFill>
              <a:srgbClr val="000000"/>
            </a:solidFill>
            <a:prstDash val="solid"/>
            <a:round/>
            <a:headEnd type="none" w="med" len="med"/>
            <a:tailEnd type="none" w="med" len="med"/>
          </a:ln>
        </p:spPr>
      </p:cxnSp>
      <p:cxnSp>
        <p:nvCxnSpPr>
          <p:cNvPr id="341" name="Google Shape;341;p19"/>
          <p:cNvCxnSpPr>
            <a:cxnSpLocks/>
          </p:cNvCxnSpPr>
          <p:nvPr/>
        </p:nvCxnSpPr>
        <p:spPr>
          <a:xfrm flipV="1">
            <a:off x="2511733" y="2946380"/>
            <a:ext cx="210061" cy="361986"/>
          </a:xfrm>
          <a:prstGeom prst="bentConnector3">
            <a:avLst>
              <a:gd name="adj1" fmla="val 50000"/>
            </a:avLst>
          </a:prstGeom>
          <a:noFill/>
          <a:ln w="28575" cap="flat" cmpd="sng">
            <a:solidFill>
              <a:srgbClr val="000000"/>
            </a:solidFill>
            <a:prstDash val="solid"/>
            <a:round/>
            <a:headEnd type="none" w="med" len="med"/>
            <a:tailEnd type="none" w="med" len="med"/>
          </a:ln>
        </p:spPr>
      </p:cxnSp>
      <p:sp>
        <p:nvSpPr>
          <p:cNvPr id="383" name="Google Shape;38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10</a:t>
            </a:fld>
            <a:endParaRPr/>
          </a:p>
        </p:txBody>
      </p:sp>
      <p:sp>
        <p:nvSpPr>
          <p:cNvPr id="2" name="ZoneTexte 1">
            <a:extLst>
              <a:ext uri="{FF2B5EF4-FFF2-40B4-BE49-F238E27FC236}">
                <a16:creationId xmlns:a16="http://schemas.microsoft.com/office/drawing/2014/main" id="{FD05D116-0FBB-0CA6-85D0-9B63A53016A2}"/>
              </a:ext>
            </a:extLst>
          </p:cNvPr>
          <p:cNvSpPr txBox="1"/>
          <p:nvPr/>
        </p:nvSpPr>
        <p:spPr>
          <a:xfrm>
            <a:off x="-3463" y="4725054"/>
            <a:ext cx="915092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dirty="0">
                <a:solidFill>
                  <a:schemeClr val="bg1">
                    <a:lumMod val="49000"/>
                  </a:schemeClr>
                </a:solidFill>
                <a:latin typeface="Nunito"/>
              </a:rPr>
              <a:t>S-LAM: System-Level Architecture Model</a:t>
            </a:r>
          </a:p>
          <a:p>
            <a:r>
              <a:rPr lang="en-US" sz="1000" i="1" dirty="0">
                <a:solidFill>
                  <a:schemeClr val="bg1">
                    <a:lumMod val="49000"/>
                  </a:schemeClr>
                </a:solidFill>
                <a:latin typeface="Nunito"/>
              </a:rPr>
              <a:t>[r] Maxime </a:t>
            </a:r>
            <a:r>
              <a:rPr lang="en-US" sz="1000" i="1" dirty="0" err="1">
                <a:solidFill>
                  <a:schemeClr val="bg1">
                    <a:lumMod val="49000"/>
                  </a:schemeClr>
                </a:solidFill>
                <a:latin typeface="Nunito"/>
              </a:rPr>
              <a:t>Pelcat</a:t>
            </a:r>
            <a:r>
              <a:rPr lang="en-US" sz="1000" i="1" dirty="0">
                <a:solidFill>
                  <a:schemeClr val="bg1">
                    <a:lumMod val="49000"/>
                  </a:schemeClr>
                </a:solidFill>
                <a:latin typeface="Nunito"/>
              </a:rPr>
              <a:t>, et. al, « A system-level architecture model for rapid prototyping of heterogeneous multicore embedded systems »</a:t>
            </a:r>
            <a:endParaRPr lang="en-US" dirty="0">
              <a:solidFill>
                <a:schemeClr val="bg1">
                  <a:lumMod val="49000"/>
                </a:schemeClr>
              </a:solidFill>
            </a:endParaRPr>
          </a:p>
        </p:txBody>
      </p:sp>
      <p:grpSp>
        <p:nvGrpSpPr>
          <p:cNvPr id="16" name="Groupe 15">
            <a:extLst>
              <a:ext uri="{FF2B5EF4-FFF2-40B4-BE49-F238E27FC236}">
                <a16:creationId xmlns:a16="http://schemas.microsoft.com/office/drawing/2014/main" id="{BEADF896-FD50-1AE5-D809-56C59342026E}"/>
              </a:ext>
            </a:extLst>
          </p:cNvPr>
          <p:cNvGrpSpPr/>
          <p:nvPr/>
        </p:nvGrpSpPr>
        <p:grpSpPr>
          <a:xfrm>
            <a:off x="4393045" y="2380467"/>
            <a:ext cx="4208309" cy="1135620"/>
            <a:chOff x="4393045" y="2380467"/>
            <a:chExt cx="4208309" cy="1135620"/>
          </a:xfrm>
        </p:grpSpPr>
        <p:sp>
          <p:nvSpPr>
            <p:cNvPr id="9" name="Google Shape;335;p19">
              <a:extLst>
                <a:ext uri="{FF2B5EF4-FFF2-40B4-BE49-F238E27FC236}">
                  <a16:creationId xmlns:a16="http://schemas.microsoft.com/office/drawing/2014/main" id="{A6474EDF-2AFC-262E-BCCA-6121CEABD259}"/>
                </a:ext>
              </a:extLst>
            </p:cNvPr>
            <p:cNvSpPr/>
            <p:nvPr/>
          </p:nvSpPr>
          <p:spPr>
            <a:xfrm>
              <a:off x="4393045" y="2380467"/>
              <a:ext cx="751944" cy="355088"/>
            </a:xfrm>
            <a:prstGeom prst="roundRect">
              <a:avLst>
                <a:gd name="adj" fmla="val 16667"/>
              </a:avLst>
            </a:prstGeom>
            <a:solidFill>
              <a:srgbClr val="FFE599"/>
            </a:solidFill>
            <a:ln>
              <a:noFill/>
            </a:ln>
          </p:spPr>
          <p:txBody>
            <a:bodyPr spcFirstLastPara="1" wrap="square" lIns="0" tIns="91425" rIns="0" bIns="91425" anchor="ctr" anchorCtr="0">
              <a:noAutofit/>
            </a:bodyPr>
            <a:lstStyle/>
            <a:p>
              <a:pPr algn="ctr"/>
              <a:r>
                <a:rPr lang="fr" b="1" dirty="0">
                  <a:latin typeface="Nunito"/>
                  <a:ea typeface="Nunito"/>
                  <a:cs typeface="Nunito"/>
                  <a:sym typeface="Nunito"/>
                </a:rPr>
                <a:t>Local Memory</a:t>
              </a:r>
              <a:endParaRPr dirty="0">
                <a:solidFill>
                  <a:srgbClr val="000000"/>
                </a:solidFill>
                <a:latin typeface="Nunito"/>
                <a:ea typeface="Nunito"/>
                <a:cs typeface="Nunito"/>
                <a:sym typeface="Nunito"/>
              </a:endParaRPr>
            </a:p>
          </p:txBody>
        </p:sp>
        <p:sp>
          <p:nvSpPr>
            <p:cNvPr id="10" name="Google Shape;336;p19">
              <a:extLst>
                <a:ext uri="{FF2B5EF4-FFF2-40B4-BE49-F238E27FC236}">
                  <a16:creationId xmlns:a16="http://schemas.microsoft.com/office/drawing/2014/main" id="{3940EBDE-BD85-CAE3-298F-B1A56A5D8200}"/>
                </a:ext>
              </a:extLst>
            </p:cNvPr>
            <p:cNvSpPr/>
            <p:nvPr/>
          </p:nvSpPr>
          <p:spPr>
            <a:xfrm>
              <a:off x="4393045" y="2770732"/>
              <a:ext cx="751944" cy="355088"/>
            </a:xfrm>
            <a:prstGeom prst="roundRect">
              <a:avLst>
                <a:gd name="adj" fmla="val 16667"/>
              </a:avLst>
            </a:prstGeom>
            <a:solidFill>
              <a:srgbClr val="FFE599"/>
            </a:solidFill>
            <a:ln>
              <a:noFill/>
            </a:ln>
          </p:spPr>
          <p:txBody>
            <a:bodyPr spcFirstLastPara="1" wrap="square" lIns="0" tIns="91425" rIns="0" bIns="91425" anchor="ctr" anchorCtr="0">
              <a:noAutofit/>
            </a:bodyPr>
            <a:lstStyle/>
            <a:p>
              <a:pPr algn="ctr"/>
              <a:r>
                <a:rPr lang="fr" b="1" dirty="0">
                  <a:latin typeface="Nunito"/>
                  <a:ea typeface="Nunito"/>
                  <a:cs typeface="Nunito"/>
                  <a:sym typeface="Nunito"/>
                </a:rPr>
                <a:t>Local Memory</a:t>
              </a:r>
              <a:endParaRPr lang="en-US" dirty="0">
                <a:latin typeface="Nunito"/>
                <a:ea typeface="Nunito"/>
                <a:cs typeface="Nunito"/>
                <a:sym typeface="Nunito"/>
              </a:endParaRPr>
            </a:p>
          </p:txBody>
        </p:sp>
        <p:sp>
          <p:nvSpPr>
            <p:cNvPr id="11" name="Google Shape;337;p19">
              <a:extLst>
                <a:ext uri="{FF2B5EF4-FFF2-40B4-BE49-F238E27FC236}">
                  <a16:creationId xmlns:a16="http://schemas.microsoft.com/office/drawing/2014/main" id="{C0605F3A-372F-BC0E-83DB-BD747F119037}"/>
                </a:ext>
              </a:extLst>
            </p:cNvPr>
            <p:cNvSpPr/>
            <p:nvPr/>
          </p:nvSpPr>
          <p:spPr>
            <a:xfrm>
              <a:off x="4393045" y="3160999"/>
              <a:ext cx="751944" cy="355088"/>
            </a:xfrm>
            <a:prstGeom prst="roundRect">
              <a:avLst>
                <a:gd name="adj" fmla="val 16667"/>
              </a:avLst>
            </a:prstGeom>
            <a:solidFill>
              <a:srgbClr val="FFE599"/>
            </a:solidFill>
            <a:ln>
              <a:noFill/>
            </a:ln>
          </p:spPr>
          <p:txBody>
            <a:bodyPr spcFirstLastPara="1" wrap="square" lIns="0" tIns="91425" rIns="0" bIns="91425" anchor="ctr" anchorCtr="0">
              <a:noAutofit/>
            </a:bodyPr>
            <a:lstStyle/>
            <a:p>
              <a:pPr algn="ctr"/>
              <a:r>
                <a:rPr lang="fr" b="1" dirty="0">
                  <a:latin typeface="Nunito"/>
                  <a:ea typeface="Nunito"/>
                  <a:cs typeface="Nunito"/>
                  <a:sym typeface="Nunito"/>
                </a:rPr>
                <a:t>Local Memory</a:t>
              </a:r>
              <a:endParaRPr lang="en-US" dirty="0">
                <a:latin typeface="Nunito"/>
                <a:ea typeface="Nunito"/>
                <a:cs typeface="Nunito"/>
                <a:sym typeface="Nunito"/>
              </a:endParaRPr>
            </a:p>
          </p:txBody>
        </p:sp>
        <p:sp>
          <p:nvSpPr>
            <p:cNvPr id="12" name="Google Shape;338;p19">
              <a:extLst>
                <a:ext uri="{FF2B5EF4-FFF2-40B4-BE49-F238E27FC236}">
                  <a16:creationId xmlns:a16="http://schemas.microsoft.com/office/drawing/2014/main" id="{A95B3E4D-196E-D70A-FBA8-8A057E416542}"/>
                </a:ext>
              </a:extLst>
            </p:cNvPr>
            <p:cNvSpPr/>
            <p:nvPr/>
          </p:nvSpPr>
          <p:spPr>
            <a:xfrm>
              <a:off x="6032383" y="2749667"/>
              <a:ext cx="840600" cy="418500"/>
            </a:xfrm>
            <a:prstGeom prst="rect">
              <a:avLst/>
            </a:prstGeom>
            <a:solidFill>
              <a:srgbClr val="A2C4C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dirty="0">
                  <a:latin typeface="Nunito"/>
                  <a:ea typeface="Nunito"/>
                  <a:cs typeface="Nunito"/>
                  <a:sym typeface="Nunito"/>
                </a:rPr>
                <a:t>Router</a:t>
              </a:r>
              <a:endParaRPr lang="fr" b="1" dirty="0">
                <a:solidFill>
                  <a:srgbClr val="000000"/>
                </a:solidFill>
                <a:latin typeface="Nunito"/>
                <a:ea typeface="Nunito"/>
                <a:cs typeface="Nunito"/>
              </a:endParaRPr>
            </a:p>
          </p:txBody>
        </p:sp>
        <p:cxnSp>
          <p:nvCxnSpPr>
            <p:cNvPr id="13" name="Google Shape;339;p19">
              <a:extLst>
                <a:ext uri="{FF2B5EF4-FFF2-40B4-BE49-F238E27FC236}">
                  <a16:creationId xmlns:a16="http://schemas.microsoft.com/office/drawing/2014/main" id="{E576C23D-99F2-4337-4F78-75B3C646C66F}"/>
                </a:ext>
              </a:extLst>
            </p:cNvPr>
            <p:cNvCxnSpPr>
              <a:cxnSpLocks/>
            </p:cNvCxnSpPr>
            <p:nvPr/>
          </p:nvCxnSpPr>
          <p:spPr>
            <a:xfrm>
              <a:off x="5822322" y="2596817"/>
              <a:ext cx="210061" cy="362101"/>
            </a:xfrm>
            <a:prstGeom prst="bentConnector3">
              <a:avLst>
                <a:gd name="adj1" fmla="val 50000"/>
              </a:avLst>
            </a:prstGeom>
            <a:noFill/>
            <a:ln w="28575" cap="flat" cmpd="sng">
              <a:solidFill>
                <a:srgbClr val="000000"/>
              </a:solidFill>
              <a:prstDash val="solid"/>
              <a:round/>
              <a:headEnd type="none" w="med" len="med"/>
              <a:tailEnd type="none" w="med" len="med"/>
            </a:ln>
          </p:spPr>
        </p:cxnSp>
        <p:cxnSp>
          <p:nvCxnSpPr>
            <p:cNvPr id="14" name="Google Shape;340;p19">
              <a:extLst>
                <a:ext uri="{FF2B5EF4-FFF2-40B4-BE49-F238E27FC236}">
                  <a16:creationId xmlns:a16="http://schemas.microsoft.com/office/drawing/2014/main" id="{3A47E76F-DECC-30CE-11A1-3D06DE74B2DE}"/>
                </a:ext>
              </a:extLst>
            </p:cNvPr>
            <p:cNvCxnSpPr>
              <a:cxnSpLocks/>
            </p:cNvCxnSpPr>
            <p:nvPr/>
          </p:nvCxnSpPr>
          <p:spPr>
            <a:xfrm>
              <a:off x="5822322" y="2958860"/>
              <a:ext cx="210061" cy="58"/>
            </a:xfrm>
            <a:prstGeom prst="bentConnector3">
              <a:avLst>
                <a:gd name="adj1" fmla="val 50000"/>
              </a:avLst>
            </a:prstGeom>
            <a:noFill/>
            <a:ln w="28575" cap="flat" cmpd="sng">
              <a:solidFill>
                <a:srgbClr val="000000"/>
              </a:solidFill>
              <a:prstDash val="solid"/>
              <a:round/>
              <a:headEnd type="none" w="med" len="med"/>
              <a:tailEnd type="none" w="med" len="med"/>
            </a:ln>
          </p:spPr>
        </p:cxnSp>
        <p:cxnSp>
          <p:nvCxnSpPr>
            <p:cNvPr id="15" name="Google Shape;341;p19">
              <a:extLst>
                <a:ext uri="{FF2B5EF4-FFF2-40B4-BE49-F238E27FC236}">
                  <a16:creationId xmlns:a16="http://schemas.microsoft.com/office/drawing/2014/main" id="{16EE513A-90FD-7AC6-9AA5-11873C2EDAFD}"/>
                </a:ext>
              </a:extLst>
            </p:cNvPr>
            <p:cNvCxnSpPr>
              <a:cxnSpLocks/>
            </p:cNvCxnSpPr>
            <p:nvPr/>
          </p:nvCxnSpPr>
          <p:spPr>
            <a:xfrm flipV="1">
              <a:off x="5822322" y="2958803"/>
              <a:ext cx="210061" cy="361986"/>
            </a:xfrm>
            <a:prstGeom prst="bentConnector3">
              <a:avLst>
                <a:gd name="adj1" fmla="val 50000"/>
              </a:avLst>
            </a:prstGeom>
            <a:noFill/>
            <a:ln w="28575" cap="flat" cmpd="sng">
              <a:solidFill>
                <a:srgbClr val="000000"/>
              </a:solidFill>
              <a:prstDash val="solid"/>
              <a:round/>
              <a:headEnd type="none" w="med" len="med"/>
              <a:tailEnd type="none" w="med" len="med"/>
            </a:ln>
          </p:spPr>
        </p:cxnSp>
        <p:sp>
          <p:nvSpPr>
            <p:cNvPr id="23" name="Google Shape;352;p19">
              <a:extLst>
                <a:ext uri="{FF2B5EF4-FFF2-40B4-BE49-F238E27FC236}">
                  <a16:creationId xmlns:a16="http://schemas.microsoft.com/office/drawing/2014/main" id="{64C0C595-FEDD-0F76-3BAD-7BE69C9591E0}"/>
                </a:ext>
              </a:extLst>
            </p:cNvPr>
            <p:cNvSpPr txBox="1"/>
            <p:nvPr/>
          </p:nvSpPr>
          <p:spPr>
            <a:xfrm>
              <a:off x="7346154" y="2722054"/>
              <a:ext cx="1255200" cy="48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600" b="1" dirty="0">
                  <a:solidFill>
                    <a:srgbClr val="000000"/>
                  </a:solidFill>
                  <a:latin typeface="Nunito"/>
                  <a:ea typeface="Nunito"/>
                  <a:cs typeface="Nunito"/>
                  <a:sym typeface="Nunito"/>
                </a:rPr>
                <a:t>Distributed Memory</a:t>
              </a:r>
              <a:endParaRPr sz="1600" b="1" dirty="0">
                <a:solidFill>
                  <a:srgbClr val="000000"/>
                </a:solidFill>
                <a:latin typeface="Nunito"/>
                <a:ea typeface="Nunito"/>
                <a:cs typeface="Nunito"/>
                <a:sym typeface="Nunito"/>
              </a:endParaRPr>
            </a:p>
          </p:txBody>
        </p:sp>
        <p:cxnSp>
          <p:nvCxnSpPr>
            <p:cNvPr id="25" name="Google Shape;353;p19">
              <a:extLst>
                <a:ext uri="{FF2B5EF4-FFF2-40B4-BE49-F238E27FC236}">
                  <a16:creationId xmlns:a16="http://schemas.microsoft.com/office/drawing/2014/main" id="{A24B4526-ACAF-F096-CBBC-8DEF0EA6C7B6}"/>
                </a:ext>
              </a:extLst>
            </p:cNvPr>
            <p:cNvCxnSpPr/>
            <p:nvPr/>
          </p:nvCxnSpPr>
          <p:spPr>
            <a:xfrm flipH="1" flipV="1">
              <a:off x="7085581" y="2521911"/>
              <a:ext cx="260573" cy="440143"/>
            </a:xfrm>
            <a:prstGeom prst="curvedConnector3">
              <a:avLst>
                <a:gd name="adj1" fmla="val 50009"/>
              </a:avLst>
            </a:prstGeom>
            <a:noFill/>
            <a:ln w="19050" cap="flat" cmpd="sng">
              <a:solidFill>
                <a:srgbClr val="000000"/>
              </a:solidFill>
              <a:prstDash val="solid"/>
              <a:round/>
              <a:headEnd type="none" w="med" len="med"/>
              <a:tailEnd type="triangle" w="med" len="med"/>
            </a:ln>
          </p:spPr>
        </p:cxnSp>
        <p:cxnSp>
          <p:nvCxnSpPr>
            <p:cNvPr id="27" name="Google Shape;355;p19">
              <a:extLst>
                <a:ext uri="{FF2B5EF4-FFF2-40B4-BE49-F238E27FC236}">
                  <a16:creationId xmlns:a16="http://schemas.microsoft.com/office/drawing/2014/main" id="{6CB14682-51A3-2E9F-C258-4737E57DF193}"/>
                </a:ext>
              </a:extLst>
            </p:cNvPr>
            <p:cNvCxnSpPr/>
            <p:nvPr/>
          </p:nvCxnSpPr>
          <p:spPr>
            <a:xfrm flipH="1">
              <a:off x="7110428" y="2962054"/>
              <a:ext cx="248149" cy="483627"/>
            </a:xfrm>
            <a:prstGeom prst="curvedConnector3">
              <a:avLst>
                <a:gd name="adj1" fmla="val 50009"/>
              </a:avLst>
            </a:prstGeom>
            <a:noFill/>
            <a:ln w="19050" cap="flat" cmpd="sng">
              <a:solidFill>
                <a:srgbClr val="000000"/>
              </a:solidFill>
              <a:prstDash val="solid"/>
              <a:round/>
              <a:headEnd type="none" w="med" len="med"/>
              <a:tailEnd type="triangle" w="med" len="med"/>
            </a:ln>
          </p:spPr>
        </p:cxnSp>
        <p:cxnSp>
          <p:nvCxnSpPr>
            <p:cNvPr id="28" name="Google Shape;355;p19">
              <a:extLst>
                <a:ext uri="{FF2B5EF4-FFF2-40B4-BE49-F238E27FC236}">
                  <a16:creationId xmlns:a16="http://schemas.microsoft.com/office/drawing/2014/main" id="{C42AA6C4-7B9E-DA65-A7FA-2BBFF7FFA6A3}"/>
                </a:ext>
              </a:extLst>
            </p:cNvPr>
            <p:cNvCxnSpPr>
              <a:cxnSpLocks/>
            </p:cNvCxnSpPr>
            <p:nvPr/>
          </p:nvCxnSpPr>
          <p:spPr>
            <a:xfrm flipH="1" flipV="1">
              <a:off x="7035882" y="2961147"/>
              <a:ext cx="310270" cy="907"/>
            </a:xfrm>
            <a:prstGeom prst="curvedConnector3">
              <a:avLst>
                <a:gd name="adj1" fmla="val 50009"/>
              </a:avLst>
            </a:prstGeom>
            <a:noFill/>
            <a:ln w="19050" cap="flat" cmpd="sng">
              <a:solidFill>
                <a:srgbClr val="000000"/>
              </a:solidFill>
              <a:prstDash val="solid"/>
              <a:round/>
              <a:headEnd type="none" w="med" len="med"/>
              <a:tailEnd type="triangle" w="med" len="med"/>
            </a:ln>
          </p:spPr>
        </p:cxnSp>
        <p:sp>
          <p:nvSpPr>
            <p:cNvPr id="3" name="Google Shape;335;p19">
              <a:extLst>
                <a:ext uri="{FF2B5EF4-FFF2-40B4-BE49-F238E27FC236}">
                  <a16:creationId xmlns:a16="http://schemas.microsoft.com/office/drawing/2014/main" id="{637205BE-6461-DAFA-A0D3-1BA6A2ABAB51}"/>
                </a:ext>
              </a:extLst>
            </p:cNvPr>
            <p:cNvSpPr/>
            <p:nvPr/>
          </p:nvSpPr>
          <p:spPr>
            <a:xfrm>
              <a:off x="5274988" y="2443966"/>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dirty="0">
                  <a:latin typeface="Nunito"/>
                  <a:ea typeface="Nunito"/>
                  <a:cs typeface="Nunito"/>
                  <a:sym typeface="Nunito"/>
                </a:rPr>
                <a:t>Core0</a:t>
              </a:r>
              <a:endParaRPr dirty="0">
                <a:solidFill>
                  <a:srgbClr val="000000"/>
                </a:solidFill>
                <a:latin typeface="Nunito"/>
                <a:ea typeface="Nunito"/>
                <a:cs typeface="Nunito"/>
                <a:sym typeface="Nunito"/>
              </a:endParaRPr>
            </a:p>
          </p:txBody>
        </p:sp>
        <p:sp>
          <p:nvSpPr>
            <p:cNvPr id="4" name="Google Shape;336;p19">
              <a:extLst>
                <a:ext uri="{FF2B5EF4-FFF2-40B4-BE49-F238E27FC236}">
                  <a16:creationId xmlns:a16="http://schemas.microsoft.com/office/drawing/2014/main" id="{6D900A74-6E31-3712-1A20-A16ABFD0D831}"/>
                </a:ext>
              </a:extLst>
            </p:cNvPr>
            <p:cNvSpPr/>
            <p:nvPr/>
          </p:nvSpPr>
          <p:spPr>
            <a:xfrm>
              <a:off x="5274988" y="2806009"/>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dirty="0">
                  <a:latin typeface="Nunito"/>
                  <a:ea typeface="Nunito"/>
                  <a:cs typeface="Nunito"/>
                  <a:sym typeface="Nunito"/>
                </a:rPr>
                <a:t>Core1</a:t>
              </a:r>
              <a:endParaRPr dirty="0">
                <a:solidFill>
                  <a:srgbClr val="000000"/>
                </a:solidFill>
                <a:latin typeface="Nunito"/>
                <a:ea typeface="Nunito"/>
                <a:cs typeface="Nunito"/>
                <a:sym typeface="Nunito"/>
              </a:endParaRPr>
            </a:p>
          </p:txBody>
        </p:sp>
        <p:sp>
          <p:nvSpPr>
            <p:cNvPr id="5" name="Google Shape;337;p19">
              <a:extLst>
                <a:ext uri="{FF2B5EF4-FFF2-40B4-BE49-F238E27FC236}">
                  <a16:creationId xmlns:a16="http://schemas.microsoft.com/office/drawing/2014/main" id="{6A446DB4-A437-F4E5-BD1A-479C770882A8}"/>
                </a:ext>
              </a:extLst>
            </p:cNvPr>
            <p:cNvSpPr/>
            <p:nvPr/>
          </p:nvSpPr>
          <p:spPr>
            <a:xfrm>
              <a:off x="5274988" y="3168054"/>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dirty="0">
                  <a:latin typeface="Nunito"/>
                  <a:ea typeface="Nunito"/>
                  <a:cs typeface="Nunito"/>
                  <a:sym typeface="Nunito"/>
                </a:rPr>
                <a:t>Core2</a:t>
              </a:r>
              <a:endParaRPr dirty="0">
                <a:solidFill>
                  <a:srgbClr val="000000"/>
                </a:solidFill>
                <a:latin typeface="Nunito"/>
                <a:ea typeface="Nunito"/>
                <a:cs typeface="Nunito"/>
                <a:sym typeface="Nunito"/>
              </a:endParaRPr>
            </a:p>
          </p:txBody>
        </p:sp>
        <p:cxnSp>
          <p:nvCxnSpPr>
            <p:cNvPr id="6" name="Connecteur droit avec flèche 5">
              <a:extLst>
                <a:ext uri="{FF2B5EF4-FFF2-40B4-BE49-F238E27FC236}">
                  <a16:creationId xmlns:a16="http://schemas.microsoft.com/office/drawing/2014/main" id="{6FB7EA1F-1BEF-1AFD-BEA8-D17257D5D183}"/>
                </a:ext>
              </a:extLst>
            </p:cNvPr>
            <p:cNvCxnSpPr/>
            <p:nvPr/>
          </p:nvCxnSpPr>
          <p:spPr>
            <a:xfrm flipV="1">
              <a:off x="5144911" y="2584450"/>
              <a:ext cx="117120" cy="2822"/>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191BE4EC-1DAE-CAEA-EE05-E9FD7F38AAFC}"/>
                </a:ext>
              </a:extLst>
            </p:cNvPr>
            <p:cNvCxnSpPr>
              <a:cxnSpLocks/>
            </p:cNvCxnSpPr>
            <p:nvPr/>
          </p:nvCxnSpPr>
          <p:spPr>
            <a:xfrm flipV="1">
              <a:off x="5144911" y="2951339"/>
              <a:ext cx="117120" cy="2822"/>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C9C2BFF6-7846-270E-C352-2AEE07CA8CA2}"/>
                </a:ext>
              </a:extLst>
            </p:cNvPr>
            <p:cNvCxnSpPr>
              <a:cxnSpLocks/>
            </p:cNvCxnSpPr>
            <p:nvPr/>
          </p:nvCxnSpPr>
          <p:spPr>
            <a:xfrm flipV="1">
              <a:off x="5144911" y="3318228"/>
              <a:ext cx="117120" cy="2822"/>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ZoneTexte 17">
            <a:extLst>
              <a:ext uri="{FF2B5EF4-FFF2-40B4-BE49-F238E27FC236}">
                <a16:creationId xmlns:a16="http://schemas.microsoft.com/office/drawing/2014/main" id="{D66B0BC6-6F0D-A35C-1DD7-2E12E7190939}"/>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dirty="0">
                <a:latin typeface="Nunito"/>
              </a:rPr>
              <a:t>Introduction</a:t>
            </a:r>
          </a:p>
        </p:txBody>
      </p:sp>
      <p:grpSp>
        <p:nvGrpSpPr>
          <p:cNvPr id="26" name="Google Shape;225;p17">
            <a:extLst>
              <a:ext uri="{FF2B5EF4-FFF2-40B4-BE49-F238E27FC236}">
                <a16:creationId xmlns:a16="http://schemas.microsoft.com/office/drawing/2014/main" id="{238E5220-60CD-F318-89B6-074F294F86C2}"/>
              </a:ext>
            </a:extLst>
          </p:cNvPr>
          <p:cNvGrpSpPr/>
          <p:nvPr/>
        </p:nvGrpSpPr>
        <p:grpSpPr>
          <a:xfrm>
            <a:off x="2764005" y="551959"/>
            <a:ext cx="311905" cy="361198"/>
            <a:chOff x="3507611" y="2425070"/>
            <a:chExt cx="1803436" cy="2157568"/>
          </a:xfrm>
        </p:grpSpPr>
        <p:sp>
          <p:nvSpPr>
            <p:cNvPr id="20" name="Google Shape;226;p17">
              <a:extLst>
                <a:ext uri="{FF2B5EF4-FFF2-40B4-BE49-F238E27FC236}">
                  <a16:creationId xmlns:a16="http://schemas.microsoft.com/office/drawing/2014/main" id="{C2396642-EEC3-D28C-7663-510465860F88}"/>
                </a:ext>
              </a:extLst>
            </p:cNvPr>
            <p:cNvSpPr/>
            <p:nvPr/>
          </p:nvSpPr>
          <p:spPr>
            <a:xfrm>
              <a:off x="3954243" y="3311238"/>
              <a:ext cx="548700" cy="12714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1" name="Google Shape;227;p17">
              <a:extLst>
                <a:ext uri="{FF2B5EF4-FFF2-40B4-BE49-F238E27FC236}">
                  <a16:creationId xmlns:a16="http://schemas.microsoft.com/office/drawing/2014/main" id="{6465AC9A-8D02-8903-B45C-C973516DBBE7}"/>
                </a:ext>
              </a:extLst>
            </p:cNvPr>
            <p:cNvGrpSpPr/>
            <p:nvPr/>
          </p:nvGrpSpPr>
          <p:grpSpPr>
            <a:xfrm>
              <a:off x="3507611" y="2425070"/>
              <a:ext cx="1803436" cy="1271519"/>
              <a:chOff x="3507611" y="2425070"/>
              <a:chExt cx="1803436" cy="1271519"/>
            </a:xfrm>
          </p:grpSpPr>
          <p:sp>
            <p:nvSpPr>
              <p:cNvPr id="22" name="Google Shape;228;p17">
                <a:extLst>
                  <a:ext uri="{FF2B5EF4-FFF2-40B4-BE49-F238E27FC236}">
                    <a16:creationId xmlns:a16="http://schemas.microsoft.com/office/drawing/2014/main" id="{E205DC0D-D1AC-7911-6376-38E8FF15C7B3}"/>
                  </a:ext>
                </a:extLst>
              </p:cNvPr>
              <p:cNvSpPr/>
              <p:nvPr/>
            </p:nvSpPr>
            <p:spPr>
              <a:xfrm rot="-2700000">
                <a:off x="3507611" y="2425070"/>
                <a:ext cx="548573" cy="1271519"/>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29;p17">
                <a:extLst>
                  <a:ext uri="{FF2B5EF4-FFF2-40B4-BE49-F238E27FC236}">
                    <a16:creationId xmlns:a16="http://schemas.microsoft.com/office/drawing/2014/main" id="{AB25B4AA-D737-9214-94D2-94CD40C34087}"/>
                  </a:ext>
                </a:extLst>
              </p:cNvPr>
              <p:cNvSpPr/>
              <p:nvPr/>
            </p:nvSpPr>
            <p:spPr>
              <a:xfrm rot="2700000">
                <a:off x="4401001" y="2425070"/>
                <a:ext cx="548573" cy="1271519"/>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0" name="Ellipse 29">
            <a:extLst>
              <a:ext uri="{FF2B5EF4-FFF2-40B4-BE49-F238E27FC236}">
                <a16:creationId xmlns:a16="http://schemas.microsoft.com/office/drawing/2014/main" id="{08607C6E-DAEB-6D55-0D43-43EDE81BC284}"/>
              </a:ext>
            </a:extLst>
          </p:cNvPr>
          <p:cNvSpPr/>
          <p:nvPr/>
        </p:nvSpPr>
        <p:spPr>
          <a:xfrm>
            <a:off x="3057525" y="445375"/>
            <a:ext cx="173420" cy="118241"/>
          </a:xfrm>
          <a:prstGeom prst="ellipse">
            <a:avLst/>
          </a:prstGeom>
          <a:solidFill>
            <a:schemeClr val="bg1"/>
          </a:solidFill>
          <a:ln>
            <a:solidFill>
              <a:srgbClr val="4285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Google Shape;781;p31">
            <a:extLst>
              <a:ext uri="{FF2B5EF4-FFF2-40B4-BE49-F238E27FC236}">
                <a16:creationId xmlns:a16="http://schemas.microsoft.com/office/drawing/2014/main" id="{4767E9CA-1E49-1AE7-83D4-40C44351A3FC}"/>
              </a:ext>
            </a:extLst>
          </p:cNvPr>
          <p:cNvSpPr/>
          <p:nvPr/>
        </p:nvSpPr>
        <p:spPr>
          <a:xfrm>
            <a:off x="1861721" y="4126619"/>
            <a:ext cx="5431547"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FR" sz="1800" dirty="0">
                <a:solidFill>
                  <a:schemeClr val="dk1"/>
                </a:solidFill>
                <a:latin typeface="Nunito"/>
                <a:sym typeface="Nunito"/>
              </a:rPr>
              <a:t>At least 2 types of memory architecture modeling</a:t>
            </a:r>
            <a:endParaRPr lang="fr-F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6" name="Groupe 5">
            <a:extLst>
              <a:ext uri="{FF2B5EF4-FFF2-40B4-BE49-F238E27FC236}">
                <a16:creationId xmlns:a16="http://schemas.microsoft.com/office/drawing/2014/main" id="{34434FE0-5AEE-0652-A921-0DA6ABC7C284}"/>
              </a:ext>
            </a:extLst>
          </p:cNvPr>
          <p:cNvGrpSpPr/>
          <p:nvPr/>
        </p:nvGrpSpPr>
        <p:grpSpPr>
          <a:xfrm>
            <a:off x="105276" y="3046625"/>
            <a:ext cx="1070701" cy="844401"/>
            <a:chOff x="105276" y="3046625"/>
            <a:chExt cx="1070701" cy="844401"/>
          </a:xfrm>
        </p:grpSpPr>
        <p:grpSp>
          <p:nvGrpSpPr>
            <p:cNvPr id="408" name="Google Shape;408;p21"/>
            <p:cNvGrpSpPr/>
            <p:nvPr/>
          </p:nvGrpSpPr>
          <p:grpSpPr>
            <a:xfrm>
              <a:off x="105276" y="3231631"/>
              <a:ext cx="1070701" cy="659395"/>
              <a:chOff x="1313445" y="1542338"/>
              <a:chExt cx="3211460" cy="1661364"/>
            </a:xfrm>
          </p:grpSpPr>
          <p:sp>
            <p:nvSpPr>
              <p:cNvPr id="409" name="Google Shape;409;p21"/>
              <p:cNvSpPr/>
              <p:nvPr/>
            </p:nvSpPr>
            <p:spPr>
              <a:xfrm>
                <a:off x="1313525" y="2464801"/>
                <a:ext cx="3168300" cy="738900"/>
              </a:xfrm>
              <a:prstGeom prst="roundRect">
                <a:avLst>
                  <a:gd name="adj" fmla="val 16667"/>
                </a:avLst>
              </a:prstGeom>
              <a:solidFill>
                <a:schemeClr val="lt1"/>
              </a:solidFill>
              <a:ln w="9525" cap="flat" cmpd="sng">
                <a:solidFill>
                  <a:srgbClr val="8E7CC3"/>
                </a:solidFill>
                <a:prstDash val="dash"/>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sp>
            <p:nvSpPr>
              <p:cNvPr id="410" name="Google Shape;410;p21"/>
              <p:cNvSpPr/>
              <p:nvPr/>
            </p:nvSpPr>
            <p:spPr>
              <a:xfrm>
                <a:off x="2184045" y="1542390"/>
                <a:ext cx="950100" cy="521400"/>
              </a:xfrm>
              <a:prstGeom prst="roundRect">
                <a:avLst>
                  <a:gd name="adj" fmla="val 16667"/>
                </a:avLst>
              </a:prstGeom>
              <a:solidFill>
                <a:srgbClr val="FFFFFF"/>
              </a:solidFill>
              <a:ln w="9525" cap="flat" cmpd="sng">
                <a:solidFill>
                  <a:srgbClr val="8E7CC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Ω</a:t>
                </a:r>
                <a:endParaRPr>
                  <a:latin typeface="Nunito"/>
                  <a:ea typeface="Nunito"/>
                  <a:cs typeface="Nunito"/>
                  <a:sym typeface="Nunito"/>
                </a:endParaRPr>
              </a:p>
            </p:txBody>
          </p:sp>
          <p:sp>
            <p:nvSpPr>
              <p:cNvPr id="411" name="Google Shape;411;p21"/>
              <p:cNvSpPr/>
              <p:nvPr/>
            </p:nvSpPr>
            <p:spPr>
              <a:xfrm>
                <a:off x="3574805" y="1542338"/>
                <a:ext cx="950100" cy="5214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cxnSp>
            <p:nvCxnSpPr>
              <p:cNvPr id="412" name="Google Shape;412;p21"/>
              <p:cNvCxnSpPr>
                <a:stCxn id="413" idx="3"/>
                <a:endCxn id="414" idx="1"/>
              </p:cNvCxnSpPr>
              <p:nvPr/>
            </p:nvCxnSpPr>
            <p:spPr>
              <a:xfrm>
                <a:off x="3134396" y="1803576"/>
                <a:ext cx="440400" cy="0"/>
              </a:xfrm>
              <a:prstGeom prst="straightConnector1">
                <a:avLst/>
              </a:prstGeom>
              <a:noFill/>
              <a:ln w="9525" cap="flat" cmpd="sng">
                <a:solidFill>
                  <a:schemeClr val="dk1"/>
                </a:solidFill>
                <a:prstDash val="solid"/>
                <a:round/>
                <a:headEnd type="none" w="med" len="med"/>
                <a:tailEnd type="triangle" w="med" len="med"/>
              </a:ln>
            </p:spPr>
          </p:cxnSp>
          <p:sp>
            <p:nvSpPr>
              <p:cNvPr id="415" name="Google Shape;415;p21"/>
              <p:cNvSpPr/>
              <p:nvPr/>
            </p:nvSpPr>
            <p:spPr>
              <a:xfrm>
                <a:off x="1411400" y="2554698"/>
                <a:ext cx="950100" cy="5214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416" name="Google Shape;416;p21"/>
              <p:cNvSpPr/>
              <p:nvPr/>
            </p:nvSpPr>
            <p:spPr>
              <a:xfrm>
                <a:off x="2802160" y="2554698"/>
                <a:ext cx="950100" cy="5214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417" name="Google Shape;417;p21"/>
              <p:cNvCxnSpPr>
                <a:stCxn id="418" idx="3"/>
                <a:endCxn id="419" idx="1"/>
              </p:cNvCxnSpPr>
              <p:nvPr/>
            </p:nvCxnSpPr>
            <p:spPr>
              <a:xfrm>
                <a:off x="2361752" y="2815884"/>
                <a:ext cx="440400" cy="0"/>
              </a:xfrm>
              <a:prstGeom prst="straightConnector1">
                <a:avLst/>
              </a:prstGeom>
              <a:noFill/>
              <a:ln w="9525" cap="flat" cmpd="sng">
                <a:solidFill>
                  <a:schemeClr val="dk1"/>
                </a:solidFill>
                <a:prstDash val="solid"/>
                <a:round/>
                <a:headEnd type="none" w="med" len="med"/>
                <a:tailEnd type="triangle" w="med" len="med"/>
              </a:ln>
            </p:spPr>
          </p:cxnSp>
          <p:cxnSp>
            <p:nvCxnSpPr>
              <p:cNvPr id="420" name="Google Shape;420;p21"/>
              <p:cNvCxnSpPr>
                <a:stCxn id="410" idx="1"/>
                <a:endCxn id="409" idx="1"/>
              </p:cNvCxnSpPr>
              <p:nvPr/>
            </p:nvCxnSpPr>
            <p:spPr>
              <a:xfrm flipH="1">
                <a:off x="1313445" y="1803090"/>
                <a:ext cx="870600" cy="1031100"/>
              </a:xfrm>
              <a:prstGeom prst="straightConnector1">
                <a:avLst/>
              </a:prstGeom>
              <a:noFill/>
              <a:ln w="9525" cap="flat" cmpd="sng">
                <a:solidFill>
                  <a:srgbClr val="8E7CC3"/>
                </a:solidFill>
                <a:prstDash val="dash"/>
                <a:round/>
                <a:headEnd type="none" w="med" len="med"/>
                <a:tailEnd type="none" w="med" len="med"/>
              </a:ln>
            </p:spPr>
          </p:cxnSp>
          <p:cxnSp>
            <p:nvCxnSpPr>
              <p:cNvPr id="421" name="Google Shape;421;p21"/>
              <p:cNvCxnSpPr>
                <a:stCxn id="413" idx="3"/>
                <a:endCxn id="409" idx="3"/>
              </p:cNvCxnSpPr>
              <p:nvPr/>
            </p:nvCxnSpPr>
            <p:spPr>
              <a:xfrm>
                <a:off x="3134525" y="1803451"/>
                <a:ext cx="1347300" cy="1030800"/>
              </a:xfrm>
              <a:prstGeom prst="straightConnector1">
                <a:avLst/>
              </a:prstGeom>
              <a:noFill/>
              <a:ln w="9525" cap="flat" cmpd="sng">
                <a:solidFill>
                  <a:srgbClr val="8E7CC3"/>
                </a:solidFill>
                <a:prstDash val="dash"/>
                <a:round/>
                <a:headEnd type="none" w="med" len="med"/>
                <a:tailEnd type="none" w="med" len="med"/>
              </a:ln>
            </p:spPr>
          </p:cxnSp>
          <p:sp>
            <p:nvSpPr>
              <p:cNvPr id="422" name="Google Shape;422;p21"/>
              <p:cNvSpPr/>
              <p:nvPr/>
            </p:nvSpPr>
            <p:spPr>
              <a:xfrm>
                <a:off x="4404384" y="2706975"/>
                <a:ext cx="95100" cy="217800"/>
              </a:xfrm>
              <a:prstGeom prst="roundRect">
                <a:avLst>
                  <a:gd name="adj" fmla="val 16667"/>
                </a:avLst>
              </a:prstGeom>
              <a:solidFill>
                <a:schemeClr val="dk1"/>
              </a:solidFill>
              <a:ln>
                <a:noFill/>
              </a:ln>
            </p:spPr>
            <p:txBody>
              <a:bodyPr spcFirstLastPara="1" wrap="square" lIns="62200" tIns="62200" rIns="62200" bIns="62200" anchor="ctr" anchorCtr="0">
                <a:noAutofit/>
              </a:bodyPr>
              <a:lstStyle/>
              <a:p>
                <a:pPr marL="0" lvl="0" indent="0" algn="l" rtl="0">
                  <a:spcBef>
                    <a:spcPts val="0"/>
                  </a:spcBef>
                  <a:spcAft>
                    <a:spcPts val="0"/>
                  </a:spcAft>
                  <a:buNone/>
                </a:pPr>
                <a:endParaRPr/>
              </a:p>
            </p:txBody>
          </p:sp>
          <p:cxnSp>
            <p:nvCxnSpPr>
              <p:cNvPr id="423" name="Google Shape;423;p21"/>
              <p:cNvCxnSpPr>
                <a:stCxn id="416" idx="3"/>
                <a:endCxn id="422" idx="1"/>
              </p:cNvCxnSpPr>
              <p:nvPr/>
            </p:nvCxnSpPr>
            <p:spPr>
              <a:xfrm>
                <a:off x="3752260" y="2815398"/>
                <a:ext cx="652200" cy="600"/>
              </a:xfrm>
              <a:prstGeom prst="straightConnector1">
                <a:avLst/>
              </a:prstGeom>
              <a:noFill/>
              <a:ln w="9525" cap="flat" cmpd="sng">
                <a:solidFill>
                  <a:schemeClr val="dk1"/>
                </a:solidFill>
                <a:prstDash val="solid"/>
                <a:round/>
                <a:headEnd type="none" w="med" len="med"/>
                <a:tailEnd type="triangle" w="med" len="med"/>
              </a:ln>
            </p:spPr>
          </p:cxnSp>
        </p:grpSp>
        <p:grpSp>
          <p:nvGrpSpPr>
            <p:cNvPr id="5" name="Groupe 4">
              <a:extLst>
                <a:ext uri="{FF2B5EF4-FFF2-40B4-BE49-F238E27FC236}">
                  <a16:creationId xmlns:a16="http://schemas.microsoft.com/office/drawing/2014/main" id="{CA1D39F7-CEFA-2718-1BB7-A6E4D1AB381F}"/>
                </a:ext>
              </a:extLst>
            </p:cNvPr>
            <p:cNvGrpSpPr/>
            <p:nvPr/>
          </p:nvGrpSpPr>
          <p:grpSpPr>
            <a:xfrm>
              <a:off x="165160" y="3046625"/>
              <a:ext cx="1002338" cy="565998"/>
              <a:chOff x="165160" y="3046625"/>
              <a:chExt cx="1002338" cy="565998"/>
            </a:xfrm>
          </p:grpSpPr>
          <p:sp>
            <p:nvSpPr>
              <p:cNvPr id="424" name="Google Shape;424;p21"/>
              <p:cNvSpPr txBox="1"/>
              <p:nvPr/>
            </p:nvSpPr>
            <p:spPr>
              <a:xfrm>
                <a:off x="428658" y="3046625"/>
                <a:ext cx="2787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425" name="Google Shape;425;p21"/>
              <p:cNvSpPr txBox="1"/>
              <p:nvPr/>
            </p:nvSpPr>
            <p:spPr>
              <a:xfrm>
                <a:off x="888798" y="3046625"/>
                <a:ext cx="2787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sp>
            <p:nvSpPr>
              <p:cNvPr id="426" name="Google Shape;426;p21"/>
              <p:cNvSpPr txBox="1"/>
              <p:nvPr/>
            </p:nvSpPr>
            <p:spPr>
              <a:xfrm>
                <a:off x="165160" y="3427823"/>
                <a:ext cx="2787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427" name="Google Shape;427;p21"/>
              <p:cNvSpPr txBox="1"/>
              <p:nvPr/>
            </p:nvSpPr>
            <p:spPr>
              <a:xfrm>
                <a:off x="625300" y="3427823"/>
                <a:ext cx="2787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428" name="Google Shape;428;p21"/>
              <p:cNvSpPr txBox="1"/>
              <p:nvPr/>
            </p:nvSpPr>
            <p:spPr>
              <a:xfrm>
                <a:off x="716053" y="3231593"/>
                <a:ext cx="42900" cy="61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400">
                  <a:solidFill>
                    <a:srgbClr val="4285F4"/>
                  </a:solidFill>
                  <a:latin typeface="Nunito"/>
                  <a:ea typeface="Nunito"/>
                  <a:cs typeface="Nunito"/>
                  <a:sym typeface="Nunito"/>
                </a:endParaRPr>
              </a:p>
            </p:txBody>
          </p:sp>
        </p:grpSp>
      </p:grpSp>
      <p:sp>
        <p:nvSpPr>
          <p:cNvPr id="430" name="Google Shape;430;p21"/>
          <p:cNvSpPr/>
          <p:nvPr/>
        </p:nvSpPr>
        <p:spPr>
          <a:xfrm>
            <a:off x="3637898" y="3412589"/>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200">
                <a:latin typeface="Nunito"/>
                <a:ea typeface="Nunito"/>
                <a:cs typeface="Nunito"/>
                <a:sym typeface="Nunito"/>
              </a:rPr>
              <a:t>A0</a:t>
            </a:r>
            <a:endParaRPr sz="1200">
              <a:latin typeface="Nunito"/>
              <a:ea typeface="Nunito"/>
              <a:cs typeface="Nunito"/>
              <a:sym typeface="Nunito"/>
            </a:endParaRPr>
          </a:p>
        </p:txBody>
      </p:sp>
      <p:sp>
        <p:nvSpPr>
          <p:cNvPr id="431" name="Google Shape;431;p21"/>
          <p:cNvSpPr/>
          <p:nvPr/>
        </p:nvSpPr>
        <p:spPr>
          <a:xfrm>
            <a:off x="4330090" y="3055819"/>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0</a:t>
            </a:r>
            <a:endParaRPr sz="900">
              <a:latin typeface="Nunito"/>
              <a:ea typeface="Nunito"/>
              <a:cs typeface="Nunito"/>
              <a:sym typeface="Nunito"/>
            </a:endParaRPr>
          </a:p>
        </p:txBody>
      </p:sp>
      <p:sp>
        <p:nvSpPr>
          <p:cNvPr id="432" name="Google Shape;432;p21"/>
          <p:cNvSpPr/>
          <p:nvPr/>
        </p:nvSpPr>
        <p:spPr>
          <a:xfrm>
            <a:off x="4330090" y="3293509"/>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1</a:t>
            </a:r>
            <a:endParaRPr sz="900">
              <a:latin typeface="Nunito"/>
              <a:ea typeface="Nunito"/>
              <a:cs typeface="Nunito"/>
              <a:sym typeface="Nunito"/>
            </a:endParaRPr>
          </a:p>
        </p:txBody>
      </p:sp>
      <p:sp>
        <p:nvSpPr>
          <p:cNvPr id="433" name="Google Shape;433;p21"/>
          <p:cNvSpPr/>
          <p:nvPr/>
        </p:nvSpPr>
        <p:spPr>
          <a:xfrm>
            <a:off x="4330090" y="3531200"/>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2</a:t>
            </a:r>
            <a:endParaRPr sz="900">
              <a:latin typeface="Nunito"/>
              <a:ea typeface="Nunito"/>
              <a:cs typeface="Nunito"/>
              <a:sym typeface="Nunito"/>
            </a:endParaRPr>
          </a:p>
        </p:txBody>
      </p:sp>
      <p:sp>
        <p:nvSpPr>
          <p:cNvPr id="434" name="Google Shape;434;p21"/>
          <p:cNvSpPr/>
          <p:nvPr/>
        </p:nvSpPr>
        <p:spPr>
          <a:xfrm>
            <a:off x="4330090" y="3768890"/>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3</a:t>
            </a:r>
            <a:endParaRPr sz="900">
              <a:latin typeface="Nunito"/>
              <a:ea typeface="Nunito"/>
              <a:cs typeface="Nunito"/>
              <a:sym typeface="Nunito"/>
            </a:endParaRPr>
          </a:p>
        </p:txBody>
      </p:sp>
      <p:sp>
        <p:nvSpPr>
          <p:cNvPr id="435" name="Google Shape;435;p21"/>
          <p:cNvSpPr/>
          <p:nvPr/>
        </p:nvSpPr>
        <p:spPr>
          <a:xfrm>
            <a:off x="4091380" y="3336890"/>
            <a:ext cx="120775" cy="367468"/>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endParaRPr sz="1600">
              <a:latin typeface="Nunito"/>
              <a:ea typeface="Nunito"/>
              <a:cs typeface="Nunito"/>
              <a:sym typeface="Nunito"/>
            </a:endParaRPr>
          </a:p>
        </p:txBody>
      </p:sp>
      <p:cxnSp>
        <p:nvCxnSpPr>
          <p:cNvPr id="436" name="Google Shape;436;p21"/>
          <p:cNvCxnSpPr>
            <a:stCxn id="437" idx="3"/>
            <a:endCxn id="438" idx="1"/>
          </p:cNvCxnSpPr>
          <p:nvPr/>
        </p:nvCxnSpPr>
        <p:spPr>
          <a:xfrm>
            <a:off x="3973575" y="3520487"/>
            <a:ext cx="117756" cy="457"/>
          </a:xfrm>
          <a:prstGeom prst="straightConnector1">
            <a:avLst/>
          </a:prstGeom>
          <a:noFill/>
          <a:ln w="9525" cap="flat" cmpd="sng">
            <a:solidFill>
              <a:schemeClr val="dk1"/>
            </a:solidFill>
            <a:prstDash val="solid"/>
            <a:round/>
            <a:headEnd type="none" w="med" len="med"/>
            <a:tailEnd type="triangle" w="med" len="med"/>
          </a:ln>
        </p:spPr>
      </p:cxnSp>
      <p:cxnSp>
        <p:nvCxnSpPr>
          <p:cNvPr id="439" name="Google Shape;439;p21"/>
          <p:cNvCxnSpPr>
            <a:stCxn id="440" idx="3"/>
            <a:endCxn id="441" idx="1"/>
          </p:cNvCxnSpPr>
          <p:nvPr/>
        </p:nvCxnSpPr>
        <p:spPr>
          <a:xfrm>
            <a:off x="4212447" y="3626277"/>
            <a:ext cx="117756" cy="250463"/>
          </a:xfrm>
          <a:prstGeom prst="straightConnector1">
            <a:avLst/>
          </a:prstGeom>
          <a:noFill/>
          <a:ln w="9525" cap="flat" cmpd="sng">
            <a:solidFill>
              <a:schemeClr val="dk1"/>
            </a:solidFill>
            <a:prstDash val="solid"/>
            <a:round/>
            <a:headEnd type="none" w="med" len="med"/>
            <a:tailEnd type="triangle" w="med" len="med"/>
          </a:ln>
        </p:spPr>
      </p:cxnSp>
      <p:cxnSp>
        <p:nvCxnSpPr>
          <p:cNvPr id="442" name="Google Shape;442;p21"/>
          <p:cNvCxnSpPr>
            <a:stCxn id="443" idx="3"/>
            <a:endCxn id="444" idx="1"/>
          </p:cNvCxnSpPr>
          <p:nvPr/>
        </p:nvCxnSpPr>
        <p:spPr>
          <a:xfrm>
            <a:off x="4212447" y="3555906"/>
            <a:ext cx="117756" cy="83183"/>
          </a:xfrm>
          <a:prstGeom prst="straightConnector1">
            <a:avLst/>
          </a:prstGeom>
          <a:noFill/>
          <a:ln w="9525" cap="flat" cmpd="sng">
            <a:solidFill>
              <a:schemeClr val="dk1"/>
            </a:solidFill>
            <a:prstDash val="solid"/>
            <a:round/>
            <a:headEnd type="none" w="med" len="med"/>
            <a:tailEnd type="triangle" w="med" len="med"/>
          </a:ln>
        </p:spPr>
      </p:cxnSp>
      <p:cxnSp>
        <p:nvCxnSpPr>
          <p:cNvPr id="445" name="Google Shape;445;p21"/>
          <p:cNvCxnSpPr>
            <a:stCxn id="446" idx="3"/>
            <a:endCxn id="447" idx="1"/>
          </p:cNvCxnSpPr>
          <p:nvPr/>
        </p:nvCxnSpPr>
        <p:spPr>
          <a:xfrm rot="10800000" flipH="1">
            <a:off x="4212447" y="3401437"/>
            <a:ext cx="117756" cy="84097"/>
          </a:xfrm>
          <a:prstGeom prst="straightConnector1">
            <a:avLst/>
          </a:prstGeom>
          <a:noFill/>
          <a:ln w="9525" cap="flat" cmpd="sng">
            <a:solidFill>
              <a:schemeClr val="dk1"/>
            </a:solidFill>
            <a:prstDash val="solid"/>
            <a:round/>
            <a:headEnd type="none" w="med" len="med"/>
            <a:tailEnd type="triangle" w="med" len="med"/>
          </a:ln>
        </p:spPr>
      </p:cxnSp>
      <p:cxnSp>
        <p:nvCxnSpPr>
          <p:cNvPr id="448" name="Google Shape;448;p21"/>
          <p:cNvCxnSpPr>
            <a:stCxn id="449" idx="3"/>
            <a:endCxn id="450" idx="1"/>
          </p:cNvCxnSpPr>
          <p:nvPr/>
        </p:nvCxnSpPr>
        <p:spPr>
          <a:xfrm rot="10800000" flipH="1">
            <a:off x="4212447" y="3163786"/>
            <a:ext cx="117756" cy="251378"/>
          </a:xfrm>
          <a:prstGeom prst="straightConnector1">
            <a:avLst/>
          </a:prstGeom>
          <a:noFill/>
          <a:ln w="9525" cap="flat" cmpd="sng">
            <a:solidFill>
              <a:schemeClr val="dk1"/>
            </a:solidFill>
            <a:prstDash val="solid"/>
            <a:round/>
            <a:headEnd type="none" w="med" len="med"/>
            <a:tailEnd type="triangle" w="med" len="med"/>
          </a:ln>
        </p:spPr>
      </p:cxnSp>
      <p:sp>
        <p:nvSpPr>
          <p:cNvPr id="451" name="Google Shape;451;p21"/>
          <p:cNvSpPr/>
          <p:nvPr/>
        </p:nvSpPr>
        <p:spPr>
          <a:xfrm>
            <a:off x="4783579" y="3163488"/>
            <a:ext cx="120775" cy="234010"/>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endParaRPr sz="1600">
              <a:latin typeface="Nunito"/>
              <a:ea typeface="Nunito"/>
              <a:cs typeface="Nunito"/>
              <a:sym typeface="Nunito"/>
            </a:endParaRPr>
          </a:p>
        </p:txBody>
      </p:sp>
      <p:cxnSp>
        <p:nvCxnSpPr>
          <p:cNvPr id="452" name="Google Shape;452;p21"/>
          <p:cNvCxnSpPr>
            <a:stCxn id="453" idx="3"/>
            <a:endCxn id="454" idx="1"/>
          </p:cNvCxnSpPr>
          <p:nvPr/>
        </p:nvCxnSpPr>
        <p:spPr>
          <a:xfrm>
            <a:off x="4665767" y="3163716"/>
            <a:ext cx="117756" cy="81812"/>
          </a:xfrm>
          <a:prstGeom prst="straightConnector1">
            <a:avLst/>
          </a:prstGeom>
          <a:noFill/>
          <a:ln w="9525" cap="flat" cmpd="sng">
            <a:solidFill>
              <a:schemeClr val="dk1"/>
            </a:solidFill>
            <a:prstDash val="solid"/>
            <a:round/>
            <a:headEnd type="none" w="med" len="med"/>
            <a:tailEnd type="triangle" w="med" len="med"/>
          </a:ln>
        </p:spPr>
      </p:cxnSp>
      <p:cxnSp>
        <p:nvCxnSpPr>
          <p:cNvPr id="455" name="Google Shape;455;p21"/>
          <p:cNvCxnSpPr>
            <a:stCxn id="456" idx="3"/>
            <a:endCxn id="457" idx="1"/>
          </p:cNvCxnSpPr>
          <p:nvPr/>
        </p:nvCxnSpPr>
        <p:spPr>
          <a:xfrm rot="10800000" flipH="1">
            <a:off x="4665767" y="3315938"/>
            <a:ext cx="117756" cy="85468"/>
          </a:xfrm>
          <a:prstGeom prst="straightConnector1">
            <a:avLst/>
          </a:prstGeom>
          <a:noFill/>
          <a:ln w="9525" cap="flat" cmpd="sng">
            <a:solidFill>
              <a:schemeClr val="dk1"/>
            </a:solidFill>
            <a:prstDash val="solid"/>
            <a:round/>
            <a:headEnd type="none" w="med" len="med"/>
            <a:tailEnd type="triangle" w="med" len="med"/>
          </a:ln>
        </p:spPr>
      </p:cxnSp>
      <p:sp>
        <p:nvSpPr>
          <p:cNvPr id="458" name="Google Shape;458;p21"/>
          <p:cNvSpPr/>
          <p:nvPr/>
        </p:nvSpPr>
        <p:spPr>
          <a:xfrm>
            <a:off x="4783579" y="3634377"/>
            <a:ext cx="120775" cy="234010"/>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endParaRPr sz="1600">
              <a:latin typeface="Nunito"/>
              <a:ea typeface="Nunito"/>
              <a:cs typeface="Nunito"/>
              <a:sym typeface="Nunito"/>
            </a:endParaRPr>
          </a:p>
        </p:txBody>
      </p:sp>
      <p:cxnSp>
        <p:nvCxnSpPr>
          <p:cNvPr id="459" name="Google Shape;459;p21"/>
          <p:cNvCxnSpPr>
            <a:stCxn id="460" idx="3"/>
            <a:endCxn id="461" idx="1"/>
          </p:cNvCxnSpPr>
          <p:nvPr/>
        </p:nvCxnSpPr>
        <p:spPr>
          <a:xfrm>
            <a:off x="4665767" y="3639097"/>
            <a:ext cx="117756" cy="77241"/>
          </a:xfrm>
          <a:prstGeom prst="straightConnector1">
            <a:avLst/>
          </a:prstGeom>
          <a:noFill/>
          <a:ln w="9525" cap="flat" cmpd="sng">
            <a:solidFill>
              <a:schemeClr val="dk1"/>
            </a:solidFill>
            <a:prstDash val="solid"/>
            <a:round/>
            <a:headEnd type="none" w="med" len="med"/>
            <a:tailEnd type="triangle" w="med" len="med"/>
          </a:ln>
        </p:spPr>
      </p:cxnSp>
      <p:cxnSp>
        <p:nvCxnSpPr>
          <p:cNvPr id="462" name="Google Shape;462;p21"/>
          <p:cNvCxnSpPr>
            <a:stCxn id="463" idx="3"/>
            <a:endCxn id="464" idx="1"/>
          </p:cNvCxnSpPr>
          <p:nvPr/>
        </p:nvCxnSpPr>
        <p:spPr>
          <a:xfrm rot="10800000" flipH="1">
            <a:off x="4665767" y="3786749"/>
            <a:ext cx="117756" cy="90039"/>
          </a:xfrm>
          <a:prstGeom prst="straightConnector1">
            <a:avLst/>
          </a:prstGeom>
          <a:noFill/>
          <a:ln w="9525" cap="flat" cmpd="sng">
            <a:solidFill>
              <a:schemeClr val="dk1"/>
            </a:solidFill>
            <a:prstDash val="solid"/>
            <a:round/>
            <a:headEnd type="none" w="med" len="med"/>
            <a:tailEnd type="triangle" w="med" len="med"/>
          </a:ln>
        </p:spPr>
      </p:cxnSp>
      <p:sp>
        <p:nvSpPr>
          <p:cNvPr id="465" name="Google Shape;465;p21"/>
          <p:cNvSpPr/>
          <p:nvPr/>
        </p:nvSpPr>
        <p:spPr>
          <a:xfrm>
            <a:off x="5022438" y="3172569"/>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r>
              <a:rPr lang="fr" sz="900">
                <a:latin typeface="Nunito"/>
                <a:ea typeface="Nunito"/>
                <a:cs typeface="Nunito"/>
                <a:sym typeface="Nunito"/>
              </a:rPr>
              <a:t>0</a:t>
            </a:r>
            <a:endParaRPr sz="900">
              <a:latin typeface="Nunito"/>
              <a:ea typeface="Nunito"/>
              <a:cs typeface="Nunito"/>
              <a:sym typeface="Nunito"/>
            </a:endParaRPr>
          </a:p>
        </p:txBody>
      </p:sp>
      <p:cxnSp>
        <p:nvCxnSpPr>
          <p:cNvPr id="466" name="Google Shape;466;p21"/>
          <p:cNvCxnSpPr>
            <a:stCxn id="467" idx="3"/>
            <a:endCxn id="468" idx="1"/>
          </p:cNvCxnSpPr>
          <p:nvPr/>
        </p:nvCxnSpPr>
        <p:spPr>
          <a:xfrm>
            <a:off x="4904650" y="3280691"/>
            <a:ext cx="117756" cy="5028"/>
          </a:xfrm>
          <a:prstGeom prst="straightConnector1">
            <a:avLst/>
          </a:prstGeom>
          <a:noFill/>
          <a:ln w="9525" cap="flat" cmpd="sng">
            <a:solidFill>
              <a:schemeClr val="dk1"/>
            </a:solidFill>
            <a:prstDash val="solid"/>
            <a:round/>
            <a:headEnd type="none" w="med" len="med"/>
            <a:tailEnd type="triangle" w="med" len="med"/>
          </a:ln>
        </p:spPr>
      </p:cxnSp>
      <p:sp>
        <p:nvSpPr>
          <p:cNvPr id="469" name="Google Shape;469;p21"/>
          <p:cNvSpPr/>
          <p:nvPr/>
        </p:nvSpPr>
        <p:spPr>
          <a:xfrm>
            <a:off x="5022438" y="3643457"/>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r>
              <a:rPr lang="fr" sz="900">
                <a:latin typeface="Nunito"/>
                <a:ea typeface="Nunito"/>
                <a:cs typeface="Nunito"/>
                <a:sym typeface="Nunito"/>
              </a:rPr>
              <a:t>1</a:t>
            </a:r>
            <a:endParaRPr sz="900">
              <a:latin typeface="Nunito"/>
              <a:ea typeface="Nunito"/>
              <a:cs typeface="Nunito"/>
              <a:sym typeface="Nunito"/>
            </a:endParaRPr>
          </a:p>
        </p:txBody>
      </p:sp>
      <p:cxnSp>
        <p:nvCxnSpPr>
          <p:cNvPr id="470" name="Google Shape;470;p21"/>
          <p:cNvCxnSpPr>
            <a:stCxn id="471" idx="3"/>
            <a:endCxn id="472" idx="1"/>
          </p:cNvCxnSpPr>
          <p:nvPr/>
        </p:nvCxnSpPr>
        <p:spPr>
          <a:xfrm>
            <a:off x="4904650" y="3751580"/>
            <a:ext cx="117756" cy="5028"/>
          </a:xfrm>
          <a:prstGeom prst="straightConnector1">
            <a:avLst/>
          </a:prstGeom>
          <a:noFill/>
          <a:ln w="9525" cap="flat" cmpd="sng">
            <a:solidFill>
              <a:schemeClr val="dk1"/>
            </a:solidFill>
            <a:prstDash val="solid"/>
            <a:round/>
            <a:headEnd type="none" w="med" len="med"/>
            <a:tailEnd type="triangle" w="med" len="med"/>
          </a:ln>
        </p:spPr>
      </p:cxnSp>
      <p:grpSp>
        <p:nvGrpSpPr>
          <p:cNvPr id="3" name="Groupe 2">
            <a:extLst>
              <a:ext uri="{FF2B5EF4-FFF2-40B4-BE49-F238E27FC236}">
                <a16:creationId xmlns:a16="http://schemas.microsoft.com/office/drawing/2014/main" id="{2963E2CC-2DEC-210A-C07E-1E5A7ECE7607}"/>
              </a:ext>
            </a:extLst>
          </p:cNvPr>
          <p:cNvGrpSpPr/>
          <p:nvPr/>
        </p:nvGrpSpPr>
        <p:grpSpPr>
          <a:xfrm>
            <a:off x="1863751" y="1763375"/>
            <a:ext cx="7207500" cy="999225"/>
            <a:chOff x="1863751" y="1763375"/>
            <a:chExt cx="7207500" cy="999225"/>
          </a:xfrm>
        </p:grpSpPr>
        <p:cxnSp>
          <p:nvCxnSpPr>
            <p:cNvPr id="400" name="Google Shape;400;p21"/>
            <p:cNvCxnSpPr/>
            <p:nvPr/>
          </p:nvCxnSpPr>
          <p:spPr>
            <a:xfrm>
              <a:off x="1863751" y="1985596"/>
              <a:ext cx="7207500" cy="7200"/>
            </a:xfrm>
            <a:prstGeom prst="straightConnector1">
              <a:avLst/>
            </a:prstGeom>
            <a:noFill/>
            <a:ln w="19050" cap="flat" cmpd="sng">
              <a:solidFill>
                <a:srgbClr val="000000"/>
              </a:solidFill>
              <a:prstDash val="solid"/>
              <a:round/>
              <a:headEnd type="none" w="med" len="med"/>
              <a:tailEnd type="stealth" w="med" len="med"/>
            </a:ln>
          </p:spPr>
        </p:cxnSp>
        <p:grpSp>
          <p:nvGrpSpPr>
            <p:cNvPr id="2" name="Groupe 1">
              <a:extLst>
                <a:ext uri="{FF2B5EF4-FFF2-40B4-BE49-F238E27FC236}">
                  <a16:creationId xmlns:a16="http://schemas.microsoft.com/office/drawing/2014/main" id="{9A18C5FF-22CF-58D7-B814-CA391BA0F22F}"/>
                </a:ext>
              </a:extLst>
            </p:cNvPr>
            <p:cNvGrpSpPr/>
            <p:nvPr/>
          </p:nvGrpSpPr>
          <p:grpSpPr>
            <a:xfrm>
              <a:off x="1867510" y="1763375"/>
              <a:ext cx="6984066" cy="999225"/>
              <a:chOff x="1867510" y="1763375"/>
              <a:chExt cx="6984066" cy="999225"/>
            </a:xfrm>
          </p:grpSpPr>
          <p:sp>
            <p:nvSpPr>
              <p:cNvPr id="401" name="Google Shape;401;p21"/>
              <p:cNvSpPr/>
              <p:nvPr/>
            </p:nvSpPr>
            <p:spPr>
              <a:xfrm>
                <a:off x="5735250" y="1773250"/>
                <a:ext cx="1134000" cy="432300"/>
              </a:xfrm>
              <a:prstGeom prst="roundRect">
                <a:avLst>
                  <a:gd name="adj" fmla="val 16667"/>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b="1">
                    <a:solidFill>
                      <a:srgbClr val="000000"/>
                    </a:solidFill>
                    <a:latin typeface="Nunito"/>
                    <a:ea typeface="Nunito"/>
                    <a:cs typeface="Nunito"/>
                    <a:sym typeface="Nunito"/>
                  </a:rPr>
                  <a:t>Mapping</a:t>
                </a:r>
                <a:endParaRPr b="1">
                  <a:solidFill>
                    <a:srgbClr val="000000"/>
                  </a:solidFill>
                  <a:latin typeface="Nunito"/>
                  <a:ea typeface="Nunito"/>
                  <a:cs typeface="Nunito"/>
                  <a:sym typeface="Nunito"/>
                </a:endParaRPr>
              </a:p>
              <a:p>
                <a:pPr marL="0" lvl="0" indent="0" algn="ctr" rtl="0">
                  <a:spcBef>
                    <a:spcPts val="0"/>
                  </a:spcBef>
                  <a:spcAft>
                    <a:spcPts val="0"/>
                  </a:spcAft>
                  <a:buNone/>
                </a:pPr>
                <a:r>
                  <a:rPr lang="fr" b="1">
                    <a:latin typeface="Nunito"/>
                    <a:ea typeface="Nunito"/>
                    <a:cs typeface="Nunito"/>
                    <a:sym typeface="Nunito"/>
                  </a:rPr>
                  <a:t>Scheduling</a:t>
                </a:r>
                <a:endParaRPr b="1">
                  <a:latin typeface="Nunito"/>
                  <a:ea typeface="Nunito"/>
                  <a:cs typeface="Nunito"/>
                  <a:sym typeface="Nunito"/>
                </a:endParaRPr>
              </a:p>
              <a:p>
                <a:pPr marL="0" lvl="0" indent="0" algn="ctr" rtl="0">
                  <a:spcBef>
                    <a:spcPts val="0"/>
                  </a:spcBef>
                  <a:spcAft>
                    <a:spcPts val="0"/>
                  </a:spcAft>
                  <a:buNone/>
                </a:pPr>
                <a:r>
                  <a:rPr lang="fr" b="1">
                    <a:latin typeface="Nunito"/>
                    <a:ea typeface="Nunito"/>
                    <a:cs typeface="Nunito"/>
                    <a:sym typeface="Nunito"/>
                  </a:rPr>
                  <a:t>Timing</a:t>
                </a:r>
                <a:endParaRPr b="1">
                  <a:latin typeface="Nunito"/>
                  <a:ea typeface="Nunito"/>
                  <a:cs typeface="Nunito"/>
                  <a:sym typeface="Nunito"/>
                </a:endParaRPr>
              </a:p>
            </p:txBody>
          </p:sp>
          <p:sp>
            <p:nvSpPr>
              <p:cNvPr id="402" name="Google Shape;402;p21"/>
              <p:cNvSpPr/>
              <p:nvPr/>
            </p:nvSpPr>
            <p:spPr>
              <a:xfrm>
                <a:off x="2838500" y="1773250"/>
                <a:ext cx="1134000" cy="432300"/>
              </a:xfrm>
              <a:prstGeom prst="roundRect">
                <a:avLst>
                  <a:gd name="adj" fmla="val 14105"/>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b="1">
                    <a:solidFill>
                      <a:srgbClr val="000000"/>
                    </a:solidFill>
                    <a:latin typeface="Nunito"/>
                    <a:ea typeface="Nunito"/>
                    <a:cs typeface="Nunito"/>
                    <a:sym typeface="Nunito"/>
                  </a:rPr>
                  <a:t>Extraction</a:t>
                </a:r>
                <a:endParaRPr b="1">
                  <a:solidFill>
                    <a:srgbClr val="000000"/>
                  </a:solidFill>
                  <a:latin typeface="Nunito"/>
                  <a:ea typeface="Nunito"/>
                  <a:cs typeface="Nunito"/>
                  <a:sym typeface="Nunito"/>
                </a:endParaRPr>
              </a:p>
            </p:txBody>
          </p:sp>
          <p:cxnSp>
            <p:nvCxnSpPr>
              <p:cNvPr id="403" name="Google Shape;403;p21"/>
              <p:cNvCxnSpPr/>
              <p:nvPr/>
            </p:nvCxnSpPr>
            <p:spPr>
              <a:xfrm rot="10800000" flipH="1">
                <a:off x="1867510" y="2604431"/>
                <a:ext cx="3551100" cy="3600"/>
              </a:xfrm>
              <a:prstGeom prst="straightConnector1">
                <a:avLst/>
              </a:prstGeom>
              <a:noFill/>
              <a:ln w="19050" cap="flat" cmpd="sng">
                <a:solidFill>
                  <a:srgbClr val="000000"/>
                </a:solidFill>
                <a:prstDash val="solid"/>
                <a:round/>
                <a:headEnd type="none" w="med" len="med"/>
                <a:tailEnd type="stealth" w="med" len="med"/>
              </a:ln>
            </p:spPr>
          </p:cxnSp>
          <p:sp>
            <p:nvSpPr>
              <p:cNvPr id="404" name="Google Shape;404;p21"/>
              <p:cNvSpPr/>
              <p:nvPr/>
            </p:nvSpPr>
            <p:spPr>
              <a:xfrm>
                <a:off x="2025662" y="2467400"/>
                <a:ext cx="793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p>
                <a:pPr marL="0" lvl="0" indent="0" algn="ctr" rtl="0">
                  <a:spcBef>
                    <a:spcPts val="0"/>
                  </a:spcBef>
                  <a:spcAft>
                    <a:spcPts val="0"/>
                  </a:spcAft>
                  <a:buNone/>
                </a:pPr>
                <a:r>
                  <a:rPr lang="fr" sz="1300" b="1">
                    <a:latin typeface="Nunito"/>
                    <a:ea typeface="Nunito"/>
                    <a:cs typeface="Nunito"/>
                    <a:sym typeface="Nunito"/>
                  </a:rPr>
                  <a:t>flattening</a:t>
                </a:r>
                <a:endParaRPr sz="1300" b="1">
                  <a:solidFill>
                    <a:srgbClr val="000000"/>
                  </a:solidFill>
                  <a:latin typeface="Nunito"/>
                  <a:ea typeface="Nunito"/>
                  <a:cs typeface="Nunito"/>
                  <a:sym typeface="Nunito"/>
                </a:endParaRPr>
              </a:p>
            </p:txBody>
          </p:sp>
          <p:sp>
            <p:nvSpPr>
              <p:cNvPr id="405" name="Google Shape;405;p21"/>
              <p:cNvSpPr/>
              <p:nvPr/>
            </p:nvSpPr>
            <p:spPr>
              <a:xfrm>
                <a:off x="4089138" y="2467400"/>
                <a:ext cx="793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p>
                <a:pPr marL="0" lvl="0" indent="0" algn="ctr" rtl="0">
                  <a:spcBef>
                    <a:spcPts val="0"/>
                  </a:spcBef>
                  <a:spcAft>
                    <a:spcPts val="0"/>
                  </a:spcAft>
                  <a:buNone/>
                </a:pPr>
                <a:r>
                  <a:rPr lang="fr" sz="1300" b="1">
                    <a:latin typeface="Nunito"/>
                    <a:ea typeface="Nunito"/>
                    <a:cs typeface="Nunito"/>
                    <a:sym typeface="Nunito"/>
                  </a:rPr>
                  <a:t>DAG</a:t>
                </a:r>
                <a:endParaRPr sz="1300" b="1">
                  <a:solidFill>
                    <a:srgbClr val="000000"/>
                  </a:solidFill>
                  <a:latin typeface="Nunito"/>
                  <a:ea typeface="Nunito"/>
                  <a:cs typeface="Nunito"/>
                  <a:sym typeface="Nunito"/>
                </a:endParaRPr>
              </a:p>
            </p:txBody>
          </p:sp>
          <p:cxnSp>
            <p:nvCxnSpPr>
              <p:cNvPr id="406" name="Google Shape;406;p21"/>
              <p:cNvCxnSpPr>
                <a:stCxn id="402" idx="2"/>
                <a:endCxn id="404" idx="0"/>
              </p:cNvCxnSpPr>
              <p:nvPr/>
            </p:nvCxnSpPr>
            <p:spPr>
              <a:xfrm flipH="1">
                <a:off x="2422700" y="2205550"/>
                <a:ext cx="982800" cy="261900"/>
              </a:xfrm>
              <a:prstGeom prst="straightConnector1">
                <a:avLst/>
              </a:prstGeom>
              <a:noFill/>
              <a:ln w="9525" cap="flat" cmpd="sng">
                <a:solidFill>
                  <a:schemeClr val="dk1"/>
                </a:solidFill>
                <a:prstDash val="dash"/>
                <a:round/>
                <a:headEnd type="none" w="med" len="med"/>
                <a:tailEnd type="none" w="med" len="med"/>
              </a:ln>
            </p:spPr>
          </p:cxnSp>
          <p:cxnSp>
            <p:nvCxnSpPr>
              <p:cNvPr id="407" name="Google Shape;407;p21"/>
              <p:cNvCxnSpPr>
                <a:stCxn id="402" idx="2"/>
                <a:endCxn id="405" idx="0"/>
              </p:cNvCxnSpPr>
              <p:nvPr/>
            </p:nvCxnSpPr>
            <p:spPr>
              <a:xfrm>
                <a:off x="3405500" y="2205550"/>
                <a:ext cx="1080600" cy="261900"/>
              </a:xfrm>
              <a:prstGeom prst="straightConnector1">
                <a:avLst/>
              </a:prstGeom>
              <a:noFill/>
              <a:ln w="9525" cap="flat" cmpd="sng">
                <a:solidFill>
                  <a:schemeClr val="dk1"/>
                </a:solidFill>
                <a:prstDash val="dash"/>
                <a:round/>
                <a:headEnd type="none" w="med" len="med"/>
                <a:tailEnd type="none" w="med" len="med"/>
              </a:ln>
            </p:spPr>
          </p:cxnSp>
          <p:sp>
            <p:nvSpPr>
              <p:cNvPr id="488" name="Google Shape;488;p21"/>
              <p:cNvSpPr/>
              <p:nvPr/>
            </p:nvSpPr>
            <p:spPr>
              <a:xfrm>
                <a:off x="7717576" y="1763375"/>
                <a:ext cx="1134000" cy="432300"/>
              </a:xfrm>
              <a:prstGeom prst="roundRect">
                <a:avLst>
                  <a:gd name="adj" fmla="val 16667"/>
                </a:avLst>
              </a:prstGeom>
              <a:solidFill>
                <a:srgbClr val="FFFFFF"/>
              </a:solidFill>
              <a:ln>
                <a:noFill/>
              </a:ln>
            </p:spPr>
            <p:txBody>
              <a:bodyPr spcFirstLastPara="1" wrap="square" lIns="62200" tIns="62200" rIns="62200" bIns="62200" anchor="ctr" anchorCtr="0">
                <a:noAutofit/>
              </a:bodyPr>
              <a:lstStyle/>
              <a:p>
                <a:pPr marL="0" lvl="0" indent="0" algn="ctr" rtl="0">
                  <a:lnSpc>
                    <a:spcPct val="80000"/>
                  </a:lnSpc>
                  <a:spcBef>
                    <a:spcPts val="0"/>
                  </a:spcBef>
                  <a:spcAft>
                    <a:spcPts val="0"/>
                  </a:spcAft>
                  <a:buNone/>
                </a:pPr>
                <a:r>
                  <a:rPr lang="fr" b="1">
                    <a:latin typeface="Nunito"/>
                    <a:ea typeface="Nunito"/>
                    <a:cs typeface="Nunito"/>
                    <a:sym typeface="Nunito"/>
                  </a:rPr>
                  <a:t>Translation</a:t>
                </a:r>
                <a:endParaRPr b="1">
                  <a:solidFill>
                    <a:srgbClr val="000000"/>
                  </a:solidFill>
                  <a:latin typeface="Nunito"/>
                  <a:ea typeface="Nunito"/>
                  <a:cs typeface="Nunito"/>
                  <a:sym typeface="Nunito"/>
                </a:endParaRPr>
              </a:p>
            </p:txBody>
          </p:sp>
        </p:grpSp>
      </p:grpSp>
      <p:sp>
        <p:nvSpPr>
          <p:cNvPr id="489" name="Google Shape;489;p21"/>
          <p:cNvSpPr txBox="1">
            <a:spLocks noGrp="1"/>
          </p:cNvSpPr>
          <p:nvPr>
            <p:ph type="title"/>
          </p:nvPr>
        </p:nvSpPr>
        <p:spPr>
          <a:xfrm>
            <a:off x="0" y="445025"/>
            <a:ext cx="914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fr" sz="2900" b="1">
                <a:solidFill>
                  <a:srgbClr val="674EA7"/>
                </a:solidFill>
              </a:rPr>
              <a:t>Adequation</a:t>
            </a:r>
            <a:r>
              <a:rPr lang="fr" sz="2900" b="1"/>
              <a:t> - Standard dataflow resource allocation </a:t>
            </a:r>
            <a:endParaRPr sz="2900" b="1"/>
          </a:p>
        </p:txBody>
      </p:sp>
      <p:grpSp>
        <p:nvGrpSpPr>
          <p:cNvPr id="490" name="Google Shape;490;p21"/>
          <p:cNvGrpSpPr/>
          <p:nvPr/>
        </p:nvGrpSpPr>
        <p:grpSpPr>
          <a:xfrm>
            <a:off x="1783145" y="3215423"/>
            <a:ext cx="1133987" cy="432293"/>
            <a:chOff x="1783145" y="3215423"/>
            <a:chExt cx="1133987" cy="432293"/>
          </a:xfrm>
        </p:grpSpPr>
        <p:grpSp>
          <p:nvGrpSpPr>
            <p:cNvPr id="491" name="Google Shape;491;p21"/>
            <p:cNvGrpSpPr/>
            <p:nvPr/>
          </p:nvGrpSpPr>
          <p:grpSpPr>
            <a:xfrm>
              <a:off x="1783145" y="3215423"/>
              <a:ext cx="1133987" cy="432293"/>
              <a:chOff x="1478345" y="2437812"/>
              <a:chExt cx="916872" cy="324910"/>
            </a:xfrm>
          </p:grpSpPr>
          <p:sp>
            <p:nvSpPr>
              <p:cNvPr id="492" name="Google Shape;492;p21"/>
              <p:cNvSpPr/>
              <p:nvPr/>
            </p:nvSpPr>
            <p:spPr>
              <a:xfrm>
                <a:off x="2162117" y="2621122"/>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sp>
            <p:nvSpPr>
              <p:cNvPr id="493" name="Google Shape;493;p21"/>
              <p:cNvSpPr/>
              <p:nvPr/>
            </p:nvSpPr>
            <p:spPr>
              <a:xfrm>
                <a:off x="1478345" y="262111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494" name="Google Shape;494;p21"/>
              <p:cNvSpPr/>
              <p:nvPr/>
            </p:nvSpPr>
            <p:spPr>
              <a:xfrm>
                <a:off x="1819583" y="262111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495" name="Google Shape;495;p21"/>
              <p:cNvCxnSpPr/>
              <p:nvPr/>
            </p:nvCxnSpPr>
            <p:spPr>
              <a:xfrm>
                <a:off x="2053450" y="2691916"/>
                <a:ext cx="108000" cy="0"/>
              </a:xfrm>
              <a:prstGeom prst="straightConnector1">
                <a:avLst/>
              </a:prstGeom>
              <a:noFill/>
              <a:ln w="9525" cap="flat" cmpd="sng">
                <a:solidFill>
                  <a:schemeClr val="dk1"/>
                </a:solidFill>
                <a:prstDash val="solid"/>
                <a:round/>
                <a:headEnd type="none" w="med" len="med"/>
                <a:tailEnd type="triangle" w="med" len="med"/>
              </a:ln>
            </p:spPr>
          </p:cxnSp>
          <p:sp>
            <p:nvSpPr>
              <p:cNvPr id="496" name="Google Shape;496;p21"/>
              <p:cNvSpPr txBox="1"/>
              <p:nvPr/>
            </p:nvSpPr>
            <p:spPr>
              <a:xfrm>
                <a:off x="1496038"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497" name="Google Shape;497;p21"/>
              <p:cNvSpPr txBox="1"/>
              <p:nvPr/>
            </p:nvSpPr>
            <p:spPr>
              <a:xfrm>
                <a:off x="1827382"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498" name="Google Shape;498;p21"/>
              <p:cNvSpPr txBox="1"/>
              <p:nvPr/>
            </p:nvSpPr>
            <p:spPr>
              <a:xfrm>
                <a:off x="2169915"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grpSp>
        <p:cxnSp>
          <p:nvCxnSpPr>
            <p:cNvPr id="499" name="Google Shape;499;p21"/>
            <p:cNvCxnSpPr/>
            <p:nvPr/>
          </p:nvCxnSpPr>
          <p:spPr>
            <a:xfrm>
              <a:off x="2071443" y="3553507"/>
              <a:ext cx="164100" cy="6300"/>
            </a:xfrm>
            <a:prstGeom prst="straightConnector1">
              <a:avLst/>
            </a:prstGeom>
            <a:noFill/>
            <a:ln w="9525" cap="flat" cmpd="sng">
              <a:solidFill>
                <a:schemeClr val="dk1"/>
              </a:solidFill>
              <a:prstDash val="solid"/>
              <a:round/>
              <a:headEnd type="none" w="med" len="med"/>
              <a:tailEnd type="triangle" w="med" len="med"/>
            </a:ln>
          </p:spPr>
        </p:cxnSp>
      </p:grpSp>
      <p:grpSp>
        <p:nvGrpSpPr>
          <p:cNvPr id="4" name="Groupe 3">
            <a:extLst>
              <a:ext uri="{FF2B5EF4-FFF2-40B4-BE49-F238E27FC236}">
                <a16:creationId xmlns:a16="http://schemas.microsoft.com/office/drawing/2014/main" id="{25F8AE4E-5B14-59EF-A858-81CBB432D5F8}"/>
              </a:ext>
            </a:extLst>
          </p:cNvPr>
          <p:cNvGrpSpPr/>
          <p:nvPr/>
        </p:nvGrpSpPr>
        <p:grpSpPr>
          <a:xfrm>
            <a:off x="105264" y="1537801"/>
            <a:ext cx="1619111" cy="667743"/>
            <a:chOff x="105264" y="1537801"/>
            <a:chExt cx="1619111" cy="667743"/>
          </a:xfrm>
        </p:grpSpPr>
        <p:sp>
          <p:nvSpPr>
            <p:cNvPr id="500" name="Google Shape;500;p21"/>
            <p:cNvSpPr/>
            <p:nvPr/>
          </p:nvSpPr>
          <p:spPr>
            <a:xfrm>
              <a:off x="105264" y="1537801"/>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Core0</a:t>
              </a:r>
              <a:endParaRPr>
                <a:solidFill>
                  <a:srgbClr val="000000"/>
                </a:solidFill>
                <a:latin typeface="Nunito"/>
                <a:ea typeface="Nunito"/>
                <a:cs typeface="Nunito"/>
                <a:sym typeface="Nunito"/>
              </a:endParaRPr>
            </a:p>
          </p:txBody>
        </p:sp>
        <p:sp>
          <p:nvSpPr>
            <p:cNvPr id="501" name="Google Shape;501;p21"/>
            <p:cNvSpPr/>
            <p:nvPr/>
          </p:nvSpPr>
          <p:spPr>
            <a:xfrm>
              <a:off x="105264" y="1899844"/>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Core1</a:t>
              </a:r>
              <a:endParaRPr>
                <a:solidFill>
                  <a:srgbClr val="000000"/>
                </a:solidFill>
                <a:latin typeface="Nunito"/>
                <a:ea typeface="Nunito"/>
                <a:cs typeface="Nunito"/>
                <a:sym typeface="Nunito"/>
              </a:endParaRPr>
            </a:p>
          </p:txBody>
        </p:sp>
        <p:sp>
          <p:nvSpPr>
            <p:cNvPr id="502" name="Google Shape;502;p21"/>
            <p:cNvSpPr/>
            <p:nvPr/>
          </p:nvSpPr>
          <p:spPr>
            <a:xfrm>
              <a:off x="883775" y="1670002"/>
              <a:ext cx="840600" cy="418500"/>
            </a:xfrm>
            <a:prstGeom prst="roundRect">
              <a:avLst>
                <a:gd name="adj" fmla="val 16667"/>
              </a:avLst>
            </a:prstGeom>
            <a:solidFill>
              <a:srgbClr val="FFE59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Shared Memory</a:t>
              </a:r>
              <a:endParaRPr>
                <a:solidFill>
                  <a:srgbClr val="000000"/>
                </a:solidFill>
                <a:latin typeface="Nunito"/>
                <a:ea typeface="Nunito"/>
                <a:cs typeface="Nunito"/>
                <a:sym typeface="Nunito"/>
              </a:endParaRPr>
            </a:p>
          </p:txBody>
        </p:sp>
        <p:cxnSp>
          <p:nvCxnSpPr>
            <p:cNvPr id="503" name="Google Shape;503;p21"/>
            <p:cNvCxnSpPr>
              <a:stCxn id="500" idx="3"/>
              <a:endCxn id="502" idx="1"/>
            </p:cNvCxnSpPr>
            <p:nvPr/>
          </p:nvCxnSpPr>
          <p:spPr>
            <a:xfrm>
              <a:off x="673764" y="1690651"/>
              <a:ext cx="210000" cy="188700"/>
            </a:xfrm>
            <a:prstGeom prst="bentConnector3">
              <a:avLst>
                <a:gd name="adj1" fmla="val 50003"/>
              </a:avLst>
            </a:prstGeom>
            <a:noFill/>
            <a:ln w="28575" cap="flat" cmpd="sng">
              <a:solidFill>
                <a:srgbClr val="000000"/>
              </a:solidFill>
              <a:prstDash val="solid"/>
              <a:round/>
              <a:headEnd type="none" w="med" len="med"/>
              <a:tailEnd type="none" w="med" len="med"/>
            </a:ln>
          </p:spPr>
        </p:cxnSp>
        <p:cxnSp>
          <p:nvCxnSpPr>
            <p:cNvPr id="504" name="Google Shape;504;p21"/>
            <p:cNvCxnSpPr>
              <a:stCxn id="501" idx="3"/>
              <a:endCxn id="502" idx="1"/>
            </p:cNvCxnSpPr>
            <p:nvPr/>
          </p:nvCxnSpPr>
          <p:spPr>
            <a:xfrm rot="10800000" flipH="1">
              <a:off x="673764" y="1879294"/>
              <a:ext cx="210000" cy="173400"/>
            </a:xfrm>
            <a:prstGeom prst="bentConnector3">
              <a:avLst>
                <a:gd name="adj1" fmla="val 50003"/>
              </a:avLst>
            </a:prstGeom>
            <a:noFill/>
            <a:ln w="28575" cap="flat" cmpd="sng">
              <a:solidFill>
                <a:srgbClr val="000000"/>
              </a:solidFill>
              <a:prstDash val="solid"/>
              <a:round/>
              <a:headEnd type="none" w="med" len="med"/>
              <a:tailEnd type="none" w="med" len="med"/>
            </a:ln>
          </p:spPr>
        </p:cxnSp>
      </p:grpSp>
      <p:sp>
        <p:nvSpPr>
          <p:cNvPr id="505" name="Google Shape;50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11</a:t>
            </a:fld>
            <a:endParaRPr/>
          </a:p>
        </p:txBody>
      </p:sp>
      <p:sp>
        <p:nvSpPr>
          <p:cNvPr id="8" name="ZoneTexte 7">
            <a:extLst>
              <a:ext uri="{FF2B5EF4-FFF2-40B4-BE49-F238E27FC236}">
                <a16:creationId xmlns:a16="http://schemas.microsoft.com/office/drawing/2014/main" id="{020F7D4D-226A-83DB-328A-DF4EFD9B020E}"/>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Introduction</a:t>
            </a:r>
          </a:p>
        </p:txBody>
      </p:sp>
      <p:sp>
        <p:nvSpPr>
          <p:cNvPr id="7" name="TextBox 6">
            <a:extLst>
              <a:ext uri="{FF2B5EF4-FFF2-40B4-BE49-F238E27FC236}">
                <a16:creationId xmlns:a16="http://schemas.microsoft.com/office/drawing/2014/main" id="{B50252C6-567A-78E8-F4EF-C4F3E9F0F90F}"/>
              </a:ext>
            </a:extLst>
          </p:cNvPr>
          <p:cNvSpPr txBox="1"/>
          <p:nvPr/>
        </p:nvSpPr>
        <p:spPr>
          <a:xfrm>
            <a:off x="-2157" y="4898725"/>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dirty="0">
                <a:solidFill>
                  <a:srgbClr val="7D7D7D"/>
                </a:solidFill>
                <a:latin typeface="Nunito"/>
              </a:rPr>
              <a:t>DAG: Directed Acyclic Graph</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9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30"/>
                                        </p:tgtEl>
                                        <p:attrNameLst>
                                          <p:attrName>style.visibility</p:attrName>
                                        </p:attrNameLst>
                                      </p:cBhvr>
                                      <p:to>
                                        <p:strVal val="visible"/>
                                      </p:to>
                                    </p:set>
                                    <p:anim calcmode="lin" valueType="num">
                                      <p:cBhvr>
                                        <p:cTn id="28" dur="500" fill="hold"/>
                                        <p:tgtEl>
                                          <p:spTgt spid="430"/>
                                        </p:tgtEl>
                                        <p:attrNameLst>
                                          <p:attrName>ppt_w</p:attrName>
                                        </p:attrNameLst>
                                      </p:cBhvr>
                                      <p:tavLst>
                                        <p:tav tm="0">
                                          <p:val>
                                            <p:fltVal val="0"/>
                                          </p:val>
                                        </p:tav>
                                        <p:tav tm="100000">
                                          <p:val>
                                            <p:strVal val="#ppt_w"/>
                                          </p:val>
                                        </p:tav>
                                      </p:tavLst>
                                    </p:anim>
                                    <p:anim calcmode="lin" valueType="num">
                                      <p:cBhvr>
                                        <p:cTn id="29" dur="500" fill="hold"/>
                                        <p:tgtEl>
                                          <p:spTgt spid="430"/>
                                        </p:tgtEl>
                                        <p:attrNameLst>
                                          <p:attrName>ppt_h</p:attrName>
                                        </p:attrNameLst>
                                      </p:cBhvr>
                                      <p:tavLst>
                                        <p:tav tm="0">
                                          <p:val>
                                            <p:fltVal val="0"/>
                                          </p:val>
                                        </p:tav>
                                        <p:tav tm="100000">
                                          <p:val>
                                            <p:strVal val="#ppt_h"/>
                                          </p:val>
                                        </p:tav>
                                      </p:tavLst>
                                    </p:anim>
                                    <p:animEffect transition="in" filter="fade">
                                      <p:cBhvr>
                                        <p:cTn id="30" dur="500"/>
                                        <p:tgtEl>
                                          <p:spTgt spid="43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431"/>
                                        </p:tgtEl>
                                        <p:attrNameLst>
                                          <p:attrName>style.visibility</p:attrName>
                                        </p:attrNameLst>
                                      </p:cBhvr>
                                      <p:to>
                                        <p:strVal val="visible"/>
                                      </p:to>
                                    </p:set>
                                    <p:anim calcmode="lin" valueType="num">
                                      <p:cBhvr>
                                        <p:cTn id="33" dur="500" fill="hold"/>
                                        <p:tgtEl>
                                          <p:spTgt spid="431"/>
                                        </p:tgtEl>
                                        <p:attrNameLst>
                                          <p:attrName>ppt_w</p:attrName>
                                        </p:attrNameLst>
                                      </p:cBhvr>
                                      <p:tavLst>
                                        <p:tav tm="0">
                                          <p:val>
                                            <p:fltVal val="0"/>
                                          </p:val>
                                        </p:tav>
                                        <p:tav tm="100000">
                                          <p:val>
                                            <p:strVal val="#ppt_w"/>
                                          </p:val>
                                        </p:tav>
                                      </p:tavLst>
                                    </p:anim>
                                    <p:anim calcmode="lin" valueType="num">
                                      <p:cBhvr>
                                        <p:cTn id="34" dur="500" fill="hold"/>
                                        <p:tgtEl>
                                          <p:spTgt spid="431"/>
                                        </p:tgtEl>
                                        <p:attrNameLst>
                                          <p:attrName>ppt_h</p:attrName>
                                        </p:attrNameLst>
                                      </p:cBhvr>
                                      <p:tavLst>
                                        <p:tav tm="0">
                                          <p:val>
                                            <p:fltVal val="0"/>
                                          </p:val>
                                        </p:tav>
                                        <p:tav tm="100000">
                                          <p:val>
                                            <p:strVal val="#ppt_h"/>
                                          </p:val>
                                        </p:tav>
                                      </p:tavLst>
                                    </p:anim>
                                    <p:animEffect transition="in" filter="fade">
                                      <p:cBhvr>
                                        <p:cTn id="35" dur="500"/>
                                        <p:tgtEl>
                                          <p:spTgt spid="43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32"/>
                                        </p:tgtEl>
                                        <p:attrNameLst>
                                          <p:attrName>style.visibility</p:attrName>
                                        </p:attrNameLst>
                                      </p:cBhvr>
                                      <p:to>
                                        <p:strVal val="visible"/>
                                      </p:to>
                                    </p:set>
                                    <p:anim calcmode="lin" valueType="num">
                                      <p:cBhvr>
                                        <p:cTn id="38" dur="500" fill="hold"/>
                                        <p:tgtEl>
                                          <p:spTgt spid="432"/>
                                        </p:tgtEl>
                                        <p:attrNameLst>
                                          <p:attrName>ppt_w</p:attrName>
                                        </p:attrNameLst>
                                      </p:cBhvr>
                                      <p:tavLst>
                                        <p:tav tm="0">
                                          <p:val>
                                            <p:fltVal val="0"/>
                                          </p:val>
                                        </p:tav>
                                        <p:tav tm="100000">
                                          <p:val>
                                            <p:strVal val="#ppt_w"/>
                                          </p:val>
                                        </p:tav>
                                      </p:tavLst>
                                    </p:anim>
                                    <p:anim calcmode="lin" valueType="num">
                                      <p:cBhvr>
                                        <p:cTn id="39" dur="500" fill="hold"/>
                                        <p:tgtEl>
                                          <p:spTgt spid="432"/>
                                        </p:tgtEl>
                                        <p:attrNameLst>
                                          <p:attrName>ppt_h</p:attrName>
                                        </p:attrNameLst>
                                      </p:cBhvr>
                                      <p:tavLst>
                                        <p:tav tm="0">
                                          <p:val>
                                            <p:fltVal val="0"/>
                                          </p:val>
                                        </p:tav>
                                        <p:tav tm="100000">
                                          <p:val>
                                            <p:strVal val="#ppt_h"/>
                                          </p:val>
                                        </p:tav>
                                      </p:tavLst>
                                    </p:anim>
                                    <p:animEffect transition="in" filter="fade">
                                      <p:cBhvr>
                                        <p:cTn id="40" dur="500"/>
                                        <p:tgtEl>
                                          <p:spTgt spid="432"/>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500" fill="hold"/>
                                        <p:tgtEl>
                                          <p:spTgt spid="433"/>
                                        </p:tgtEl>
                                        <p:attrNameLst>
                                          <p:attrName>ppt_w</p:attrName>
                                        </p:attrNameLst>
                                      </p:cBhvr>
                                      <p:tavLst>
                                        <p:tav tm="0">
                                          <p:val>
                                            <p:fltVal val="0"/>
                                          </p:val>
                                        </p:tav>
                                        <p:tav tm="100000">
                                          <p:val>
                                            <p:strVal val="#ppt_w"/>
                                          </p:val>
                                        </p:tav>
                                      </p:tavLst>
                                    </p:anim>
                                    <p:anim calcmode="lin" valueType="num">
                                      <p:cBhvr>
                                        <p:cTn id="44" dur="500" fill="hold"/>
                                        <p:tgtEl>
                                          <p:spTgt spid="433"/>
                                        </p:tgtEl>
                                        <p:attrNameLst>
                                          <p:attrName>ppt_h</p:attrName>
                                        </p:attrNameLst>
                                      </p:cBhvr>
                                      <p:tavLst>
                                        <p:tav tm="0">
                                          <p:val>
                                            <p:fltVal val="0"/>
                                          </p:val>
                                        </p:tav>
                                        <p:tav tm="100000">
                                          <p:val>
                                            <p:strVal val="#ppt_h"/>
                                          </p:val>
                                        </p:tav>
                                      </p:tavLst>
                                    </p:anim>
                                    <p:animEffect transition="in" filter="fade">
                                      <p:cBhvr>
                                        <p:cTn id="45" dur="500"/>
                                        <p:tgtEl>
                                          <p:spTgt spid="43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34"/>
                                        </p:tgtEl>
                                        <p:attrNameLst>
                                          <p:attrName>style.visibility</p:attrName>
                                        </p:attrNameLst>
                                      </p:cBhvr>
                                      <p:to>
                                        <p:strVal val="visible"/>
                                      </p:to>
                                    </p:set>
                                    <p:anim calcmode="lin" valueType="num">
                                      <p:cBhvr>
                                        <p:cTn id="48" dur="500" fill="hold"/>
                                        <p:tgtEl>
                                          <p:spTgt spid="434"/>
                                        </p:tgtEl>
                                        <p:attrNameLst>
                                          <p:attrName>ppt_w</p:attrName>
                                        </p:attrNameLst>
                                      </p:cBhvr>
                                      <p:tavLst>
                                        <p:tav tm="0">
                                          <p:val>
                                            <p:fltVal val="0"/>
                                          </p:val>
                                        </p:tav>
                                        <p:tav tm="100000">
                                          <p:val>
                                            <p:strVal val="#ppt_w"/>
                                          </p:val>
                                        </p:tav>
                                      </p:tavLst>
                                    </p:anim>
                                    <p:anim calcmode="lin" valueType="num">
                                      <p:cBhvr>
                                        <p:cTn id="49" dur="500" fill="hold"/>
                                        <p:tgtEl>
                                          <p:spTgt spid="434"/>
                                        </p:tgtEl>
                                        <p:attrNameLst>
                                          <p:attrName>ppt_h</p:attrName>
                                        </p:attrNameLst>
                                      </p:cBhvr>
                                      <p:tavLst>
                                        <p:tav tm="0">
                                          <p:val>
                                            <p:fltVal val="0"/>
                                          </p:val>
                                        </p:tav>
                                        <p:tav tm="100000">
                                          <p:val>
                                            <p:strVal val="#ppt_h"/>
                                          </p:val>
                                        </p:tav>
                                      </p:tavLst>
                                    </p:anim>
                                    <p:animEffect transition="in" filter="fade">
                                      <p:cBhvr>
                                        <p:cTn id="50" dur="500"/>
                                        <p:tgtEl>
                                          <p:spTgt spid="43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435"/>
                                        </p:tgtEl>
                                        <p:attrNameLst>
                                          <p:attrName>style.visibility</p:attrName>
                                        </p:attrNameLst>
                                      </p:cBhvr>
                                      <p:to>
                                        <p:strVal val="visible"/>
                                      </p:to>
                                    </p:set>
                                    <p:anim calcmode="lin" valueType="num">
                                      <p:cBhvr>
                                        <p:cTn id="53" dur="500" fill="hold"/>
                                        <p:tgtEl>
                                          <p:spTgt spid="435"/>
                                        </p:tgtEl>
                                        <p:attrNameLst>
                                          <p:attrName>ppt_w</p:attrName>
                                        </p:attrNameLst>
                                      </p:cBhvr>
                                      <p:tavLst>
                                        <p:tav tm="0">
                                          <p:val>
                                            <p:fltVal val="0"/>
                                          </p:val>
                                        </p:tav>
                                        <p:tav tm="100000">
                                          <p:val>
                                            <p:strVal val="#ppt_w"/>
                                          </p:val>
                                        </p:tav>
                                      </p:tavLst>
                                    </p:anim>
                                    <p:anim calcmode="lin" valueType="num">
                                      <p:cBhvr>
                                        <p:cTn id="54" dur="500" fill="hold"/>
                                        <p:tgtEl>
                                          <p:spTgt spid="435"/>
                                        </p:tgtEl>
                                        <p:attrNameLst>
                                          <p:attrName>ppt_h</p:attrName>
                                        </p:attrNameLst>
                                      </p:cBhvr>
                                      <p:tavLst>
                                        <p:tav tm="0">
                                          <p:val>
                                            <p:fltVal val="0"/>
                                          </p:val>
                                        </p:tav>
                                        <p:tav tm="100000">
                                          <p:val>
                                            <p:strVal val="#ppt_h"/>
                                          </p:val>
                                        </p:tav>
                                      </p:tavLst>
                                    </p:anim>
                                    <p:animEffect transition="in" filter="fade">
                                      <p:cBhvr>
                                        <p:cTn id="55" dur="500"/>
                                        <p:tgtEl>
                                          <p:spTgt spid="435"/>
                                        </p:tgtEl>
                                      </p:cBhvr>
                                    </p:animEffect>
                                  </p:childTnLst>
                                </p:cTn>
                              </p:par>
                              <p:par>
                                <p:cTn id="56" presetID="53" presetClass="entr" presetSubtype="16" fill="hold" nodeType="withEffect">
                                  <p:stCondLst>
                                    <p:cond delay="0"/>
                                  </p:stCondLst>
                                  <p:childTnLst>
                                    <p:set>
                                      <p:cBhvr>
                                        <p:cTn id="57" dur="1" fill="hold">
                                          <p:stCondLst>
                                            <p:cond delay="0"/>
                                          </p:stCondLst>
                                        </p:cTn>
                                        <p:tgtEl>
                                          <p:spTgt spid="436"/>
                                        </p:tgtEl>
                                        <p:attrNameLst>
                                          <p:attrName>style.visibility</p:attrName>
                                        </p:attrNameLst>
                                      </p:cBhvr>
                                      <p:to>
                                        <p:strVal val="visible"/>
                                      </p:to>
                                    </p:set>
                                    <p:anim calcmode="lin" valueType="num">
                                      <p:cBhvr>
                                        <p:cTn id="58" dur="500" fill="hold"/>
                                        <p:tgtEl>
                                          <p:spTgt spid="436"/>
                                        </p:tgtEl>
                                        <p:attrNameLst>
                                          <p:attrName>ppt_w</p:attrName>
                                        </p:attrNameLst>
                                      </p:cBhvr>
                                      <p:tavLst>
                                        <p:tav tm="0">
                                          <p:val>
                                            <p:fltVal val="0"/>
                                          </p:val>
                                        </p:tav>
                                        <p:tav tm="100000">
                                          <p:val>
                                            <p:strVal val="#ppt_w"/>
                                          </p:val>
                                        </p:tav>
                                      </p:tavLst>
                                    </p:anim>
                                    <p:anim calcmode="lin" valueType="num">
                                      <p:cBhvr>
                                        <p:cTn id="59" dur="500" fill="hold"/>
                                        <p:tgtEl>
                                          <p:spTgt spid="436"/>
                                        </p:tgtEl>
                                        <p:attrNameLst>
                                          <p:attrName>ppt_h</p:attrName>
                                        </p:attrNameLst>
                                      </p:cBhvr>
                                      <p:tavLst>
                                        <p:tav tm="0">
                                          <p:val>
                                            <p:fltVal val="0"/>
                                          </p:val>
                                        </p:tav>
                                        <p:tav tm="100000">
                                          <p:val>
                                            <p:strVal val="#ppt_h"/>
                                          </p:val>
                                        </p:tav>
                                      </p:tavLst>
                                    </p:anim>
                                    <p:animEffect transition="in" filter="fade">
                                      <p:cBhvr>
                                        <p:cTn id="60" dur="500"/>
                                        <p:tgtEl>
                                          <p:spTgt spid="436"/>
                                        </p:tgtEl>
                                      </p:cBhvr>
                                    </p:animEffect>
                                  </p:childTnLst>
                                </p:cTn>
                              </p:par>
                              <p:par>
                                <p:cTn id="61" presetID="53" presetClass="entr" presetSubtype="16" fill="hold" nodeType="withEffect">
                                  <p:stCondLst>
                                    <p:cond delay="0"/>
                                  </p:stCondLst>
                                  <p:childTnLst>
                                    <p:set>
                                      <p:cBhvr>
                                        <p:cTn id="62" dur="1" fill="hold">
                                          <p:stCondLst>
                                            <p:cond delay="0"/>
                                          </p:stCondLst>
                                        </p:cTn>
                                        <p:tgtEl>
                                          <p:spTgt spid="439"/>
                                        </p:tgtEl>
                                        <p:attrNameLst>
                                          <p:attrName>style.visibility</p:attrName>
                                        </p:attrNameLst>
                                      </p:cBhvr>
                                      <p:to>
                                        <p:strVal val="visible"/>
                                      </p:to>
                                    </p:set>
                                    <p:anim calcmode="lin" valueType="num">
                                      <p:cBhvr>
                                        <p:cTn id="63" dur="500" fill="hold"/>
                                        <p:tgtEl>
                                          <p:spTgt spid="439"/>
                                        </p:tgtEl>
                                        <p:attrNameLst>
                                          <p:attrName>ppt_w</p:attrName>
                                        </p:attrNameLst>
                                      </p:cBhvr>
                                      <p:tavLst>
                                        <p:tav tm="0">
                                          <p:val>
                                            <p:fltVal val="0"/>
                                          </p:val>
                                        </p:tav>
                                        <p:tav tm="100000">
                                          <p:val>
                                            <p:strVal val="#ppt_w"/>
                                          </p:val>
                                        </p:tav>
                                      </p:tavLst>
                                    </p:anim>
                                    <p:anim calcmode="lin" valueType="num">
                                      <p:cBhvr>
                                        <p:cTn id="64" dur="500" fill="hold"/>
                                        <p:tgtEl>
                                          <p:spTgt spid="439"/>
                                        </p:tgtEl>
                                        <p:attrNameLst>
                                          <p:attrName>ppt_h</p:attrName>
                                        </p:attrNameLst>
                                      </p:cBhvr>
                                      <p:tavLst>
                                        <p:tav tm="0">
                                          <p:val>
                                            <p:fltVal val="0"/>
                                          </p:val>
                                        </p:tav>
                                        <p:tav tm="100000">
                                          <p:val>
                                            <p:strVal val="#ppt_h"/>
                                          </p:val>
                                        </p:tav>
                                      </p:tavLst>
                                    </p:anim>
                                    <p:animEffect transition="in" filter="fade">
                                      <p:cBhvr>
                                        <p:cTn id="65" dur="500"/>
                                        <p:tgtEl>
                                          <p:spTgt spid="439"/>
                                        </p:tgtEl>
                                      </p:cBhvr>
                                    </p:animEffect>
                                  </p:childTnLst>
                                </p:cTn>
                              </p:par>
                              <p:par>
                                <p:cTn id="66" presetID="53" presetClass="entr" presetSubtype="16" fill="hold" nodeType="withEffect">
                                  <p:stCondLst>
                                    <p:cond delay="0"/>
                                  </p:stCondLst>
                                  <p:childTnLst>
                                    <p:set>
                                      <p:cBhvr>
                                        <p:cTn id="67" dur="1" fill="hold">
                                          <p:stCondLst>
                                            <p:cond delay="0"/>
                                          </p:stCondLst>
                                        </p:cTn>
                                        <p:tgtEl>
                                          <p:spTgt spid="442"/>
                                        </p:tgtEl>
                                        <p:attrNameLst>
                                          <p:attrName>style.visibility</p:attrName>
                                        </p:attrNameLst>
                                      </p:cBhvr>
                                      <p:to>
                                        <p:strVal val="visible"/>
                                      </p:to>
                                    </p:set>
                                    <p:anim calcmode="lin" valueType="num">
                                      <p:cBhvr>
                                        <p:cTn id="68" dur="500" fill="hold"/>
                                        <p:tgtEl>
                                          <p:spTgt spid="442"/>
                                        </p:tgtEl>
                                        <p:attrNameLst>
                                          <p:attrName>ppt_w</p:attrName>
                                        </p:attrNameLst>
                                      </p:cBhvr>
                                      <p:tavLst>
                                        <p:tav tm="0">
                                          <p:val>
                                            <p:fltVal val="0"/>
                                          </p:val>
                                        </p:tav>
                                        <p:tav tm="100000">
                                          <p:val>
                                            <p:strVal val="#ppt_w"/>
                                          </p:val>
                                        </p:tav>
                                      </p:tavLst>
                                    </p:anim>
                                    <p:anim calcmode="lin" valueType="num">
                                      <p:cBhvr>
                                        <p:cTn id="69" dur="500" fill="hold"/>
                                        <p:tgtEl>
                                          <p:spTgt spid="442"/>
                                        </p:tgtEl>
                                        <p:attrNameLst>
                                          <p:attrName>ppt_h</p:attrName>
                                        </p:attrNameLst>
                                      </p:cBhvr>
                                      <p:tavLst>
                                        <p:tav tm="0">
                                          <p:val>
                                            <p:fltVal val="0"/>
                                          </p:val>
                                        </p:tav>
                                        <p:tav tm="100000">
                                          <p:val>
                                            <p:strVal val="#ppt_h"/>
                                          </p:val>
                                        </p:tav>
                                      </p:tavLst>
                                    </p:anim>
                                    <p:animEffect transition="in" filter="fade">
                                      <p:cBhvr>
                                        <p:cTn id="70" dur="500"/>
                                        <p:tgtEl>
                                          <p:spTgt spid="442"/>
                                        </p:tgtEl>
                                      </p:cBhvr>
                                    </p:animEffect>
                                  </p:childTnLst>
                                </p:cTn>
                              </p:par>
                              <p:par>
                                <p:cTn id="71" presetID="53" presetClass="entr" presetSubtype="16" fill="hold" nodeType="withEffect">
                                  <p:stCondLst>
                                    <p:cond delay="0"/>
                                  </p:stCondLst>
                                  <p:childTnLst>
                                    <p:set>
                                      <p:cBhvr>
                                        <p:cTn id="72" dur="1" fill="hold">
                                          <p:stCondLst>
                                            <p:cond delay="0"/>
                                          </p:stCondLst>
                                        </p:cTn>
                                        <p:tgtEl>
                                          <p:spTgt spid="445"/>
                                        </p:tgtEl>
                                        <p:attrNameLst>
                                          <p:attrName>style.visibility</p:attrName>
                                        </p:attrNameLst>
                                      </p:cBhvr>
                                      <p:to>
                                        <p:strVal val="visible"/>
                                      </p:to>
                                    </p:set>
                                    <p:anim calcmode="lin" valueType="num">
                                      <p:cBhvr>
                                        <p:cTn id="73" dur="500" fill="hold"/>
                                        <p:tgtEl>
                                          <p:spTgt spid="445"/>
                                        </p:tgtEl>
                                        <p:attrNameLst>
                                          <p:attrName>ppt_w</p:attrName>
                                        </p:attrNameLst>
                                      </p:cBhvr>
                                      <p:tavLst>
                                        <p:tav tm="0">
                                          <p:val>
                                            <p:fltVal val="0"/>
                                          </p:val>
                                        </p:tav>
                                        <p:tav tm="100000">
                                          <p:val>
                                            <p:strVal val="#ppt_w"/>
                                          </p:val>
                                        </p:tav>
                                      </p:tavLst>
                                    </p:anim>
                                    <p:anim calcmode="lin" valueType="num">
                                      <p:cBhvr>
                                        <p:cTn id="74" dur="500" fill="hold"/>
                                        <p:tgtEl>
                                          <p:spTgt spid="445"/>
                                        </p:tgtEl>
                                        <p:attrNameLst>
                                          <p:attrName>ppt_h</p:attrName>
                                        </p:attrNameLst>
                                      </p:cBhvr>
                                      <p:tavLst>
                                        <p:tav tm="0">
                                          <p:val>
                                            <p:fltVal val="0"/>
                                          </p:val>
                                        </p:tav>
                                        <p:tav tm="100000">
                                          <p:val>
                                            <p:strVal val="#ppt_h"/>
                                          </p:val>
                                        </p:tav>
                                      </p:tavLst>
                                    </p:anim>
                                    <p:animEffect transition="in" filter="fade">
                                      <p:cBhvr>
                                        <p:cTn id="75" dur="500"/>
                                        <p:tgtEl>
                                          <p:spTgt spid="445"/>
                                        </p:tgtEl>
                                      </p:cBhvr>
                                    </p:animEffect>
                                  </p:childTnLst>
                                </p:cTn>
                              </p:par>
                              <p:par>
                                <p:cTn id="76" presetID="53" presetClass="entr" presetSubtype="16" fill="hold" nodeType="withEffect">
                                  <p:stCondLst>
                                    <p:cond delay="0"/>
                                  </p:stCondLst>
                                  <p:childTnLst>
                                    <p:set>
                                      <p:cBhvr>
                                        <p:cTn id="77" dur="1" fill="hold">
                                          <p:stCondLst>
                                            <p:cond delay="0"/>
                                          </p:stCondLst>
                                        </p:cTn>
                                        <p:tgtEl>
                                          <p:spTgt spid="448"/>
                                        </p:tgtEl>
                                        <p:attrNameLst>
                                          <p:attrName>style.visibility</p:attrName>
                                        </p:attrNameLst>
                                      </p:cBhvr>
                                      <p:to>
                                        <p:strVal val="visible"/>
                                      </p:to>
                                    </p:set>
                                    <p:anim calcmode="lin" valueType="num">
                                      <p:cBhvr>
                                        <p:cTn id="78" dur="500" fill="hold"/>
                                        <p:tgtEl>
                                          <p:spTgt spid="448"/>
                                        </p:tgtEl>
                                        <p:attrNameLst>
                                          <p:attrName>ppt_w</p:attrName>
                                        </p:attrNameLst>
                                      </p:cBhvr>
                                      <p:tavLst>
                                        <p:tav tm="0">
                                          <p:val>
                                            <p:fltVal val="0"/>
                                          </p:val>
                                        </p:tav>
                                        <p:tav tm="100000">
                                          <p:val>
                                            <p:strVal val="#ppt_w"/>
                                          </p:val>
                                        </p:tav>
                                      </p:tavLst>
                                    </p:anim>
                                    <p:anim calcmode="lin" valueType="num">
                                      <p:cBhvr>
                                        <p:cTn id="79" dur="500" fill="hold"/>
                                        <p:tgtEl>
                                          <p:spTgt spid="448"/>
                                        </p:tgtEl>
                                        <p:attrNameLst>
                                          <p:attrName>ppt_h</p:attrName>
                                        </p:attrNameLst>
                                      </p:cBhvr>
                                      <p:tavLst>
                                        <p:tav tm="0">
                                          <p:val>
                                            <p:fltVal val="0"/>
                                          </p:val>
                                        </p:tav>
                                        <p:tav tm="100000">
                                          <p:val>
                                            <p:strVal val="#ppt_h"/>
                                          </p:val>
                                        </p:tav>
                                      </p:tavLst>
                                    </p:anim>
                                    <p:animEffect transition="in" filter="fade">
                                      <p:cBhvr>
                                        <p:cTn id="80" dur="500"/>
                                        <p:tgtEl>
                                          <p:spTgt spid="448"/>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451"/>
                                        </p:tgtEl>
                                        <p:attrNameLst>
                                          <p:attrName>style.visibility</p:attrName>
                                        </p:attrNameLst>
                                      </p:cBhvr>
                                      <p:to>
                                        <p:strVal val="visible"/>
                                      </p:to>
                                    </p:set>
                                    <p:anim calcmode="lin" valueType="num">
                                      <p:cBhvr>
                                        <p:cTn id="83" dur="500" fill="hold"/>
                                        <p:tgtEl>
                                          <p:spTgt spid="451"/>
                                        </p:tgtEl>
                                        <p:attrNameLst>
                                          <p:attrName>ppt_w</p:attrName>
                                        </p:attrNameLst>
                                      </p:cBhvr>
                                      <p:tavLst>
                                        <p:tav tm="0">
                                          <p:val>
                                            <p:fltVal val="0"/>
                                          </p:val>
                                        </p:tav>
                                        <p:tav tm="100000">
                                          <p:val>
                                            <p:strVal val="#ppt_w"/>
                                          </p:val>
                                        </p:tav>
                                      </p:tavLst>
                                    </p:anim>
                                    <p:anim calcmode="lin" valueType="num">
                                      <p:cBhvr>
                                        <p:cTn id="84" dur="500" fill="hold"/>
                                        <p:tgtEl>
                                          <p:spTgt spid="451"/>
                                        </p:tgtEl>
                                        <p:attrNameLst>
                                          <p:attrName>ppt_h</p:attrName>
                                        </p:attrNameLst>
                                      </p:cBhvr>
                                      <p:tavLst>
                                        <p:tav tm="0">
                                          <p:val>
                                            <p:fltVal val="0"/>
                                          </p:val>
                                        </p:tav>
                                        <p:tav tm="100000">
                                          <p:val>
                                            <p:strVal val="#ppt_h"/>
                                          </p:val>
                                        </p:tav>
                                      </p:tavLst>
                                    </p:anim>
                                    <p:animEffect transition="in" filter="fade">
                                      <p:cBhvr>
                                        <p:cTn id="85" dur="500"/>
                                        <p:tgtEl>
                                          <p:spTgt spid="451"/>
                                        </p:tgtEl>
                                      </p:cBhvr>
                                    </p:animEffect>
                                  </p:childTnLst>
                                </p:cTn>
                              </p:par>
                              <p:par>
                                <p:cTn id="86" presetID="53" presetClass="entr" presetSubtype="16" fill="hold" nodeType="withEffect">
                                  <p:stCondLst>
                                    <p:cond delay="0"/>
                                  </p:stCondLst>
                                  <p:childTnLst>
                                    <p:set>
                                      <p:cBhvr>
                                        <p:cTn id="87" dur="1" fill="hold">
                                          <p:stCondLst>
                                            <p:cond delay="0"/>
                                          </p:stCondLst>
                                        </p:cTn>
                                        <p:tgtEl>
                                          <p:spTgt spid="452"/>
                                        </p:tgtEl>
                                        <p:attrNameLst>
                                          <p:attrName>style.visibility</p:attrName>
                                        </p:attrNameLst>
                                      </p:cBhvr>
                                      <p:to>
                                        <p:strVal val="visible"/>
                                      </p:to>
                                    </p:set>
                                    <p:anim calcmode="lin" valueType="num">
                                      <p:cBhvr>
                                        <p:cTn id="88" dur="500" fill="hold"/>
                                        <p:tgtEl>
                                          <p:spTgt spid="452"/>
                                        </p:tgtEl>
                                        <p:attrNameLst>
                                          <p:attrName>ppt_w</p:attrName>
                                        </p:attrNameLst>
                                      </p:cBhvr>
                                      <p:tavLst>
                                        <p:tav tm="0">
                                          <p:val>
                                            <p:fltVal val="0"/>
                                          </p:val>
                                        </p:tav>
                                        <p:tav tm="100000">
                                          <p:val>
                                            <p:strVal val="#ppt_w"/>
                                          </p:val>
                                        </p:tav>
                                      </p:tavLst>
                                    </p:anim>
                                    <p:anim calcmode="lin" valueType="num">
                                      <p:cBhvr>
                                        <p:cTn id="89" dur="500" fill="hold"/>
                                        <p:tgtEl>
                                          <p:spTgt spid="452"/>
                                        </p:tgtEl>
                                        <p:attrNameLst>
                                          <p:attrName>ppt_h</p:attrName>
                                        </p:attrNameLst>
                                      </p:cBhvr>
                                      <p:tavLst>
                                        <p:tav tm="0">
                                          <p:val>
                                            <p:fltVal val="0"/>
                                          </p:val>
                                        </p:tav>
                                        <p:tav tm="100000">
                                          <p:val>
                                            <p:strVal val="#ppt_h"/>
                                          </p:val>
                                        </p:tav>
                                      </p:tavLst>
                                    </p:anim>
                                    <p:animEffect transition="in" filter="fade">
                                      <p:cBhvr>
                                        <p:cTn id="90" dur="500"/>
                                        <p:tgtEl>
                                          <p:spTgt spid="452"/>
                                        </p:tgtEl>
                                      </p:cBhvr>
                                    </p:animEffect>
                                  </p:childTnLst>
                                </p:cTn>
                              </p:par>
                              <p:par>
                                <p:cTn id="91" presetID="53" presetClass="entr" presetSubtype="16" fill="hold" nodeType="withEffect">
                                  <p:stCondLst>
                                    <p:cond delay="0"/>
                                  </p:stCondLst>
                                  <p:childTnLst>
                                    <p:set>
                                      <p:cBhvr>
                                        <p:cTn id="92" dur="1" fill="hold">
                                          <p:stCondLst>
                                            <p:cond delay="0"/>
                                          </p:stCondLst>
                                        </p:cTn>
                                        <p:tgtEl>
                                          <p:spTgt spid="455"/>
                                        </p:tgtEl>
                                        <p:attrNameLst>
                                          <p:attrName>style.visibility</p:attrName>
                                        </p:attrNameLst>
                                      </p:cBhvr>
                                      <p:to>
                                        <p:strVal val="visible"/>
                                      </p:to>
                                    </p:set>
                                    <p:anim calcmode="lin" valueType="num">
                                      <p:cBhvr>
                                        <p:cTn id="93" dur="500" fill="hold"/>
                                        <p:tgtEl>
                                          <p:spTgt spid="455"/>
                                        </p:tgtEl>
                                        <p:attrNameLst>
                                          <p:attrName>ppt_w</p:attrName>
                                        </p:attrNameLst>
                                      </p:cBhvr>
                                      <p:tavLst>
                                        <p:tav tm="0">
                                          <p:val>
                                            <p:fltVal val="0"/>
                                          </p:val>
                                        </p:tav>
                                        <p:tav tm="100000">
                                          <p:val>
                                            <p:strVal val="#ppt_w"/>
                                          </p:val>
                                        </p:tav>
                                      </p:tavLst>
                                    </p:anim>
                                    <p:anim calcmode="lin" valueType="num">
                                      <p:cBhvr>
                                        <p:cTn id="94" dur="500" fill="hold"/>
                                        <p:tgtEl>
                                          <p:spTgt spid="455"/>
                                        </p:tgtEl>
                                        <p:attrNameLst>
                                          <p:attrName>ppt_h</p:attrName>
                                        </p:attrNameLst>
                                      </p:cBhvr>
                                      <p:tavLst>
                                        <p:tav tm="0">
                                          <p:val>
                                            <p:fltVal val="0"/>
                                          </p:val>
                                        </p:tav>
                                        <p:tav tm="100000">
                                          <p:val>
                                            <p:strVal val="#ppt_h"/>
                                          </p:val>
                                        </p:tav>
                                      </p:tavLst>
                                    </p:anim>
                                    <p:animEffect transition="in" filter="fade">
                                      <p:cBhvr>
                                        <p:cTn id="95" dur="500"/>
                                        <p:tgtEl>
                                          <p:spTgt spid="455"/>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458"/>
                                        </p:tgtEl>
                                        <p:attrNameLst>
                                          <p:attrName>style.visibility</p:attrName>
                                        </p:attrNameLst>
                                      </p:cBhvr>
                                      <p:to>
                                        <p:strVal val="visible"/>
                                      </p:to>
                                    </p:set>
                                    <p:anim calcmode="lin" valueType="num">
                                      <p:cBhvr>
                                        <p:cTn id="98" dur="500" fill="hold"/>
                                        <p:tgtEl>
                                          <p:spTgt spid="458"/>
                                        </p:tgtEl>
                                        <p:attrNameLst>
                                          <p:attrName>ppt_w</p:attrName>
                                        </p:attrNameLst>
                                      </p:cBhvr>
                                      <p:tavLst>
                                        <p:tav tm="0">
                                          <p:val>
                                            <p:fltVal val="0"/>
                                          </p:val>
                                        </p:tav>
                                        <p:tav tm="100000">
                                          <p:val>
                                            <p:strVal val="#ppt_w"/>
                                          </p:val>
                                        </p:tav>
                                      </p:tavLst>
                                    </p:anim>
                                    <p:anim calcmode="lin" valueType="num">
                                      <p:cBhvr>
                                        <p:cTn id="99" dur="500" fill="hold"/>
                                        <p:tgtEl>
                                          <p:spTgt spid="458"/>
                                        </p:tgtEl>
                                        <p:attrNameLst>
                                          <p:attrName>ppt_h</p:attrName>
                                        </p:attrNameLst>
                                      </p:cBhvr>
                                      <p:tavLst>
                                        <p:tav tm="0">
                                          <p:val>
                                            <p:fltVal val="0"/>
                                          </p:val>
                                        </p:tav>
                                        <p:tav tm="100000">
                                          <p:val>
                                            <p:strVal val="#ppt_h"/>
                                          </p:val>
                                        </p:tav>
                                      </p:tavLst>
                                    </p:anim>
                                    <p:animEffect transition="in" filter="fade">
                                      <p:cBhvr>
                                        <p:cTn id="100" dur="500"/>
                                        <p:tgtEl>
                                          <p:spTgt spid="458"/>
                                        </p:tgtEl>
                                      </p:cBhvr>
                                    </p:animEffect>
                                  </p:childTnLst>
                                </p:cTn>
                              </p:par>
                              <p:par>
                                <p:cTn id="101" presetID="53" presetClass="entr" presetSubtype="16" fill="hold" nodeType="withEffect">
                                  <p:stCondLst>
                                    <p:cond delay="0"/>
                                  </p:stCondLst>
                                  <p:childTnLst>
                                    <p:set>
                                      <p:cBhvr>
                                        <p:cTn id="102" dur="1" fill="hold">
                                          <p:stCondLst>
                                            <p:cond delay="0"/>
                                          </p:stCondLst>
                                        </p:cTn>
                                        <p:tgtEl>
                                          <p:spTgt spid="459"/>
                                        </p:tgtEl>
                                        <p:attrNameLst>
                                          <p:attrName>style.visibility</p:attrName>
                                        </p:attrNameLst>
                                      </p:cBhvr>
                                      <p:to>
                                        <p:strVal val="visible"/>
                                      </p:to>
                                    </p:set>
                                    <p:anim calcmode="lin" valueType="num">
                                      <p:cBhvr>
                                        <p:cTn id="103" dur="500" fill="hold"/>
                                        <p:tgtEl>
                                          <p:spTgt spid="459"/>
                                        </p:tgtEl>
                                        <p:attrNameLst>
                                          <p:attrName>ppt_w</p:attrName>
                                        </p:attrNameLst>
                                      </p:cBhvr>
                                      <p:tavLst>
                                        <p:tav tm="0">
                                          <p:val>
                                            <p:fltVal val="0"/>
                                          </p:val>
                                        </p:tav>
                                        <p:tav tm="100000">
                                          <p:val>
                                            <p:strVal val="#ppt_w"/>
                                          </p:val>
                                        </p:tav>
                                      </p:tavLst>
                                    </p:anim>
                                    <p:anim calcmode="lin" valueType="num">
                                      <p:cBhvr>
                                        <p:cTn id="104" dur="500" fill="hold"/>
                                        <p:tgtEl>
                                          <p:spTgt spid="459"/>
                                        </p:tgtEl>
                                        <p:attrNameLst>
                                          <p:attrName>ppt_h</p:attrName>
                                        </p:attrNameLst>
                                      </p:cBhvr>
                                      <p:tavLst>
                                        <p:tav tm="0">
                                          <p:val>
                                            <p:fltVal val="0"/>
                                          </p:val>
                                        </p:tav>
                                        <p:tav tm="100000">
                                          <p:val>
                                            <p:strVal val="#ppt_h"/>
                                          </p:val>
                                        </p:tav>
                                      </p:tavLst>
                                    </p:anim>
                                    <p:animEffect transition="in" filter="fade">
                                      <p:cBhvr>
                                        <p:cTn id="105" dur="500"/>
                                        <p:tgtEl>
                                          <p:spTgt spid="459"/>
                                        </p:tgtEl>
                                      </p:cBhvr>
                                    </p:animEffect>
                                  </p:childTnLst>
                                </p:cTn>
                              </p:par>
                              <p:par>
                                <p:cTn id="106" presetID="53" presetClass="entr" presetSubtype="16" fill="hold" nodeType="withEffect">
                                  <p:stCondLst>
                                    <p:cond delay="0"/>
                                  </p:stCondLst>
                                  <p:childTnLst>
                                    <p:set>
                                      <p:cBhvr>
                                        <p:cTn id="107" dur="1" fill="hold">
                                          <p:stCondLst>
                                            <p:cond delay="0"/>
                                          </p:stCondLst>
                                        </p:cTn>
                                        <p:tgtEl>
                                          <p:spTgt spid="462"/>
                                        </p:tgtEl>
                                        <p:attrNameLst>
                                          <p:attrName>style.visibility</p:attrName>
                                        </p:attrNameLst>
                                      </p:cBhvr>
                                      <p:to>
                                        <p:strVal val="visible"/>
                                      </p:to>
                                    </p:set>
                                    <p:anim calcmode="lin" valueType="num">
                                      <p:cBhvr>
                                        <p:cTn id="108" dur="500" fill="hold"/>
                                        <p:tgtEl>
                                          <p:spTgt spid="462"/>
                                        </p:tgtEl>
                                        <p:attrNameLst>
                                          <p:attrName>ppt_w</p:attrName>
                                        </p:attrNameLst>
                                      </p:cBhvr>
                                      <p:tavLst>
                                        <p:tav tm="0">
                                          <p:val>
                                            <p:fltVal val="0"/>
                                          </p:val>
                                        </p:tav>
                                        <p:tav tm="100000">
                                          <p:val>
                                            <p:strVal val="#ppt_w"/>
                                          </p:val>
                                        </p:tav>
                                      </p:tavLst>
                                    </p:anim>
                                    <p:anim calcmode="lin" valueType="num">
                                      <p:cBhvr>
                                        <p:cTn id="109" dur="500" fill="hold"/>
                                        <p:tgtEl>
                                          <p:spTgt spid="462"/>
                                        </p:tgtEl>
                                        <p:attrNameLst>
                                          <p:attrName>ppt_h</p:attrName>
                                        </p:attrNameLst>
                                      </p:cBhvr>
                                      <p:tavLst>
                                        <p:tav tm="0">
                                          <p:val>
                                            <p:fltVal val="0"/>
                                          </p:val>
                                        </p:tav>
                                        <p:tav tm="100000">
                                          <p:val>
                                            <p:strVal val="#ppt_h"/>
                                          </p:val>
                                        </p:tav>
                                      </p:tavLst>
                                    </p:anim>
                                    <p:animEffect transition="in" filter="fade">
                                      <p:cBhvr>
                                        <p:cTn id="110" dur="500"/>
                                        <p:tgtEl>
                                          <p:spTgt spid="462"/>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465"/>
                                        </p:tgtEl>
                                        <p:attrNameLst>
                                          <p:attrName>style.visibility</p:attrName>
                                        </p:attrNameLst>
                                      </p:cBhvr>
                                      <p:to>
                                        <p:strVal val="visible"/>
                                      </p:to>
                                    </p:set>
                                    <p:anim calcmode="lin" valueType="num">
                                      <p:cBhvr>
                                        <p:cTn id="113" dur="500" fill="hold"/>
                                        <p:tgtEl>
                                          <p:spTgt spid="465"/>
                                        </p:tgtEl>
                                        <p:attrNameLst>
                                          <p:attrName>ppt_w</p:attrName>
                                        </p:attrNameLst>
                                      </p:cBhvr>
                                      <p:tavLst>
                                        <p:tav tm="0">
                                          <p:val>
                                            <p:fltVal val="0"/>
                                          </p:val>
                                        </p:tav>
                                        <p:tav tm="100000">
                                          <p:val>
                                            <p:strVal val="#ppt_w"/>
                                          </p:val>
                                        </p:tav>
                                      </p:tavLst>
                                    </p:anim>
                                    <p:anim calcmode="lin" valueType="num">
                                      <p:cBhvr>
                                        <p:cTn id="114" dur="500" fill="hold"/>
                                        <p:tgtEl>
                                          <p:spTgt spid="465"/>
                                        </p:tgtEl>
                                        <p:attrNameLst>
                                          <p:attrName>ppt_h</p:attrName>
                                        </p:attrNameLst>
                                      </p:cBhvr>
                                      <p:tavLst>
                                        <p:tav tm="0">
                                          <p:val>
                                            <p:fltVal val="0"/>
                                          </p:val>
                                        </p:tav>
                                        <p:tav tm="100000">
                                          <p:val>
                                            <p:strVal val="#ppt_h"/>
                                          </p:val>
                                        </p:tav>
                                      </p:tavLst>
                                    </p:anim>
                                    <p:animEffect transition="in" filter="fade">
                                      <p:cBhvr>
                                        <p:cTn id="115" dur="500"/>
                                        <p:tgtEl>
                                          <p:spTgt spid="465"/>
                                        </p:tgtEl>
                                      </p:cBhvr>
                                    </p:animEffect>
                                  </p:childTnLst>
                                </p:cTn>
                              </p:par>
                              <p:par>
                                <p:cTn id="116" presetID="53" presetClass="entr" presetSubtype="16" fill="hold" nodeType="withEffect">
                                  <p:stCondLst>
                                    <p:cond delay="0"/>
                                  </p:stCondLst>
                                  <p:childTnLst>
                                    <p:set>
                                      <p:cBhvr>
                                        <p:cTn id="117" dur="1" fill="hold">
                                          <p:stCondLst>
                                            <p:cond delay="0"/>
                                          </p:stCondLst>
                                        </p:cTn>
                                        <p:tgtEl>
                                          <p:spTgt spid="466"/>
                                        </p:tgtEl>
                                        <p:attrNameLst>
                                          <p:attrName>style.visibility</p:attrName>
                                        </p:attrNameLst>
                                      </p:cBhvr>
                                      <p:to>
                                        <p:strVal val="visible"/>
                                      </p:to>
                                    </p:set>
                                    <p:anim calcmode="lin" valueType="num">
                                      <p:cBhvr>
                                        <p:cTn id="118" dur="500" fill="hold"/>
                                        <p:tgtEl>
                                          <p:spTgt spid="466"/>
                                        </p:tgtEl>
                                        <p:attrNameLst>
                                          <p:attrName>ppt_w</p:attrName>
                                        </p:attrNameLst>
                                      </p:cBhvr>
                                      <p:tavLst>
                                        <p:tav tm="0">
                                          <p:val>
                                            <p:fltVal val="0"/>
                                          </p:val>
                                        </p:tav>
                                        <p:tav tm="100000">
                                          <p:val>
                                            <p:strVal val="#ppt_w"/>
                                          </p:val>
                                        </p:tav>
                                      </p:tavLst>
                                    </p:anim>
                                    <p:anim calcmode="lin" valueType="num">
                                      <p:cBhvr>
                                        <p:cTn id="119" dur="500" fill="hold"/>
                                        <p:tgtEl>
                                          <p:spTgt spid="466"/>
                                        </p:tgtEl>
                                        <p:attrNameLst>
                                          <p:attrName>ppt_h</p:attrName>
                                        </p:attrNameLst>
                                      </p:cBhvr>
                                      <p:tavLst>
                                        <p:tav tm="0">
                                          <p:val>
                                            <p:fltVal val="0"/>
                                          </p:val>
                                        </p:tav>
                                        <p:tav tm="100000">
                                          <p:val>
                                            <p:strVal val="#ppt_h"/>
                                          </p:val>
                                        </p:tav>
                                      </p:tavLst>
                                    </p:anim>
                                    <p:animEffect transition="in" filter="fade">
                                      <p:cBhvr>
                                        <p:cTn id="120" dur="500"/>
                                        <p:tgtEl>
                                          <p:spTgt spid="466"/>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469"/>
                                        </p:tgtEl>
                                        <p:attrNameLst>
                                          <p:attrName>style.visibility</p:attrName>
                                        </p:attrNameLst>
                                      </p:cBhvr>
                                      <p:to>
                                        <p:strVal val="visible"/>
                                      </p:to>
                                    </p:set>
                                    <p:anim calcmode="lin" valueType="num">
                                      <p:cBhvr>
                                        <p:cTn id="123" dur="500" fill="hold"/>
                                        <p:tgtEl>
                                          <p:spTgt spid="469"/>
                                        </p:tgtEl>
                                        <p:attrNameLst>
                                          <p:attrName>ppt_w</p:attrName>
                                        </p:attrNameLst>
                                      </p:cBhvr>
                                      <p:tavLst>
                                        <p:tav tm="0">
                                          <p:val>
                                            <p:fltVal val="0"/>
                                          </p:val>
                                        </p:tav>
                                        <p:tav tm="100000">
                                          <p:val>
                                            <p:strVal val="#ppt_w"/>
                                          </p:val>
                                        </p:tav>
                                      </p:tavLst>
                                    </p:anim>
                                    <p:anim calcmode="lin" valueType="num">
                                      <p:cBhvr>
                                        <p:cTn id="124" dur="500" fill="hold"/>
                                        <p:tgtEl>
                                          <p:spTgt spid="469"/>
                                        </p:tgtEl>
                                        <p:attrNameLst>
                                          <p:attrName>ppt_h</p:attrName>
                                        </p:attrNameLst>
                                      </p:cBhvr>
                                      <p:tavLst>
                                        <p:tav tm="0">
                                          <p:val>
                                            <p:fltVal val="0"/>
                                          </p:val>
                                        </p:tav>
                                        <p:tav tm="100000">
                                          <p:val>
                                            <p:strVal val="#ppt_h"/>
                                          </p:val>
                                        </p:tav>
                                      </p:tavLst>
                                    </p:anim>
                                    <p:animEffect transition="in" filter="fade">
                                      <p:cBhvr>
                                        <p:cTn id="125" dur="500"/>
                                        <p:tgtEl>
                                          <p:spTgt spid="469"/>
                                        </p:tgtEl>
                                      </p:cBhvr>
                                    </p:animEffect>
                                  </p:childTnLst>
                                </p:cTn>
                              </p:par>
                              <p:par>
                                <p:cTn id="126" presetID="53" presetClass="entr" presetSubtype="16" fill="hold" nodeType="withEffect">
                                  <p:stCondLst>
                                    <p:cond delay="0"/>
                                  </p:stCondLst>
                                  <p:childTnLst>
                                    <p:set>
                                      <p:cBhvr>
                                        <p:cTn id="127" dur="1" fill="hold">
                                          <p:stCondLst>
                                            <p:cond delay="0"/>
                                          </p:stCondLst>
                                        </p:cTn>
                                        <p:tgtEl>
                                          <p:spTgt spid="470"/>
                                        </p:tgtEl>
                                        <p:attrNameLst>
                                          <p:attrName>style.visibility</p:attrName>
                                        </p:attrNameLst>
                                      </p:cBhvr>
                                      <p:to>
                                        <p:strVal val="visible"/>
                                      </p:to>
                                    </p:set>
                                    <p:anim calcmode="lin" valueType="num">
                                      <p:cBhvr>
                                        <p:cTn id="128" dur="500" fill="hold"/>
                                        <p:tgtEl>
                                          <p:spTgt spid="470"/>
                                        </p:tgtEl>
                                        <p:attrNameLst>
                                          <p:attrName>ppt_w</p:attrName>
                                        </p:attrNameLst>
                                      </p:cBhvr>
                                      <p:tavLst>
                                        <p:tav tm="0">
                                          <p:val>
                                            <p:fltVal val="0"/>
                                          </p:val>
                                        </p:tav>
                                        <p:tav tm="100000">
                                          <p:val>
                                            <p:strVal val="#ppt_w"/>
                                          </p:val>
                                        </p:tav>
                                      </p:tavLst>
                                    </p:anim>
                                    <p:anim calcmode="lin" valueType="num">
                                      <p:cBhvr>
                                        <p:cTn id="129" dur="500" fill="hold"/>
                                        <p:tgtEl>
                                          <p:spTgt spid="470"/>
                                        </p:tgtEl>
                                        <p:attrNameLst>
                                          <p:attrName>ppt_h</p:attrName>
                                        </p:attrNameLst>
                                      </p:cBhvr>
                                      <p:tavLst>
                                        <p:tav tm="0">
                                          <p:val>
                                            <p:fltVal val="0"/>
                                          </p:val>
                                        </p:tav>
                                        <p:tav tm="100000">
                                          <p:val>
                                            <p:strVal val="#ppt_h"/>
                                          </p:val>
                                        </p:tav>
                                      </p:tavLst>
                                    </p:anim>
                                    <p:animEffect transition="in" filter="fade">
                                      <p:cBhvr>
                                        <p:cTn id="130" dur="5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 grpId="0" animBg="1"/>
      <p:bldP spid="431" grpId="0" animBg="1"/>
      <p:bldP spid="432" grpId="0" animBg="1"/>
      <p:bldP spid="433" grpId="0" animBg="1"/>
      <p:bldP spid="434" grpId="0" animBg="1"/>
      <p:bldP spid="435" grpId="0" animBg="1"/>
      <p:bldP spid="451" grpId="0" animBg="1"/>
      <p:bldP spid="458" grpId="0" animBg="1"/>
      <p:bldP spid="465" grpId="0" animBg="1"/>
      <p:bldP spid="46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6" name="Groupe 5">
            <a:extLst>
              <a:ext uri="{FF2B5EF4-FFF2-40B4-BE49-F238E27FC236}">
                <a16:creationId xmlns:a16="http://schemas.microsoft.com/office/drawing/2014/main" id="{34434FE0-5AEE-0652-A921-0DA6ABC7C284}"/>
              </a:ext>
            </a:extLst>
          </p:cNvPr>
          <p:cNvGrpSpPr/>
          <p:nvPr/>
        </p:nvGrpSpPr>
        <p:grpSpPr>
          <a:xfrm>
            <a:off x="105276" y="3046625"/>
            <a:ext cx="1070701" cy="844401"/>
            <a:chOff x="105276" y="3046625"/>
            <a:chExt cx="1070701" cy="844401"/>
          </a:xfrm>
        </p:grpSpPr>
        <p:grpSp>
          <p:nvGrpSpPr>
            <p:cNvPr id="408" name="Google Shape;408;p21"/>
            <p:cNvGrpSpPr/>
            <p:nvPr/>
          </p:nvGrpSpPr>
          <p:grpSpPr>
            <a:xfrm>
              <a:off x="105276" y="3231631"/>
              <a:ext cx="1070701" cy="659395"/>
              <a:chOff x="1313445" y="1542338"/>
              <a:chExt cx="3211460" cy="1661364"/>
            </a:xfrm>
          </p:grpSpPr>
          <p:sp>
            <p:nvSpPr>
              <p:cNvPr id="409" name="Google Shape;409;p21"/>
              <p:cNvSpPr/>
              <p:nvPr/>
            </p:nvSpPr>
            <p:spPr>
              <a:xfrm>
                <a:off x="1313525" y="2464801"/>
                <a:ext cx="3168300" cy="738900"/>
              </a:xfrm>
              <a:prstGeom prst="roundRect">
                <a:avLst>
                  <a:gd name="adj" fmla="val 16667"/>
                </a:avLst>
              </a:prstGeom>
              <a:solidFill>
                <a:schemeClr val="lt1"/>
              </a:solidFill>
              <a:ln w="9525" cap="flat" cmpd="sng">
                <a:solidFill>
                  <a:srgbClr val="8E7CC3"/>
                </a:solidFill>
                <a:prstDash val="dash"/>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sp>
            <p:nvSpPr>
              <p:cNvPr id="410" name="Google Shape;410;p21"/>
              <p:cNvSpPr/>
              <p:nvPr/>
            </p:nvSpPr>
            <p:spPr>
              <a:xfrm>
                <a:off x="2184045" y="1542390"/>
                <a:ext cx="950100" cy="521400"/>
              </a:xfrm>
              <a:prstGeom prst="roundRect">
                <a:avLst>
                  <a:gd name="adj" fmla="val 16667"/>
                </a:avLst>
              </a:prstGeom>
              <a:solidFill>
                <a:srgbClr val="FFFFFF"/>
              </a:solidFill>
              <a:ln w="9525" cap="flat" cmpd="sng">
                <a:solidFill>
                  <a:srgbClr val="8E7CC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Ω</a:t>
                </a:r>
                <a:endParaRPr>
                  <a:latin typeface="Nunito"/>
                  <a:ea typeface="Nunito"/>
                  <a:cs typeface="Nunito"/>
                  <a:sym typeface="Nunito"/>
                </a:endParaRPr>
              </a:p>
            </p:txBody>
          </p:sp>
          <p:sp>
            <p:nvSpPr>
              <p:cNvPr id="411" name="Google Shape;411;p21"/>
              <p:cNvSpPr/>
              <p:nvPr/>
            </p:nvSpPr>
            <p:spPr>
              <a:xfrm>
                <a:off x="3574805" y="1542338"/>
                <a:ext cx="950100" cy="5214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cxnSp>
            <p:nvCxnSpPr>
              <p:cNvPr id="412" name="Google Shape;412;p21"/>
              <p:cNvCxnSpPr>
                <a:stCxn id="413" idx="3"/>
                <a:endCxn id="414" idx="1"/>
              </p:cNvCxnSpPr>
              <p:nvPr/>
            </p:nvCxnSpPr>
            <p:spPr>
              <a:xfrm>
                <a:off x="3134396" y="1803576"/>
                <a:ext cx="440400" cy="0"/>
              </a:xfrm>
              <a:prstGeom prst="straightConnector1">
                <a:avLst/>
              </a:prstGeom>
              <a:noFill/>
              <a:ln w="9525" cap="flat" cmpd="sng">
                <a:solidFill>
                  <a:schemeClr val="dk1"/>
                </a:solidFill>
                <a:prstDash val="solid"/>
                <a:round/>
                <a:headEnd type="none" w="med" len="med"/>
                <a:tailEnd type="triangle" w="med" len="med"/>
              </a:ln>
            </p:spPr>
          </p:cxnSp>
          <p:sp>
            <p:nvSpPr>
              <p:cNvPr id="415" name="Google Shape;415;p21"/>
              <p:cNvSpPr/>
              <p:nvPr/>
            </p:nvSpPr>
            <p:spPr>
              <a:xfrm>
                <a:off x="1411400" y="2554698"/>
                <a:ext cx="950100" cy="5214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416" name="Google Shape;416;p21"/>
              <p:cNvSpPr/>
              <p:nvPr/>
            </p:nvSpPr>
            <p:spPr>
              <a:xfrm>
                <a:off x="2802160" y="2554698"/>
                <a:ext cx="950100" cy="5214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417" name="Google Shape;417;p21"/>
              <p:cNvCxnSpPr>
                <a:stCxn id="418" idx="3"/>
                <a:endCxn id="419" idx="1"/>
              </p:cNvCxnSpPr>
              <p:nvPr/>
            </p:nvCxnSpPr>
            <p:spPr>
              <a:xfrm>
                <a:off x="2361752" y="2815884"/>
                <a:ext cx="440400" cy="0"/>
              </a:xfrm>
              <a:prstGeom prst="straightConnector1">
                <a:avLst/>
              </a:prstGeom>
              <a:noFill/>
              <a:ln w="9525" cap="flat" cmpd="sng">
                <a:solidFill>
                  <a:schemeClr val="dk1"/>
                </a:solidFill>
                <a:prstDash val="solid"/>
                <a:round/>
                <a:headEnd type="none" w="med" len="med"/>
                <a:tailEnd type="triangle" w="med" len="med"/>
              </a:ln>
            </p:spPr>
          </p:cxnSp>
          <p:cxnSp>
            <p:nvCxnSpPr>
              <p:cNvPr id="420" name="Google Shape;420;p21"/>
              <p:cNvCxnSpPr>
                <a:stCxn id="410" idx="1"/>
                <a:endCxn id="409" idx="1"/>
              </p:cNvCxnSpPr>
              <p:nvPr/>
            </p:nvCxnSpPr>
            <p:spPr>
              <a:xfrm flipH="1">
                <a:off x="1313445" y="1803090"/>
                <a:ext cx="870600" cy="1031100"/>
              </a:xfrm>
              <a:prstGeom prst="straightConnector1">
                <a:avLst/>
              </a:prstGeom>
              <a:noFill/>
              <a:ln w="9525" cap="flat" cmpd="sng">
                <a:solidFill>
                  <a:srgbClr val="8E7CC3"/>
                </a:solidFill>
                <a:prstDash val="dash"/>
                <a:round/>
                <a:headEnd type="none" w="med" len="med"/>
                <a:tailEnd type="none" w="med" len="med"/>
              </a:ln>
            </p:spPr>
          </p:cxnSp>
          <p:cxnSp>
            <p:nvCxnSpPr>
              <p:cNvPr id="421" name="Google Shape;421;p21"/>
              <p:cNvCxnSpPr>
                <a:stCxn id="413" idx="3"/>
                <a:endCxn id="409" idx="3"/>
              </p:cNvCxnSpPr>
              <p:nvPr/>
            </p:nvCxnSpPr>
            <p:spPr>
              <a:xfrm>
                <a:off x="3134525" y="1803451"/>
                <a:ext cx="1347300" cy="1030800"/>
              </a:xfrm>
              <a:prstGeom prst="straightConnector1">
                <a:avLst/>
              </a:prstGeom>
              <a:noFill/>
              <a:ln w="9525" cap="flat" cmpd="sng">
                <a:solidFill>
                  <a:srgbClr val="8E7CC3"/>
                </a:solidFill>
                <a:prstDash val="dash"/>
                <a:round/>
                <a:headEnd type="none" w="med" len="med"/>
                <a:tailEnd type="none" w="med" len="med"/>
              </a:ln>
            </p:spPr>
          </p:cxnSp>
          <p:sp>
            <p:nvSpPr>
              <p:cNvPr id="422" name="Google Shape;422;p21"/>
              <p:cNvSpPr/>
              <p:nvPr/>
            </p:nvSpPr>
            <p:spPr>
              <a:xfrm>
                <a:off x="4404384" y="2706975"/>
                <a:ext cx="95100" cy="217800"/>
              </a:xfrm>
              <a:prstGeom prst="roundRect">
                <a:avLst>
                  <a:gd name="adj" fmla="val 16667"/>
                </a:avLst>
              </a:prstGeom>
              <a:solidFill>
                <a:schemeClr val="dk1"/>
              </a:solidFill>
              <a:ln>
                <a:noFill/>
              </a:ln>
            </p:spPr>
            <p:txBody>
              <a:bodyPr spcFirstLastPara="1" wrap="square" lIns="62200" tIns="62200" rIns="62200" bIns="62200" anchor="ctr" anchorCtr="0">
                <a:noAutofit/>
              </a:bodyPr>
              <a:lstStyle/>
              <a:p>
                <a:pPr marL="0" lvl="0" indent="0" algn="l" rtl="0">
                  <a:spcBef>
                    <a:spcPts val="0"/>
                  </a:spcBef>
                  <a:spcAft>
                    <a:spcPts val="0"/>
                  </a:spcAft>
                  <a:buNone/>
                </a:pPr>
                <a:endParaRPr/>
              </a:p>
            </p:txBody>
          </p:sp>
          <p:cxnSp>
            <p:nvCxnSpPr>
              <p:cNvPr id="423" name="Google Shape;423;p21"/>
              <p:cNvCxnSpPr>
                <a:stCxn id="416" idx="3"/>
                <a:endCxn id="422" idx="1"/>
              </p:cNvCxnSpPr>
              <p:nvPr/>
            </p:nvCxnSpPr>
            <p:spPr>
              <a:xfrm>
                <a:off x="3752260" y="2815398"/>
                <a:ext cx="652200" cy="600"/>
              </a:xfrm>
              <a:prstGeom prst="straightConnector1">
                <a:avLst/>
              </a:prstGeom>
              <a:noFill/>
              <a:ln w="9525" cap="flat" cmpd="sng">
                <a:solidFill>
                  <a:schemeClr val="dk1"/>
                </a:solidFill>
                <a:prstDash val="solid"/>
                <a:round/>
                <a:headEnd type="none" w="med" len="med"/>
                <a:tailEnd type="triangle" w="med" len="med"/>
              </a:ln>
            </p:spPr>
          </p:cxnSp>
        </p:grpSp>
        <p:grpSp>
          <p:nvGrpSpPr>
            <p:cNvPr id="5" name="Groupe 4">
              <a:extLst>
                <a:ext uri="{FF2B5EF4-FFF2-40B4-BE49-F238E27FC236}">
                  <a16:creationId xmlns:a16="http://schemas.microsoft.com/office/drawing/2014/main" id="{CA1D39F7-CEFA-2718-1BB7-A6E4D1AB381F}"/>
                </a:ext>
              </a:extLst>
            </p:cNvPr>
            <p:cNvGrpSpPr/>
            <p:nvPr/>
          </p:nvGrpSpPr>
          <p:grpSpPr>
            <a:xfrm>
              <a:off x="165160" y="3046625"/>
              <a:ext cx="1002338" cy="565998"/>
              <a:chOff x="165160" y="3046625"/>
              <a:chExt cx="1002338" cy="565998"/>
            </a:xfrm>
          </p:grpSpPr>
          <p:sp>
            <p:nvSpPr>
              <p:cNvPr id="424" name="Google Shape;424;p21"/>
              <p:cNvSpPr txBox="1"/>
              <p:nvPr/>
            </p:nvSpPr>
            <p:spPr>
              <a:xfrm>
                <a:off x="428658" y="3046625"/>
                <a:ext cx="2787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425" name="Google Shape;425;p21"/>
              <p:cNvSpPr txBox="1"/>
              <p:nvPr/>
            </p:nvSpPr>
            <p:spPr>
              <a:xfrm>
                <a:off x="888798" y="3046625"/>
                <a:ext cx="2787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sp>
            <p:nvSpPr>
              <p:cNvPr id="426" name="Google Shape;426;p21"/>
              <p:cNvSpPr txBox="1"/>
              <p:nvPr/>
            </p:nvSpPr>
            <p:spPr>
              <a:xfrm>
                <a:off x="165160" y="3427823"/>
                <a:ext cx="2787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427" name="Google Shape;427;p21"/>
              <p:cNvSpPr txBox="1"/>
              <p:nvPr/>
            </p:nvSpPr>
            <p:spPr>
              <a:xfrm>
                <a:off x="625300" y="3427823"/>
                <a:ext cx="2787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428" name="Google Shape;428;p21"/>
              <p:cNvSpPr txBox="1"/>
              <p:nvPr/>
            </p:nvSpPr>
            <p:spPr>
              <a:xfrm>
                <a:off x="716053" y="3231593"/>
                <a:ext cx="42900" cy="61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400">
                  <a:solidFill>
                    <a:srgbClr val="4285F4"/>
                  </a:solidFill>
                  <a:latin typeface="Nunito"/>
                  <a:ea typeface="Nunito"/>
                  <a:cs typeface="Nunito"/>
                  <a:sym typeface="Nunito"/>
                </a:endParaRPr>
              </a:p>
            </p:txBody>
          </p:sp>
        </p:grpSp>
      </p:grpSp>
      <p:sp>
        <p:nvSpPr>
          <p:cNvPr id="430" name="Google Shape;430;p21"/>
          <p:cNvSpPr/>
          <p:nvPr/>
        </p:nvSpPr>
        <p:spPr>
          <a:xfrm>
            <a:off x="3637898" y="3412589"/>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200">
                <a:latin typeface="Nunito"/>
                <a:ea typeface="Nunito"/>
                <a:cs typeface="Nunito"/>
                <a:sym typeface="Nunito"/>
              </a:rPr>
              <a:t>A0</a:t>
            </a:r>
            <a:endParaRPr sz="1200">
              <a:latin typeface="Nunito"/>
              <a:ea typeface="Nunito"/>
              <a:cs typeface="Nunito"/>
              <a:sym typeface="Nunito"/>
            </a:endParaRPr>
          </a:p>
        </p:txBody>
      </p:sp>
      <p:sp>
        <p:nvSpPr>
          <p:cNvPr id="431" name="Google Shape;431;p21"/>
          <p:cNvSpPr/>
          <p:nvPr/>
        </p:nvSpPr>
        <p:spPr>
          <a:xfrm>
            <a:off x="4330090" y="3055819"/>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0</a:t>
            </a:r>
            <a:endParaRPr sz="900">
              <a:latin typeface="Nunito"/>
              <a:ea typeface="Nunito"/>
              <a:cs typeface="Nunito"/>
              <a:sym typeface="Nunito"/>
            </a:endParaRPr>
          </a:p>
        </p:txBody>
      </p:sp>
      <p:sp>
        <p:nvSpPr>
          <p:cNvPr id="432" name="Google Shape;432;p21"/>
          <p:cNvSpPr/>
          <p:nvPr/>
        </p:nvSpPr>
        <p:spPr>
          <a:xfrm>
            <a:off x="4330090" y="3293509"/>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1</a:t>
            </a:r>
            <a:endParaRPr sz="900">
              <a:latin typeface="Nunito"/>
              <a:ea typeface="Nunito"/>
              <a:cs typeface="Nunito"/>
              <a:sym typeface="Nunito"/>
            </a:endParaRPr>
          </a:p>
        </p:txBody>
      </p:sp>
      <p:sp>
        <p:nvSpPr>
          <p:cNvPr id="433" name="Google Shape;433;p21"/>
          <p:cNvSpPr/>
          <p:nvPr/>
        </p:nvSpPr>
        <p:spPr>
          <a:xfrm>
            <a:off x="4330090" y="3531200"/>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2</a:t>
            </a:r>
            <a:endParaRPr sz="900">
              <a:latin typeface="Nunito"/>
              <a:ea typeface="Nunito"/>
              <a:cs typeface="Nunito"/>
              <a:sym typeface="Nunito"/>
            </a:endParaRPr>
          </a:p>
        </p:txBody>
      </p:sp>
      <p:sp>
        <p:nvSpPr>
          <p:cNvPr id="434" name="Google Shape;434;p21"/>
          <p:cNvSpPr/>
          <p:nvPr/>
        </p:nvSpPr>
        <p:spPr>
          <a:xfrm>
            <a:off x="4330090" y="3768890"/>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3</a:t>
            </a:r>
            <a:endParaRPr sz="900">
              <a:latin typeface="Nunito"/>
              <a:ea typeface="Nunito"/>
              <a:cs typeface="Nunito"/>
              <a:sym typeface="Nunito"/>
            </a:endParaRPr>
          </a:p>
        </p:txBody>
      </p:sp>
      <p:sp>
        <p:nvSpPr>
          <p:cNvPr id="435" name="Google Shape;435;p21"/>
          <p:cNvSpPr/>
          <p:nvPr/>
        </p:nvSpPr>
        <p:spPr>
          <a:xfrm>
            <a:off x="4091380" y="3336890"/>
            <a:ext cx="120775" cy="367468"/>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endParaRPr sz="1600">
              <a:latin typeface="Nunito"/>
              <a:ea typeface="Nunito"/>
              <a:cs typeface="Nunito"/>
              <a:sym typeface="Nunito"/>
            </a:endParaRPr>
          </a:p>
        </p:txBody>
      </p:sp>
      <p:cxnSp>
        <p:nvCxnSpPr>
          <p:cNvPr id="436" name="Google Shape;436;p21"/>
          <p:cNvCxnSpPr>
            <a:stCxn id="437" idx="3"/>
            <a:endCxn id="438" idx="1"/>
          </p:cNvCxnSpPr>
          <p:nvPr/>
        </p:nvCxnSpPr>
        <p:spPr>
          <a:xfrm>
            <a:off x="3973575" y="3520487"/>
            <a:ext cx="117756" cy="457"/>
          </a:xfrm>
          <a:prstGeom prst="straightConnector1">
            <a:avLst/>
          </a:prstGeom>
          <a:noFill/>
          <a:ln w="9525" cap="flat" cmpd="sng">
            <a:solidFill>
              <a:schemeClr val="dk1"/>
            </a:solidFill>
            <a:prstDash val="solid"/>
            <a:round/>
            <a:headEnd type="none" w="med" len="med"/>
            <a:tailEnd type="triangle" w="med" len="med"/>
          </a:ln>
        </p:spPr>
      </p:cxnSp>
      <p:cxnSp>
        <p:nvCxnSpPr>
          <p:cNvPr id="439" name="Google Shape;439;p21"/>
          <p:cNvCxnSpPr>
            <a:stCxn id="440" idx="3"/>
            <a:endCxn id="441" idx="1"/>
          </p:cNvCxnSpPr>
          <p:nvPr/>
        </p:nvCxnSpPr>
        <p:spPr>
          <a:xfrm>
            <a:off x="4212447" y="3626277"/>
            <a:ext cx="117756" cy="250463"/>
          </a:xfrm>
          <a:prstGeom prst="straightConnector1">
            <a:avLst/>
          </a:prstGeom>
          <a:noFill/>
          <a:ln w="9525" cap="flat" cmpd="sng">
            <a:solidFill>
              <a:schemeClr val="dk1"/>
            </a:solidFill>
            <a:prstDash val="solid"/>
            <a:round/>
            <a:headEnd type="none" w="med" len="med"/>
            <a:tailEnd type="triangle" w="med" len="med"/>
          </a:ln>
        </p:spPr>
      </p:cxnSp>
      <p:cxnSp>
        <p:nvCxnSpPr>
          <p:cNvPr id="442" name="Google Shape;442;p21"/>
          <p:cNvCxnSpPr>
            <a:stCxn id="443" idx="3"/>
            <a:endCxn id="444" idx="1"/>
          </p:cNvCxnSpPr>
          <p:nvPr/>
        </p:nvCxnSpPr>
        <p:spPr>
          <a:xfrm>
            <a:off x="4212447" y="3555906"/>
            <a:ext cx="117756" cy="83183"/>
          </a:xfrm>
          <a:prstGeom prst="straightConnector1">
            <a:avLst/>
          </a:prstGeom>
          <a:noFill/>
          <a:ln w="9525" cap="flat" cmpd="sng">
            <a:solidFill>
              <a:schemeClr val="dk1"/>
            </a:solidFill>
            <a:prstDash val="solid"/>
            <a:round/>
            <a:headEnd type="none" w="med" len="med"/>
            <a:tailEnd type="triangle" w="med" len="med"/>
          </a:ln>
        </p:spPr>
      </p:cxnSp>
      <p:cxnSp>
        <p:nvCxnSpPr>
          <p:cNvPr id="445" name="Google Shape;445;p21"/>
          <p:cNvCxnSpPr>
            <a:stCxn id="446" idx="3"/>
            <a:endCxn id="447" idx="1"/>
          </p:cNvCxnSpPr>
          <p:nvPr/>
        </p:nvCxnSpPr>
        <p:spPr>
          <a:xfrm rot="10800000" flipH="1">
            <a:off x="4212447" y="3401437"/>
            <a:ext cx="117756" cy="84097"/>
          </a:xfrm>
          <a:prstGeom prst="straightConnector1">
            <a:avLst/>
          </a:prstGeom>
          <a:noFill/>
          <a:ln w="9525" cap="flat" cmpd="sng">
            <a:solidFill>
              <a:schemeClr val="dk1"/>
            </a:solidFill>
            <a:prstDash val="solid"/>
            <a:round/>
            <a:headEnd type="none" w="med" len="med"/>
            <a:tailEnd type="triangle" w="med" len="med"/>
          </a:ln>
        </p:spPr>
      </p:cxnSp>
      <p:cxnSp>
        <p:nvCxnSpPr>
          <p:cNvPr id="448" name="Google Shape;448;p21"/>
          <p:cNvCxnSpPr>
            <a:stCxn id="449" idx="3"/>
            <a:endCxn id="450" idx="1"/>
          </p:cNvCxnSpPr>
          <p:nvPr/>
        </p:nvCxnSpPr>
        <p:spPr>
          <a:xfrm rot="10800000" flipH="1">
            <a:off x="4212447" y="3163786"/>
            <a:ext cx="117756" cy="251378"/>
          </a:xfrm>
          <a:prstGeom prst="straightConnector1">
            <a:avLst/>
          </a:prstGeom>
          <a:noFill/>
          <a:ln w="9525" cap="flat" cmpd="sng">
            <a:solidFill>
              <a:schemeClr val="dk1"/>
            </a:solidFill>
            <a:prstDash val="solid"/>
            <a:round/>
            <a:headEnd type="none" w="med" len="med"/>
            <a:tailEnd type="triangle" w="med" len="med"/>
          </a:ln>
        </p:spPr>
      </p:cxnSp>
      <p:sp>
        <p:nvSpPr>
          <p:cNvPr id="451" name="Google Shape;451;p21"/>
          <p:cNvSpPr/>
          <p:nvPr/>
        </p:nvSpPr>
        <p:spPr>
          <a:xfrm>
            <a:off x="4783579" y="3163488"/>
            <a:ext cx="120775" cy="234010"/>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endParaRPr sz="1600">
              <a:latin typeface="Nunito"/>
              <a:ea typeface="Nunito"/>
              <a:cs typeface="Nunito"/>
              <a:sym typeface="Nunito"/>
            </a:endParaRPr>
          </a:p>
        </p:txBody>
      </p:sp>
      <p:cxnSp>
        <p:nvCxnSpPr>
          <p:cNvPr id="452" name="Google Shape;452;p21"/>
          <p:cNvCxnSpPr>
            <a:stCxn id="453" idx="3"/>
            <a:endCxn id="454" idx="1"/>
          </p:cNvCxnSpPr>
          <p:nvPr/>
        </p:nvCxnSpPr>
        <p:spPr>
          <a:xfrm>
            <a:off x="4665767" y="3163716"/>
            <a:ext cx="117756" cy="81812"/>
          </a:xfrm>
          <a:prstGeom prst="straightConnector1">
            <a:avLst/>
          </a:prstGeom>
          <a:noFill/>
          <a:ln w="9525" cap="flat" cmpd="sng">
            <a:solidFill>
              <a:schemeClr val="dk1"/>
            </a:solidFill>
            <a:prstDash val="solid"/>
            <a:round/>
            <a:headEnd type="none" w="med" len="med"/>
            <a:tailEnd type="triangle" w="med" len="med"/>
          </a:ln>
        </p:spPr>
      </p:cxnSp>
      <p:cxnSp>
        <p:nvCxnSpPr>
          <p:cNvPr id="455" name="Google Shape;455;p21"/>
          <p:cNvCxnSpPr>
            <a:stCxn id="456" idx="3"/>
            <a:endCxn id="457" idx="1"/>
          </p:cNvCxnSpPr>
          <p:nvPr/>
        </p:nvCxnSpPr>
        <p:spPr>
          <a:xfrm rot="10800000" flipH="1">
            <a:off x="4665767" y="3315938"/>
            <a:ext cx="117756" cy="85468"/>
          </a:xfrm>
          <a:prstGeom prst="straightConnector1">
            <a:avLst/>
          </a:prstGeom>
          <a:noFill/>
          <a:ln w="9525" cap="flat" cmpd="sng">
            <a:solidFill>
              <a:schemeClr val="dk1"/>
            </a:solidFill>
            <a:prstDash val="solid"/>
            <a:round/>
            <a:headEnd type="none" w="med" len="med"/>
            <a:tailEnd type="triangle" w="med" len="med"/>
          </a:ln>
        </p:spPr>
      </p:cxnSp>
      <p:sp>
        <p:nvSpPr>
          <p:cNvPr id="458" name="Google Shape;458;p21"/>
          <p:cNvSpPr/>
          <p:nvPr/>
        </p:nvSpPr>
        <p:spPr>
          <a:xfrm>
            <a:off x="4783579" y="3634377"/>
            <a:ext cx="120775" cy="234010"/>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endParaRPr sz="1600">
              <a:latin typeface="Nunito"/>
              <a:ea typeface="Nunito"/>
              <a:cs typeface="Nunito"/>
              <a:sym typeface="Nunito"/>
            </a:endParaRPr>
          </a:p>
        </p:txBody>
      </p:sp>
      <p:cxnSp>
        <p:nvCxnSpPr>
          <p:cNvPr id="459" name="Google Shape;459;p21"/>
          <p:cNvCxnSpPr>
            <a:stCxn id="460" idx="3"/>
            <a:endCxn id="461" idx="1"/>
          </p:cNvCxnSpPr>
          <p:nvPr/>
        </p:nvCxnSpPr>
        <p:spPr>
          <a:xfrm>
            <a:off x="4665767" y="3639097"/>
            <a:ext cx="117756" cy="77241"/>
          </a:xfrm>
          <a:prstGeom prst="straightConnector1">
            <a:avLst/>
          </a:prstGeom>
          <a:noFill/>
          <a:ln w="9525" cap="flat" cmpd="sng">
            <a:solidFill>
              <a:schemeClr val="dk1"/>
            </a:solidFill>
            <a:prstDash val="solid"/>
            <a:round/>
            <a:headEnd type="none" w="med" len="med"/>
            <a:tailEnd type="triangle" w="med" len="med"/>
          </a:ln>
        </p:spPr>
      </p:cxnSp>
      <p:cxnSp>
        <p:nvCxnSpPr>
          <p:cNvPr id="462" name="Google Shape;462;p21"/>
          <p:cNvCxnSpPr>
            <a:stCxn id="463" idx="3"/>
            <a:endCxn id="464" idx="1"/>
          </p:cNvCxnSpPr>
          <p:nvPr/>
        </p:nvCxnSpPr>
        <p:spPr>
          <a:xfrm rot="10800000" flipH="1">
            <a:off x="4665767" y="3786749"/>
            <a:ext cx="117756" cy="90039"/>
          </a:xfrm>
          <a:prstGeom prst="straightConnector1">
            <a:avLst/>
          </a:prstGeom>
          <a:noFill/>
          <a:ln w="9525" cap="flat" cmpd="sng">
            <a:solidFill>
              <a:schemeClr val="dk1"/>
            </a:solidFill>
            <a:prstDash val="solid"/>
            <a:round/>
            <a:headEnd type="none" w="med" len="med"/>
            <a:tailEnd type="triangle" w="med" len="med"/>
          </a:ln>
        </p:spPr>
      </p:cxnSp>
      <p:sp>
        <p:nvSpPr>
          <p:cNvPr id="465" name="Google Shape;465;p21"/>
          <p:cNvSpPr/>
          <p:nvPr/>
        </p:nvSpPr>
        <p:spPr>
          <a:xfrm>
            <a:off x="5022438" y="3172569"/>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r>
              <a:rPr lang="fr" sz="900">
                <a:latin typeface="Nunito"/>
                <a:ea typeface="Nunito"/>
                <a:cs typeface="Nunito"/>
                <a:sym typeface="Nunito"/>
              </a:rPr>
              <a:t>0</a:t>
            </a:r>
            <a:endParaRPr sz="900">
              <a:latin typeface="Nunito"/>
              <a:ea typeface="Nunito"/>
              <a:cs typeface="Nunito"/>
              <a:sym typeface="Nunito"/>
            </a:endParaRPr>
          </a:p>
        </p:txBody>
      </p:sp>
      <p:cxnSp>
        <p:nvCxnSpPr>
          <p:cNvPr id="466" name="Google Shape;466;p21"/>
          <p:cNvCxnSpPr>
            <a:stCxn id="467" idx="3"/>
            <a:endCxn id="468" idx="1"/>
          </p:cNvCxnSpPr>
          <p:nvPr/>
        </p:nvCxnSpPr>
        <p:spPr>
          <a:xfrm>
            <a:off x="4904650" y="3280691"/>
            <a:ext cx="117756" cy="5028"/>
          </a:xfrm>
          <a:prstGeom prst="straightConnector1">
            <a:avLst/>
          </a:prstGeom>
          <a:noFill/>
          <a:ln w="9525" cap="flat" cmpd="sng">
            <a:solidFill>
              <a:schemeClr val="dk1"/>
            </a:solidFill>
            <a:prstDash val="solid"/>
            <a:round/>
            <a:headEnd type="none" w="med" len="med"/>
            <a:tailEnd type="triangle" w="med" len="med"/>
          </a:ln>
        </p:spPr>
      </p:cxnSp>
      <p:sp>
        <p:nvSpPr>
          <p:cNvPr id="469" name="Google Shape;469;p21"/>
          <p:cNvSpPr/>
          <p:nvPr/>
        </p:nvSpPr>
        <p:spPr>
          <a:xfrm>
            <a:off x="5022438" y="3643457"/>
            <a:ext cx="335151" cy="2157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r>
              <a:rPr lang="fr" sz="900">
                <a:latin typeface="Nunito"/>
                <a:ea typeface="Nunito"/>
                <a:cs typeface="Nunito"/>
                <a:sym typeface="Nunito"/>
              </a:rPr>
              <a:t>1</a:t>
            </a:r>
            <a:endParaRPr sz="900">
              <a:latin typeface="Nunito"/>
              <a:ea typeface="Nunito"/>
              <a:cs typeface="Nunito"/>
              <a:sym typeface="Nunito"/>
            </a:endParaRPr>
          </a:p>
        </p:txBody>
      </p:sp>
      <p:cxnSp>
        <p:nvCxnSpPr>
          <p:cNvPr id="470" name="Google Shape;470;p21"/>
          <p:cNvCxnSpPr>
            <a:stCxn id="471" idx="3"/>
            <a:endCxn id="472" idx="1"/>
          </p:cNvCxnSpPr>
          <p:nvPr/>
        </p:nvCxnSpPr>
        <p:spPr>
          <a:xfrm>
            <a:off x="4904650" y="3751580"/>
            <a:ext cx="117756" cy="5028"/>
          </a:xfrm>
          <a:prstGeom prst="straightConnector1">
            <a:avLst/>
          </a:prstGeom>
          <a:noFill/>
          <a:ln w="9525" cap="flat" cmpd="sng">
            <a:solidFill>
              <a:schemeClr val="dk1"/>
            </a:solidFill>
            <a:prstDash val="solid"/>
            <a:round/>
            <a:headEnd type="none" w="med" len="med"/>
            <a:tailEnd type="triangle" w="med" len="med"/>
          </a:ln>
        </p:spPr>
      </p:cxnSp>
      <p:grpSp>
        <p:nvGrpSpPr>
          <p:cNvPr id="7" name="Groupe 6">
            <a:extLst>
              <a:ext uri="{FF2B5EF4-FFF2-40B4-BE49-F238E27FC236}">
                <a16:creationId xmlns:a16="http://schemas.microsoft.com/office/drawing/2014/main" id="{E847EEAB-D14C-04E1-4FC2-74CCA58E366C}"/>
              </a:ext>
            </a:extLst>
          </p:cNvPr>
          <p:cNvGrpSpPr/>
          <p:nvPr/>
        </p:nvGrpSpPr>
        <p:grpSpPr>
          <a:xfrm>
            <a:off x="6005896" y="3191707"/>
            <a:ext cx="2782144" cy="572709"/>
            <a:chOff x="6005896" y="3191707"/>
            <a:chExt cx="2782144" cy="572709"/>
          </a:xfrm>
        </p:grpSpPr>
        <p:cxnSp>
          <p:nvCxnSpPr>
            <p:cNvPr id="474" name="Google Shape;474;p21"/>
            <p:cNvCxnSpPr/>
            <p:nvPr/>
          </p:nvCxnSpPr>
          <p:spPr>
            <a:xfrm>
              <a:off x="6814854" y="3646812"/>
              <a:ext cx="1973186" cy="2865"/>
            </a:xfrm>
            <a:prstGeom prst="straightConnector1">
              <a:avLst/>
            </a:prstGeom>
            <a:noFill/>
            <a:ln w="19050" cap="flat" cmpd="sng">
              <a:solidFill>
                <a:schemeClr val="dk1"/>
              </a:solidFill>
              <a:prstDash val="dash"/>
              <a:round/>
              <a:headEnd type="none" w="med" len="med"/>
              <a:tailEnd type="triangle" w="med" len="med"/>
            </a:ln>
          </p:spPr>
        </p:cxnSp>
        <p:cxnSp>
          <p:nvCxnSpPr>
            <p:cNvPr id="475" name="Google Shape;475;p21"/>
            <p:cNvCxnSpPr/>
            <p:nvPr/>
          </p:nvCxnSpPr>
          <p:spPr>
            <a:xfrm>
              <a:off x="6814854" y="3308296"/>
              <a:ext cx="1973186" cy="2865"/>
            </a:xfrm>
            <a:prstGeom prst="straightConnector1">
              <a:avLst/>
            </a:prstGeom>
            <a:noFill/>
            <a:ln w="19050" cap="flat" cmpd="sng">
              <a:solidFill>
                <a:schemeClr val="dk1"/>
              </a:solidFill>
              <a:prstDash val="dash"/>
              <a:round/>
              <a:headEnd type="none" w="med" len="med"/>
              <a:tailEnd type="triangle" w="med" len="med"/>
            </a:ln>
          </p:spPr>
        </p:cxnSp>
        <p:sp>
          <p:nvSpPr>
            <p:cNvPr id="476" name="Google Shape;476;p21"/>
            <p:cNvSpPr txBox="1"/>
            <p:nvPr/>
          </p:nvSpPr>
          <p:spPr>
            <a:xfrm>
              <a:off x="6005896" y="3522691"/>
              <a:ext cx="654983" cy="241725"/>
            </a:xfrm>
            <a:prstGeom prst="rect">
              <a:avLst/>
            </a:prstGeom>
            <a:noFill/>
            <a:ln>
              <a:noFill/>
            </a:ln>
          </p:spPr>
          <p:txBody>
            <a:bodyPr spcFirstLastPara="1" wrap="square" lIns="62200" tIns="62200" rIns="62200" bIns="62200" anchor="t" anchorCtr="0">
              <a:noAutofit/>
            </a:bodyPr>
            <a:lstStyle/>
            <a:p>
              <a:pPr marL="0" lvl="0" indent="0" algn="l" rtl="0">
                <a:spcBef>
                  <a:spcPts val="0"/>
                </a:spcBef>
                <a:spcAft>
                  <a:spcPts val="0"/>
                </a:spcAft>
                <a:buNone/>
              </a:pPr>
              <a:r>
                <a:rPr lang="fr" b="1">
                  <a:solidFill>
                    <a:schemeClr val="dk1"/>
                  </a:solidFill>
                  <a:latin typeface="Nunito"/>
                  <a:ea typeface="Nunito"/>
                  <a:cs typeface="Nunito"/>
                  <a:sym typeface="Nunito"/>
                </a:rPr>
                <a:t>Core1</a:t>
              </a:r>
              <a:endParaRPr b="1">
                <a:solidFill>
                  <a:schemeClr val="dk1"/>
                </a:solidFill>
                <a:latin typeface="Nunito"/>
                <a:ea typeface="Nunito"/>
                <a:cs typeface="Nunito"/>
                <a:sym typeface="Nunito"/>
              </a:endParaRPr>
            </a:p>
          </p:txBody>
        </p:sp>
        <p:sp>
          <p:nvSpPr>
            <p:cNvPr id="477" name="Google Shape;477;p21"/>
            <p:cNvSpPr txBox="1"/>
            <p:nvPr/>
          </p:nvSpPr>
          <p:spPr>
            <a:xfrm>
              <a:off x="6005896" y="3191707"/>
              <a:ext cx="654983" cy="241725"/>
            </a:xfrm>
            <a:prstGeom prst="rect">
              <a:avLst/>
            </a:prstGeom>
            <a:noFill/>
            <a:ln>
              <a:noFill/>
            </a:ln>
          </p:spPr>
          <p:txBody>
            <a:bodyPr spcFirstLastPara="1" wrap="square" lIns="62200" tIns="62200" rIns="62200" bIns="62200" anchor="t" anchorCtr="0">
              <a:noAutofit/>
            </a:bodyPr>
            <a:lstStyle/>
            <a:p>
              <a:pPr marL="0" lvl="0" indent="0" algn="l" rtl="0">
                <a:spcBef>
                  <a:spcPts val="0"/>
                </a:spcBef>
                <a:spcAft>
                  <a:spcPts val="0"/>
                </a:spcAft>
                <a:buNone/>
              </a:pPr>
              <a:r>
                <a:rPr lang="fr" b="1">
                  <a:solidFill>
                    <a:schemeClr val="dk1"/>
                  </a:solidFill>
                  <a:latin typeface="Nunito"/>
                  <a:ea typeface="Nunito"/>
                  <a:cs typeface="Nunito"/>
                  <a:sym typeface="Nunito"/>
                </a:rPr>
                <a:t>Core0</a:t>
              </a:r>
              <a:endParaRPr b="1">
                <a:solidFill>
                  <a:schemeClr val="dk1"/>
                </a:solidFill>
                <a:latin typeface="Nunito"/>
                <a:ea typeface="Nunito"/>
                <a:cs typeface="Nunito"/>
                <a:sym typeface="Nunito"/>
              </a:endParaRPr>
            </a:p>
          </p:txBody>
        </p:sp>
      </p:grpSp>
      <p:sp>
        <p:nvSpPr>
          <p:cNvPr id="478" name="Google Shape;478;p21"/>
          <p:cNvSpPr/>
          <p:nvPr/>
        </p:nvSpPr>
        <p:spPr>
          <a:xfrm>
            <a:off x="6950980" y="3566525"/>
            <a:ext cx="278251" cy="1690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A0</a:t>
            </a:r>
            <a:endParaRPr>
              <a:latin typeface="Nunito"/>
              <a:ea typeface="Nunito"/>
              <a:cs typeface="Nunito"/>
              <a:sym typeface="Nunito"/>
            </a:endParaRPr>
          </a:p>
        </p:txBody>
      </p:sp>
      <p:sp>
        <p:nvSpPr>
          <p:cNvPr id="479" name="Google Shape;479;p21"/>
          <p:cNvSpPr/>
          <p:nvPr/>
        </p:nvSpPr>
        <p:spPr>
          <a:xfrm>
            <a:off x="7412025" y="3255434"/>
            <a:ext cx="278251" cy="1690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0</a:t>
            </a:r>
            <a:endParaRPr sz="1100">
              <a:latin typeface="Nunito"/>
              <a:ea typeface="Nunito"/>
              <a:cs typeface="Nunito"/>
              <a:sym typeface="Nunito"/>
            </a:endParaRPr>
          </a:p>
        </p:txBody>
      </p:sp>
      <p:sp>
        <p:nvSpPr>
          <p:cNvPr id="480" name="Google Shape;480;p21"/>
          <p:cNvSpPr/>
          <p:nvPr/>
        </p:nvSpPr>
        <p:spPr>
          <a:xfrm>
            <a:off x="7271529" y="3265758"/>
            <a:ext cx="98122" cy="469841"/>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endParaRPr sz="1600">
              <a:latin typeface="Nunito"/>
              <a:ea typeface="Nunito"/>
              <a:cs typeface="Nunito"/>
              <a:sym typeface="Nunito"/>
            </a:endParaRPr>
          </a:p>
        </p:txBody>
      </p:sp>
      <p:sp>
        <p:nvSpPr>
          <p:cNvPr id="481" name="Google Shape;481;p21"/>
          <p:cNvSpPr/>
          <p:nvPr/>
        </p:nvSpPr>
        <p:spPr>
          <a:xfrm>
            <a:off x="7727020" y="3255434"/>
            <a:ext cx="278251" cy="1690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1</a:t>
            </a:r>
            <a:endParaRPr sz="1100">
              <a:latin typeface="Nunito"/>
              <a:ea typeface="Nunito"/>
              <a:cs typeface="Nunito"/>
              <a:sym typeface="Nunito"/>
            </a:endParaRPr>
          </a:p>
        </p:txBody>
      </p:sp>
      <p:sp>
        <p:nvSpPr>
          <p:cNvPr id="482" name="Google Shape;482;p21"/>
          <p:cNvSpPr/>
          <p:nvPr/>
        </p:nvSpPr>
        <p:spPr>
          <a:xfrm>
            <a:off x="7412025" y="3566519"/>
            <a:ext cx="278251" cy="1690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2</a:t>
            </a:r>
            <a:endParaRPr sz="1100">
              <a:latin typeface="Nunito"/>
              <a:ea typeface="Nunito"/>
              <a:cs typeface="Nunito"/>
              <a:sym typeface="Nunito"/>
            </a:endParaRPr>
          </a:p>
        </p:txBody>
      </p:sp>
      <p:sp>
        <p:nvSpPr>
          <p:cNvPr id="483" name="Google Shape;483;p21"/>
          <p:cNvSpPr/>
          <p:nvPr/>
        </p:nvSpPr>
        <p:spPr>
          <a:xfrm>
            <a:off x="7727020" y="3566519"/>
            <a:ext cx="278251" cy="1690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3</a:t>
            </a:r>
            <a:endParaRPr sz="1100">
              <a:latin typeface="Nunito"/>
              <a:ea typeface="Nunito"/>
              <a:cs typeface="Nunito"/>
              <a:sym typeface="Nunito"/>
            </a:endParaRPr>
          </a:p>
        </p:txBody>
      </p:sp>
      <p:sp>
        <p:nvSpPr>
          <p:cNvPr id="484" name="Google Shape;484;p21"/>
          <p:cNvSpPr/>
          <p:nvPr/>
        </p:nvSpPr>
        <p:spPr>
          <a:xfrm>
            <a:off x="8042018" y="3255349"/>
            <a:ext cx="100271" cy="183353"/>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endParaRPr sz="1600">
              <a:latin typeface="Nunito"/>
              <a:ea typeface="Nunito"/>
              <a:cs typeface="Nunito"/>
              <a:sym typeface="Nunito"/>
            </a:endParaRPr>
          </a:p>
        </p:txBody>
      </p:sp>
      <p:sp>
        <p:nvSpPr>
          <p:cNvPr id="485" name="Google Shape;485;p21"/>
          <p:cNvSpPr/>
          <p:nvPr/>
        </p:nvSpPr>
        <p:spPr>
          <a:xfrm>
            <a:off x="8042018" y="3551936"/>
            <a:ext cx="100271" cy="183353"/>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endParaRPr sz="1600">
              <a:latin typeface="Nunito"/>
              <a:ea typeface="Nunito"/>
              <a:cs typeface="Nunito"/>
              <a:sym typeface="Nunito"/>
            </a:endParaRPr>
          </a:p>
        </p:txBody>
      </p:sp>
      <p:sp>
        <p:nvSpPr>
          <p:cNvPr id="486" name="Google Shape;486;p21"/>
          <p:cNvSpPr/>
          <p:nvPr/>
        </p:nvSpPr>
        <p:spPr>
          <a:xfrm>
            <a:off x="8178906" y="3262403"/>
            <a:ext cx="278251" cy="1690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600">
                <a:latin typeface="Nunito"/>
                <a:ea typeface="Nunito"/>
                <a:cs typeface="Nunito"/>
                <a:sym typeface="Nunito"/>
              </a:rPr>
              <a:t>C</a:t>
            </a:r>
            <a:r>
              <a:rPr lang="fr" sz="1100">
                <a:latin typeface="Nunito"/>
                <a:ea typeface="Nunito"/>
                <a:cs typeface="Nunito"/>
                <a:sym typeface="Nunito"/>
              </a:rPr>
              <a:t>0</a:t>
            </a:r>
            <a:endParaRPr sz="1100">
              <a:latin typeface="Nunito"/>
              <a:ea typeface="Nunito"/>
              <a:cs typeface="Nunito"/>
              <a:sym typeface="Nunito"/>
            </a:endParaRPr>
          </a:p>
        </p:txBody>
      </p:sp>
      <p:sp>
        <p:nvSpPr>
          <p:cNvPr id="487" name="Google Shape;487;p21"/>
          <p:cNvSpPr/>
          <p:nvPr/>
        </p:nvSpPr>
        <p:spPr>
          <a:xfrm>
            <a:off x="8178906" y="3558990"/>
            <a:ext cx="278251" cy="16902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600">
                <a:latin typeface="Nunito"/>
                <a:ea typeface="Nunito"/>
                <a:cs typeface="Nunito"/>
                <a:sym typeface="Nunito"/>
              </a:rPr>
              <a:t>C</a:t>
            </a:r>
            <a:r>
              <a:rPr lang="fr" sz="1100">
                <a:latin typeface="Nunito"/>
                <a:ea typeface="Nunito"/>
                <a:cs typeface="Nunito"/>
                <a:sym typeface="Nunito"/>
              </a:rPr>
              <a:t>1</a:t>
            </a:r>
            <a:endParaRPr sz="1100">
              <a:latin typeface="Nunito"/>
              <a:ea typeface="Nunito"/>
              <a:cs typeface="Nunito"/>
              <a:sym typeface="Nunito"/>
            </a:endParaRPr>
          </a:p>
        </p:txBody>
      </p:sp>
      <p:grpSp>
        <p:nvGrpSpPr>
          <p:cNvPr id="3" name="Groupe 2">
            <a:extLst>
              <a:ext uri="{FF2B5EF4-FFF2-40B4-BE49-F238E27FC236}">
                <a16:creationId xmlns:a16="http://schemas.microsoft.com/office/drawing/2014/main" id="{2963E2CC-2DEC-210A-C07E-1E5A7ECE7607}"/>
              </a:ext>
            </a:extLst>
          </p:cNvPr>
          <p:cNvGrpSpPr/>
          <p:nvPr/>
        </p:nvGrpSpPr>
        <p:grpSpPr>
          <a:xfrm>
            <a:off x="1863751" y="1763375"/>
            <a:ext cx="7207500" cy="999225"/>
            <a:chOff x="1863751" y="1763375"/>
            <a:chExt cx="7207500" cy="999225"/>
          </a:xfrm>
        </p:grpSpPr>
        <p:cxnSp>
          <p:nvCxnSpPr>
            <p:cNvPr id="400" name="Google Shape;400;p21"/>
            <p:cNvCxnSpPr/>
            <p:nvPr/>
          </p:nvCxnSpPr>
          <p:spPr>
            <a:xfrm>
              <a:off x="1863751" y="1985596"/>
              <a:ext cx="7207500" cy="7200"/>
            </a:xfrm>
            <a:prstGeom prst="straightConnector1">
              <a:avLst/>
            </a:prstGeom>
            <a:noFill/>
            <a:ln w="19050" cap="flat" cmpd="sng">
              <a:solidFill>
                <a:srgbClr val="000000"/>
              </a:solidFill>
              <a:prstDash val="solid"/>
              <a:round/>
              <a:headEnd type="none" w="med" len="med"/>
              <a:tailEnd type="stealth" w="med" len="med"/>
            </a:ln>
          </p:spPr>
        </p:cxnSp>
        <p:grpSp>
          <p:nvGrpSpPr>
            <p:cNvPr id="2" name="Groupe 1">
              <a:extLst>
                <a:ext uri="{FF2B5EF4-FFF2-40B4-BE49-F238E27FC236}">
                  <a16:creationId xmlns:a16="http://schemas.microsoft.com/office/drawing/2014/main" id="{9A18C5FF-22CF-58D7-B814-CA391BA0F22F}"/>
                </a:ext>
              </a:extLst>
            </p:cNvPr>
            <p:cNvGrpSpPr/>
            <p:nvPr/>
          </p:nvGrpSpPr>
          <p:grpSpPr>
            <a:xfrm>
              <a:off x="1867510" y="1763375"/>
              <a:ext cx="6984066" cy="999225"/>
              <a:chOff x="1867510" y="1763375"/>
              <a:chExt cx="6984066" cy="999225"/>
            </a:xfrm>
          </p:grpSpPr>
          <p:sp>
            <p:nvSpPr>
              <p:cNvPr id="401" name="Google Shape;401;p21"/>
              <p:cNvSpPr/>
              <p:nvPr/>
            </p:nvSpPr>
            <p:spPr>
              <a:xfrm>
                <a:off x="5735250" y="1773250"/>
                <a:ext cx="1134000" cy="432300"/>
              </a:xfrm>
              <a:prstGeom prst="roundRect">
                <a:avLst>
                  <a:gd name="adj" fmla="val 16667"/>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b="1">
                    <a:solidFill>
                      <a:srgbClr val="000000"/>
                    </a:solidFill>
                    <a:latin typeface="Nunito"/>
                    <a:ea typeface="Nunito"/>
                    <a:cs typeface="Nunito"/>
                    <a:sym typeface="Nunito"/>
                  </a:rPr>
                  <a:t>Mapping</a:t>
                </a:r>
                <a:endParaRPr b="1">
                  <a:solidFill>
                    <a:srgbClr val="000000"/>
                  </a:solidFill>
                  <a:latin typeface="Nunito"/>
                  <a:ea typeface="Nunito"/>
                  <a:cs typeface="Nunito"/>
                  <a:sym typeface="Nunito"/>
                </a:endParaRPr>
              </a:p>
              <a:p>
                <a:pPr marL="0" lvl="0" indent="0" algn="ctr" rtl="0">
                  <a:spcBef>
                    <a:spcPts val="0"/>
                  </a:spcBef>
                  <a:spcAft>
                    <a:spcPts val="0"/>
                  </a:spcAft>
                  <a:buNone/>
                </a:pPr>
                <a:r>
                  <a:rPr lang="fr" b="1">
                    <a:latin typeface="Nunito"/>
                    <a:ea typeface="Nunito"/>
                    <a:cs typeface="Nunito"/>
                    <a:sym typeface="Nunito"/>
                  </a:rPr>
                  <a:t>Scheduling</a:t>
                </a:r>
                <a:endParaRPr b="1">
                  <a:latin typeface="Nunito"/>
                  <a:ea typeface="Nunito"/>
                  <a:cs typeface="Nunito"/>
                  <a:sym typeface="Nunito"/>
                </a:endParaRPr>
              </a:p>
              <a:p>
                <a:pPr marL="0" lvl="0" indent="0" algn="ctr" rtl="0">
                  <a:spcBef>
                    <a:spcPts val="0"/>
                  </a:spcBef>
                  <a:spcAft>
                    <a:spcPts val="0"/>
                  </a:spcAft>
                  <a:buNone/>
                </a:pPr>
                <a:r>
                  <a:rPr lang="fr" b="1">
                    <a:latin typeface="Nunito"/>
                    <a:ea typeface="Nunito"/>
                    <a:cs typeface="Nunito"/>
                    <a:sym typeface="Nunito"/>
                  </a:rPr>
                  <a:t>Timing</a:t>
                </a:r>
                <a:endParaRPr b="1">
                  <a:latin typeface="Nunito"/>
                  <a:ea typeface="Nunito"/>
                  <a:cs typeface="Nunito"/>
                  <a:sym typeface="Nunito"/>
                </a:endParaRPr>
              </a:p>
            </p:txBody>
          </p:sp>
          <p:sp>
            <p:nvSpPr>
              <p:cNvPr id="402" name="Google Shape;402;p21"/>
              <p:cNvSpPr/>
              <p:nvPr/>
            </p:nvSpPr>
            <p:spPr>
              <a:xfrm>
                <a:off x="2838500" y="1773250"/>
                <a:ext cx="1134000" cy="432300"/>
              </a:xfrm>
              <a:prstGeom prst="roundRect">
                <a:avLst>
                  <a:gd name="adj" fmla="val 14105"/>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b="1">
                    <a:solidFill>
                      <a:srgbClr val="000000"/>
                    </a:solidFill>
                    <a:latin typeface="Nunito"/>
                    <a:ea typeface="Nunito"/>
                    <a:cs typeface="Nunito"/>
                    <a:sym typeface="Nunito"/>
                  </a:rPr>
                  <a:t>Extraction</a:t>
                </a:r>
                <a:endParaRPr b="1">
                  <a:solidFill>
                    <a:srgbClr val="000000"/>
                  </a:solidFill>
                  <a:latin typeface="Nunito"/>
                  <a:ea typeface="Nunito"/>
                  <a:cs typeface="Nunito"/>
                  <a:sym typeface="Nunito"/>
                </a:endParaRPr>
              </a:p>
            </p:txBody>
          </p:sp>
          <p:cxnSp>
            <p:nvCxnSpPr>
              <p:cNvPr id="403" name="Google Shape;403;p21"/>
              <p:cNvCxnSpPr/>
              <p:nvPr/>
            </p:nvCxnSpPr>
            <p:spPr>
              <a:xfrm rot="10800000" flipH="1">
                <a:off x="1867510" y="2604431"/>
                <a:ext cx="3551100" cy="3600"/>
              </a:xfrm>
              <a:prstGeom prst="straightConnector1">
                <a:avLst/>
              </a:prstGeom>
              <a:noFill/>
              <a:ln w="19050" cap="flat" cmpd="sng">
                <a:solidFill>
                  <a:srgbClr val="000000"/>
                </a:solidFill>
                <a:prstDash val="solid"/>
                <a:round/>
                <a:headEnd type="none" w="med" len="med"/>
                <a:tailEnd type="stealth" w="med" len="med"/>
              </a:ln>
            </p:spPr>
          </p:cxnSp>
          <p:sp>
            <p:nvSpPr>
              <p:cNvPr id="404" name="Google Shape;404;p21"/>
              <p:cNvSpPr/>
              <p:nvPr/>
            </p:nvSpPr>
            <p:spPr>
              <a:xfrm>
                <a:off x="2025662" y="2467400"/>
                <a:ext cx="793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p>
                <a:pPr marL="0" lvl="0" indent="0" algn="ctr" rtl="0">
                  <a:spcBef>
                    <a:spcPts val="0"/>
                  </a:spcBef>
                  <a:spcAft>
                    <a:spcPts val="0"/>
                  </a:spcAft>
                  <a:buNone/>
                </a:pPr>
                <a:r>
                  <a:rPr lang="fr" sz="1300" b="1">
                    <a:latin typeface="Nunito"/>
                    <a:ea typeface="Nunito"/>
                    <a:cs typeface="Nunito"/>
                    <a:sym typeface="Nunito"/>
                  </a:rPr>
                  <a:t>flattening</a:t>
                </a:r>
                <a:endParaRPr sz="1300" b="1">
                  <a:solidFill>
                    <a:srgbClr val="000000"/>
                  </a:solidFill>
                  <a:latin typeface="Nunito"/>
                  <a:ea typeface="Nunito"/>
                  <a:cs typeface="Nunito"/>
                  <a:sym typeface="Nunito"/>
                </a:endParaRPr>
              </a:p>
            </p:txBody>
          </p:sp>
          <p:sp>
            <p:nvSpPr>
              <p:cNvPr id="405" name="Google Shape;405;p21"/>
              <p:cNvSpPr/>
              <p:nvPr/>
            </p:nvSpPr>
            <p:spPr>
              <a:xfrm>
                <a:off x="4089138" y="2467400"/>
                <a:ext cx="793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p>
                <a:pPr marL="0" lvl="0" indent="0" algn="ctr" rtl="0">
                  <a:spcBef>
                    <a:spcPts val="0"/>
                  </a:spcBef>
                  <a:spcAft>
                    <a:spcPts val="0"/>
                  </a:spcAft>
                  <a:buNone/>
                </a:pPr>
                <a:r>
                  <a:rPr lang="fr" sz="1300" b="1">
                    <a:latin typeface="Nunito"/>
                    <a:ea typeface="Nunito"/>
                    <a:cs typeface="Nunito"/>
                    <a:sym typeface="Nunito"/>
                  </a:rPr>
                  <a:t>DAG</a:t>
                </a:r>
                <a:endParaRPr sz="1300" b="1">
                  <a:solidFill>
                    <a:srgbClr val="000000"/>
                  </a:solidFill>
                  <a:latin typeface="Nunito"/>
                  <a:ea typeface="Nunito"/>
                  <a:cs typeface="Nunito"/>
                  <a:sym typeface="Nunito"/>
                </a:endParaRPr>
              </a:p>
            </p:txBody>
          </p:sp>
          <p:cxnSp>
            <p:nvCxnSpPr>
              <p:cNvPr id="406" name="Google Shape;406;p21"/>
              <p:cNvCxnSpPr>
                <a:stCxn id="402" idx="2"/>
                <a:endCxn id="404" idx="0"/>
              </p:cNvCxnSpPr>
              <p:nvPr/>
            </p:nvCxnSpPr>
            <p:spPr>
              <a:xfrm flipH="1">
                <a:off x="2422700" y="2205550"/>
                <a:ext cx="982800" cy="261900"/>
              </a:xfrm>
              <a:prstGeom prst="straightConnector1">
                <a:avLst/>
              </a:prstGeom>
              <a:noFill/>
              <a:ln w="9525" cap="flat" cmpd="sng">
                <a:solidFill>
                  <a:schemeClr val="dk1"/>
                </a:solidFill>
                <a:prstDash val="dash"/>
                <a:round/>
                <a:headEnd type="none" w="med" len="med"/>
                <a:tailEnd type="none" w="med" len="med"/>
              </a:ln>
            </p:spPr>
          </p:cxnSp>
          <p:cxnSp>
            <p:nvCxnSpPr>
              <p:cNvPr id="407" name="Google Shape;407;p21"/>
              <p:cNvCxnSpPr>
                <a:stCxn id="402" idx="2"/>
                <a:endCxn id="405" idx="0"/>
              </p:cNvCxnSpPr>
              <p:nvPr/>
            </p:nvCxnSpPr>
            <p:spPr>
              <a:xfrm>
                <a:off x="3405500" y="2205550"/>
                <a:ext cx="1080600" cy="261900"/>
              </a:xfrm>
              <a:prstGeom prst="straightConnector1">
                <a:avLst/>
              </a:prstGeom>
              <a:noFill/>
              <a:ln w="9525" cap="flat" cmpd="sng">
                <a:solidFill>
                  <a:schemeClr val="dk1"/>
                </a:solidFill>
                <a:prstDash val="dash"/>
                <a:round/>
                <a:headEnd type="none" w="med" len="med"/>
                <a:tailEnd type="none" w="med" len="med"/>
              </a:ln>
            </p:spPr>
          </p:cxnSp>
          <p:sp>
            <p:nvSpPr>
              <p:cNvPr id="488" name="Google Shape;488;p21"/>
              <p:cNvSpPr/>
              <p:nvPr/>
            </p:nvSpPr>
            <p:spPr>
              <a:xfrm>
                <a:off x="7717576" y="1763375"/>
                <a:ext cx="1134000" cy="432300"/>
              </a:xfrm>
              <a:prstGeom prst="roundRect">
                <a:avLst>
                  <a:gd name="adj" fmla="val 16667"/>
                </a:avLst>
              </a:prstGeom>
              <a:solidFill>
                <a:srgbClr val="FFFFFF"/>
              </a:solidFill>
              <a:ln>
                <a:noFill/>
              </a:ln>
            </p:spPr>
            <p:txBody>
              <a:bodyPr spcFirstLastPara="1" wrap="square" lIns="62200" tIns="62200" rIns="62200" bIns="62200" anchor="ctr" anchorCtr="0">
                <a:noAutofit/>
              </a:bodyPr>
              <a:lstStyle/>
              <a:p>
                <a:pPr marL="0" lvl="0" indent="0" algn="ctr" rtl="0">
                  <a:lnSpc>
                    <a:spcPct val="80000"/>
                  </a:lnSpc>
                  <a:spcBef>
                    <a:spcPts val="0"/>
                  </a:spcBef>
                  <a:spcAft>
                    <a:spcPts val="0"/>
                  </a:spcAft>
                  <a:buNone/>
                </a:pPr>
                <a:r>
                  <a:rPr lang="fr" b="1">
                    <a:latin typeface="Nunito"/>
                    <a:ea typeface="Nunito"/>
                    <a:cs typeface="Nunito"/>
                    <a:sym typeface="Nunito"/>
                  </a:rPr>
                  <a:t>Translation</a:t>
                </a:r>
                <a:endParaRPr b="1">
                  <a:solidFill>
                    <a:srgbClr val="000000"/>
                  </a:solidFill>
                  <a:latin typeface="Nunito"/>
                  <a:ea typeface="Nunito"/>
                  <a:cs typeface="Nunito"/>
                  <a:sym typeface="Nunito"/>
                </a:endParaRPr>
              </a:p>
            </p:txBody>
          </p:sp>
        </p:grpSp>
      </p:grpSp>
      <p:sp>
        <p:nvSpPr>
          <p:cNvPr id="489" name="Google Shape;489;p21"/>
          <p:cNvSpPr txBox="1">
            <a:spLocks noGrp="1"/>
          </p:cNvSpPr>
          <p:nvPr>
            <p:ph type="title"/>
          </p:nvPr>
        </p:nvSpPr>
        <p:spPr>
          <a:xfrm>
            <a:off x="0" y="445025"/>
            <a:ext cx="914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fr" sz="2900" b="1">
                <a:solidFill>
                  <a:srgbClr val="674EA7"/>
                </a:solidFill>
              </a:rPr>
              <a:t>Adequation</a:t>
            </a:r>
            <a:r>
              <a:rPr lang="fr" sz="2900" b="1"/>
              <a:t> - Standard dataflow resource allocation </a:t>
            </a:r>
            <a:endParaRPr sz="2900" b="1"/>
          </a:p>
        </p:txBody>
      </p:sp>
      <p:grpSp>
        <p:nvGrpSpPr>
          <p:cNvPr id="490" name="Google Shape;490;p21"/>
          <p:cNvGrpSpPr/>
          <p:nvPr/>
        </p:nvGrpSpPr>
        <p:grpSpPr>
          <a:xfrm>
            <a:off x="1783145" y="3215423"/>
            <a:ext cx="1133987" cy="432293"/>
            <a:chOff x="1783145" y="3215423"/>
            <a:chExt cx="1133987" cy="432293"/>
          </a:xfrm>
        </p:grpSpPr>
        <p:grpSp>
          <p:nvGrpSpPr>
            <p:cNvPr id="491" name="Google Shape;491;p21"/>
            <p:cNvGrpSpPr/>
            <p:nvPr/>
          </p:nvGrpSpPr>
          <p:grpSpPr>
            <a:xfrm>
              <a:off x="1783145" y="3215423"/>
              <a:ext cx="1133987" cy="432293"/>
              <a:chOff x="1478345" y="2437812"/>
              <a:chExt cx="916872" cy="324910"/>
            </a:xfrm>
          </p:grpSpPr>
          <p:sp>
            <p:nvSpPr>
              <p:cNvPr id="492" name="Google Shape;492;p21"/>
              <p:cNvSpPr/>
              <p:nvPr/>
            </p:nvSpPr>
            <p:spPr>
              <a:xfrm>
                <a:off x="2162117" y="2621122"/>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sp>
            <p:nvSpPr>
              <p:cNvPr id="493" name="Google Shape;493;p21"/>
              <p:cNvSpPr/>
              <p:nvPr/>
            </p:nvSpPr>
            <p:spPr>
              <a:xfrm>
                <a:off x="1478345" y="262111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494" name="Google Shape;494;p21"/>
              <p:cNvSpPr/>
              <p:nvPr/>
            </p:nvSpPr>
            <p:spPr>
              <a:xfrm>
                <a:off x="1819583" y="262111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495" name="Google Shape;495;p21"/>
              <p:cNvCxnSpPr/>
              <p:nvPr/>
            </p:nvCxnSpPr>
            <p:spPr>
              <a:xfrm>
                <a:off x="2053450" y="2691916"/>
                <a:ext cx="108000" cy="0"/>
              </a:xfrm>
              <a:prstGeom prst="straightConnector1">
                <a:avLst/>
              </a:prstGeom>
              <a:noFill/>
              <a:ln w="9525" cap="flat" cmpd="sng">
                <a:solidFill>
                  <a:schemeClr val="dk1"/>
                </a:solidFill>
                <a:prstDash val="solid"/>
                <a:round/>
                <a:headEnd type="none" w="med" len="med"/>
                <a:tailEnd type="triangle" w="med" len="med"/>
              </a:ln>
            </p:spPr>
          </p:cxnSp>
          <p:sp>
            <p:nvSpPr>
              <p:cNvPr id="496" name="Google Shape;496;p21"/>
              <p:cNvSpPr txBox="1"/>
              <p:nvPr/>
            </p:nvSpPr>
            <p:spPr>
              <a:xfrm>
                <a:off x="1496038"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497" name="Google Shape;497;p21"/>
              <p:cNvSpPr txBox="1"/>
              <p:nvPr/>
            </p:nvSpPr>
            <p:spPr>
              <a:xfrm>
                <a:off x="1827382"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498" name="Google Shape;498;p21"/>
              <p:cNvSpPr txBox="1"/>
              <p:nvPr/>
            </p:nvSpPr>
            <p:spPr>
              <a:xfrm>
                <a:off x="2169915"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grpSp>
        <p:cxnSp>
          <p:nvCxnSpPr>
            <p:cNvPr id="499" name="Google Shape;499;p21"/>
            <p:cNvCxnSpPr/>
            <p:nvPr/>
          </p:nvCxnSpPr>
          <p:spPr>
            <a:xfrm>
              <a:off x="2071443" y="3553507"/>
              <a:ext cx="164100" cy="6300"/>
            </a:xfrm>
            <a:prstGeom prst="straightConnector1">
              <a:avLst/>
            </a:prstGeom>
            <a:noFill/>
            <a:ln w="9525" cap="flat" cmpd="sng">
              <a:solidFill>
                <a:schemeClr val="dk1"/>
              </a:solidFill>
              <a:prstDash val="solid"/>
              <a:round/>
              <a:headEnd type="none" w="med" len="med"/>
              <a:tailEnd type="triangle" w="med" len="med"/>
            </a:ln>
          </p:spPr>
        </p:cxnSp>
      </p:grpSp>
      <p:grpSp>
        <p:nvGrpSpPr>
          <p:cNvPr id="4" name="Groupe 3">
            <a:extLst>
              <a:ext uri="{FF2B5EF4-FFF2-40B4-BE49-F238E27FC236}">
                <a16:creationId xmlns:a16="http://schemas.microsoft.com/office/drawing/2014/main" id="{25F8AE4E-5B14-59EF-A858-81CBB432D5F8}"/>
              </a:ext>
            </a:extLst>
          </p:cNvPr>
          <p:cNvGrpSpPr/>
          <p:nvPr/>
        </p:nvGrpSpPr>
        <p:grpSpPr>
          <a:xfrm>
            <a:off x="105264" y="1537801"/>
            <a:ext cx="1619111" cy="667743"/>
            <a:chOff x="105264" y="1537801"/>
            <a:chExt cx="1619111" cy="667743"/>
          </a:xfrm>
        </p:grpSpPr>
        <p:sp>
          <p:nvSpPr>
            <p:cNvPr id="500" name="Google Shape;500;p21"/>
            <p:cNvSpPr/>
            <p:nvPr/>
          </p:nvSpPr>
          <p:spPr>
            <a:xfrm>
              <a:off x="105264" y="1537801"/>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Core0</a:t>
              </a:r>
              <a:endParaRPr>
                <a:solidFill>
                  <a:srgbClr val="000000"/>
                </a:solidFill>
                <a:latin typeface="Nunito"/>
                <a:ea typeface="Nunito"/>
                <a:cs typeface="Nunito"/>
                <a:sym typeface="Nunito"/>
              </a:endParaRPr>
            </a:p>
          </p:txBody>
        </p:sp>
        <p:sp>
          <p:nvSpPr>
            <p:cNvPr id="501" name="Google Shape;501;p21"/>
            <p:cNvSpPr/>
            <p:nvPr/>
          </p:nvSpPr>
          <p:spPr>
            <a:xfrm>
              <a:off x="105264" y="1899844"/>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Core1</a:t>
              </a:r>
              <a:endParaRPr>
                <a:solidFill>
                  <a:srgbClr val="000000"/>
                </a:solidFill>
                <a:latin typeface="Nunito"/>
                <a:ea typeface="Nunito"/>
                <a:cs typeface="Nunito"/>
                <a:sym typeface="Nunito"/>
              </a:endParaRPr>
            </a:p>
          </p:txBody>
        </p:sp>
        <p:sp>
          <p:nvSpPr>
            <p:cNvPr id="502" name="Google Shape;502;p21"/>
            <p:cNvSpPr/>
            <p:nvPr/>
          </p:nvSpPr>
          <p:spPr>
            <a:xfrm>
              <a:off x="883775" y="1670002"/>
              <a:ext cx="840600" cy="418500"/>
            </a:xfrm>
            <a:prstGeom prst="roundRect">
              <a:avLst>
                <a:gd name="adj" fmla="val 16667"/>
              </a:avLst>
            </a:prstGeom>
            <a:solidFill>
              <a:srgbClr val="FFE59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Shared Memory</a:t>
              </a:r>
              <a:endParaRPr>
                <a:solidFill>
                  <a:srgbClr val="000000"/>
                </a:solidFill>
                <a:latin typeface="Nunito"/>
                <a:ea typeface="Nunito"/>
                <a:cs typeface="Nunito"/>
                <a:sym typeface="Nunito"/>
              </a:endParaRPr>
            </a:p>
          </p:txBody>
        </p:sp>
        <p:cxnSp>
          <p:nvCxnSpPr>
            <p:cNvPr id="503" name="Google Shape;503;p21"/>
            <p:cNvCxnSpPr>
              <a:stCxn id="500" idx="3"/>
              <a:endCxn id="502" idx="1"/>
            </p:cNvCxnSpPr>
            <p:nvPr/>
          </p:nvCxnSpPr>
          <p:spPr>
            <a:xfrm>
              <a:off x="673764" y="1690651"/>
              <a:ext cx="210000" cy="188700"/>
            </a:xfrm>
            <a:prstGeom prst="bentConnector3">
              <a:avLst>
                <a:gd name="adj1" fmla="val 50003"/>
              </a:avLst>
            </a:prstGeom>
            <a:noFill/>
            <a:ln w="28575" cap="flat" cmpd="sng">
              <a:solidFill>
                <a:srgbClr val="000000"/>
              </a:solidFill>
              <a:prstDash val="solid"/>
              <a:round/>
              <a:headEnd type="none" w="med" len="med"/>
              <a:tailEnd type="none" w="med" len="med"/>
            </a:ln>
          </p:spPr>
        </p:cxnSp>
        <p:cxnSp>
          <p:nvCxnSpPr>
            <p:cNvPr id="504" name="Google Shape;504;p21"/>
            <p:cNvCxnSpPr>
              <a:stCxn id="501" idx="3"/>
              <a:endCxn id="502" idx="1"/>
            </p:cNvCxnSpPr>
            <p:nvPr/>
          </p:nvCxnSpPr>
          <p:spPr>
            <a:xfrm rot="10800000" flipH="1">
              <a:off x="673764" y="1879294"/>
              <a:ext cx="210000" cy="173400"/>
            </a:xfrm>
            <a:prstGeom prst="bentConnector3">
              <a:avLst>
                <a:gd name="adj1" fmla="val 50003"/>
              </a:avLst>
            </a:prstGeom>
            <a:noFill/>
            <a:ln w="28575" cap="flat" cmpd="sng">
              <a:solidFill>
                <a:srgbClr val="000000"/>
              </a:solidFill>
              <a:prstDash val="solid"/>
              <a:round/>
              <a:headEnd type="none" w="med" len="med"/>
              <a:tailEnd type="none" w="med" len="med"/>
            </a:ln>
          </p:spPr>
        </p:cxnSp>
      </p:grpSp>
      <p:sp>
        <p:nvSpPr>
          <p:cNvPr id="505" name="Google Shape;50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12</a:t>
            </a:fld>
            <a:endParaRPr/>
          </a:p>
        </p:txBody>
      </p:sp>
      <p:sp>
        <p:nvSpPr>
          <p:cNvPr id="9" name="ZoneTexte 8">
            <a:extLst>
              <a:ext uri="{FF2B5EF4-FFF2-40B4-BE49-F238E27FC236}">
                <a16:creationId xmlns:a16="http://schemas.microsoft.com/office/drawing/2014/main" id="{6EBB33A3-34F7-17DE-494F-D67D53C2B498}"/>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Introduction</a:t>
            </a:r>
          </a:p>
        </p:txBody>
      </p:sp>
    </p:spTree>
    <p:extLst>
      <p:ext uri="{BB962C8B-B14F-4D97-AF65-F5344CB8AC3E}">
        <p14:creationId xmlns:p14="http://schemas.microsoft.com/office/powerpoint/2010/main" val="1719667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35955 -0.02346 L 8.33333E-7 4.81481E-6 " pathEditMode="relative" rAng="0" ptsTypes="AA">
                                      <p:cBhvr>
                                        <p:cTn id="6" dur="2000" fill="hold"/>
                                        <p:tgtEl>
                                          <p:spTgt spid="478"/>
                                        </p:tgtEl>
                                        <p:attrNameLst>
                                          <p:attrName>ppt_x</p:attrName>
                                          <p:attrName>ppt_y</p:attrName>
                                        </p:attrNameLst>
                                      </p:cBhvr>
                                      <p:rCtr x="17934" y="1173"/>
                                    </p:animMotion>
                                  </p:childTnLst>
                                </p:cTn>
                              </p:par>
                              <p:par>
                                <p:cTn id="7" presetID="42" presetClass="path" presetSubtype="0" accel="50000" decel="50000" fill="hold" grpId="0" nodeType="withEffect">
                                  <p:stCondLst>
                                    <p:cond delay="0"/>
                                  </p:stCondLst>
                                  <p:childTnLst>
                                    <p:animMotion origin="layout" path="M -0.34913 0.00586 L 1.11111E-6 4.44444E-6 " pathEditMode="relative" rAng="0" ptsTypes="AA">
                                      <p:cBhvr>
                                        <p:cTn id="8" dur="2000" fill="hold"/>
                                        <p:tgtEl>
                                          <p:spTgt spid="480"/>
                                        </p:tgtEl>
                                        <p:attrNameLst>
                                          <p:attrName>ppt_x</p:attrName>
                                          <p:attrName>ppt_y</p:attrName>
                                        </p:attrNameLst>
                                      </p:cBhvr>
                                      <p:rCtr x="17188" y="-309"/>
                                    </p:animMotion>
                                  </p:childTnLst>
                                </p:cTn>
                              </p:par>
                              <p:par>
                                <p:cTn id="9" presetID="42" presetClass="path" presetSubtype="0" accel="50000" decel="50000" fill="hold" grpId="0" nodeType="withEffect">
                                  <p:stCondLst>
                                    <p:cond delay="0"/>
                                  </p:stCondLst>
                                  <p:childTnLst>
                                    <p:animMotion origin="layout" path="M -0.33246 -0.03271 L 1.94444E-6 -2.71605E-6 " pathEditMode="relative" rAng="0" ptsTypes="AA">
                                      <p:cBhvr>
                                        <p:cTn id="10" dur="2000" fill="hold"/>
                                        <p:tgtEl>
                                          <p:spTgt spid="479"/>
                                        </p:tgtEl>
                                        <p:attrNameLst>
                                          <p:attrName>ppt_x</p:attrName>
                                          <p:attrName>ppt_y</p:attrName>
                                        </p:attrNameLst>
                                      </p:cBhvr>
                                      <p:rCtr x="16632" y="1636"/>
                                    </p:animMotion>
                                  </p:childTnLst>
                                </p:cTn>
                              </p:par>
                              <p:par>
                                <p:cTn id="11" presetID="42" presetClass="path" presetSubtype="0" accel="50000" decel="50000" fill="hold" grpId="0" nodeType="withEffect">
                                  <p:stCondLst>
                                    <p:cond delay="0"/>
                                  </p:stCondLst>
                                  <p:childTnLst>
                                    <p:animMotion origin="layout" path="M -0.36805 0.00926 L -3.33333E-6 -4.07407E-6 " pathEditMode="relative" rAng="0" ptsTypes="AA">
                                      <p:cBhvr>
                                        <p:cTn id="12" dur="2000" fill="hold"/>
                                        <p:tgtEl>
                                          <p:spTgt spid="481"/>
                                        </p:tgtEl>
                                        <p:attrNameLst>
                                          <p:attrName>ppt_x</p:attrName>
                                          <p:attrName>ppt_y</p:attrName>
                                        </p:attrNameLst>
                                      </p:cBhvr>
                                      <p:rCtr x="18299" y="-494"/>
                                    </p:animMotion>
                                  </p:childTnLst>
                                </p:cTn>
                              </p:par>
                              <p:par>
                                <p:cTn id="13" presetID="42" presetClass="path" presetSubtype="0" accel="50000" decel="50000" fill="hold" grpId="0" nodeType="withEffect">
                                  <p:stCondLst>
                                    <p:cond delay="0"/>
                                  </p:stCondLst>
                                  <p:childTnLst>
                                    <p:animMotion origin="layout" path="M -0.33524 -0.00587 L 1.94444E-6 1.60494E-6 " pathEditMode="relative" rAng="0" ptsTypes="AA">
                                      <p:cBhvr>
                                        <p:cTn id="14" dur="2000" fill="hold"/>
                                        <p:tgtEl>
                                          <p:spTgt spid="482"/>
                                        </p:tgtEl>
                                        <p:attrNameLst>
                                          <p:attrName>ppt_x</p:attrName>
                                          <p:attrName>ppt_y</p:attrName>
                                        </p:attrNameLst>
                                      </p:cBhvr>
                                      <p:rCtr x="16771" y="370"/>
                                    </p:animMotion>
                                  </p:childTnLst>
                                </p:cTn>
                              </p:par>
                              <p:par>
                                <p:cTn id="15" presetID="42" presetClass="path" presetSubtype="0" accel="50000" decel="50000" fill="hold" grpId="0" nodeType="withEffect">
                                  <p:stCondLst>
                                    <p:cond delay="0"/>
                                  </p:stCondLst>
                                  <p:childTnLst>
                                    <p:animMotion origin="layout" path="M -0.36961 0.04475 L -3.33333E-6 2.09877E-6 " pathEditMode="relative" rAng="0" ptsTypes="AA">
                                      <p:cBhvr>
                                        <p:cTn id="16" dur="2000" fill="hold"/>
                                        <p:tgtEl>
                                          <p:spTgt spid="483"/>
                                        </p:tgtEl>
                                        <p:attrNameLst>
                                          <p:attrName>ppt_x</p:attrName>
                                          <p:attrName>ppt_y</p:attrName>
                                        </p:attrNameLst>
                                      </p:cBhvr>
                                      <p:rCtr x="18385" y="-2253"/>
                                    </p:animMotion>
                                  </p:childTnLst>
                                </p:cTn>
                              </p:par>
                              <p:par>
                                <p:cTn id="17" presetID="42" presetClass="path" presetSubtype="0" accel="50000" decel="50000" fill="hold" grpId="0" nodeType="withEffect">
                                  <p:stCondLst>
                                    <p:cond delay="0"/>
                                  </p:stCondLst>
                                  <p:childTnLst>
                                    <p:animMotion origin="layout" path="M -0.35087 -0.01266 L -3.88889E-6 3.7037E-6 " pathEditMode="relative" rAng="0" ptsTypes="AA">
                                      <p:cBhvr>
                                        <p:cTn id="18" dur="2000" fill="hold"/>
                                        <p:tgtEl>
                                          <p:spTgt spid="484"/>
                                        </p:tgtEl>
                                        <p:attrNameLst>
                                          <p:attrName>ppt_x</p:attrName>
                                          <p:attrName>ppt_y</p:attrName>
                                        </p:attrNameLst>
                                      </p:cBhvr>
                                      <p:rCtr x="17274" y="401"/>
                                    </p:animMotion>
                                  </p:childTnLst>
                                </p:cTn>
                              </p:par>
                              <p:par>
                                <p:cTn id="19" presetID="42" presetClass="path" presetSubtype="0" accel="50000" decel="50000" fill="hold" grpId="0" nodeType="withEffect">
                                  <p:stCondLst>
                                    <p:cond delay="0"/>
                                  </p:stCondLst>
                                  <p:childTnLst>
                                    <p:animMotion origin="layout" path="M -0.35087 0.02099 L -3.88889E-6 1.60494E-6 " pathEditMode="relative" rAng="0" ptsTypes="AA">
                                      <p:cBhvr>
                                        <p:cTn id="20" dur="2000" fill="hold"/>
                                        <p:tgtEl>
                                          <p:spTgt spid="485"/>
                                        </p:tgtEl>
                                        <p:attrNameLst>
                                          <p:attrName>ppt_x</p:attrName>
                                          <p:attrName>ppt_y</p:attrName>
                                        </p:attrNameLst>
                                      </p:cBhvr>
                                      <p:rCtr x="17274" y="-895"/>
                                    </p:animMotion>
                                  </p:childTnLst>
                                </p:cTn>
                              </p:par>
                              <p:par>
                                <p:cTn id="21" presetID="42" presetClass="path" presetSubtype="0" accel="50000" decel="50000" fill="hold" grpId="0" nodeType="withEffect">
                                  <p:stCondLst>
                                    <p:cond delay="0"/>
                                  </p:stCondLst>
                                  <p:childTnLst>
                                    <p:animMotion origin="layout" path="M -0.3434 -0.01482 L 3.61111E-6 3.20988E-6 " pathEditMode="relative" rAng="0" ptsTypes="AA">
                                      <p:cBhvr>
                                        <p:cTn id="22" dur="1600" fill="hold"/>
                                        <p:tgtEl>
                                          <p:spTgt spid="486"/>
                                        </p:tgtEl>
                                        <p:attrNameLst>
                                          <p:attrName>ppt_x</p:attrName>
                                          <p:attrName>ppt_y</p:attrName>
                                        </p:attrNameLst>
                                      </p:cBhvr>
                                      <p:rCtr x="16997" y="617"/>
                                    </p:animMotion>
                                  </p:childTnLst>
                                </p:cTn>
                              </p:par>
                              <p:par>
                                <p:cTn id="23" presetID="61" presetClass="path" presetSubtype="0" accel="50000" decel="50000" fill="hold" grpId="0" nodeType="withEffect">
                                  <p:stCondLst>
                                    <p:cond delay="0"/>
                                  </p:stCondLst>
                                  <p:childTnLst>
                                    <p:animMotion origin="layout" path="M -0.34879 0.03087 C -0.36077 0.0426 -0.37483 0.05525 -0.38125 0.07007 C -0.38646 0.08581 -0.38906 0.10371 -0.39132 0.12161 C -0.3941 0.13982 -0.39011 0.15432 -0.38646 0.17037 C -0.38264 0.18457 -0.37726 0.20031 -0.36545 0.21297 C -0.35556 0.225 -0.33924 0.23395 -0.32136 0.23982 C -0.30521 0.2463 -0.28577 0.24939 -0.26649 0.25 C -0.2474 0.25031 -0.2283 0.24784 -0.21094 0.24321 C -0.19184 0.23766 -0.17483 0.22871 -0.16094 0.21636 C -0.14705 0.20494 -0.13472 0.19105 -0.12899 0.175 C -0.12153 0.1605 -0.11927 0.14074 -0.11979 0.12593 C -0.11875 0.11081 -0.12136 0.09352 -0.12969 0.07932 C -0.13802 0.06729 -0.15278 0.05772 -0.17205 0.05494 C -0.19132 0.05278 -0.21024 0.06081 -0.22257 0.07223 C -0.23333 0.08334 -0.24063 0.09877 -0.24167 0.11698 C -0.24097 0.13488 -0.23854 0.15062 -0.22986 0.16327 C -0.22136 0.17562 -0.22327 0.1784 -0.19063 0.1926 C -0.16129 0.20772 -0.13281 0.19877 -0.11528 0.19846 C -0.09792 0.1963 -0.08386 0.18858 -0.06649 0.18118 C -0.04757 0.17161 -0.03229 0.15741 -0.02136 0.14537 C -0.01077 0.13334 -0.00677 0.11883 -0.00104 0.09599 C 0.00295 0.07408 0.00243 0.06297 0.00191 0.04723 C 0.00121 0.03087 0.00017 0.01451 -0.00017 -0.00216 " pathEditMode="relative" rAng="21360000" ptsTypes="AAAAAAAAAAAAAAAAAAAAAAA">
                                      <p:cBhvr>
                                        <p:cTn id="24" dur="2000" fill="hold"/>
                                        <p:tgtEl>
                                          <p:spTgt spid="487"/>
                                        </p:tgtEl>
                                        <p:attrNameLst>
                                          <p:attrName>ppt_x</p:attrName>
                                          <p:attrName>ppt_y</p:attrName>
                                        </p:attrNameLst>
                                      </p:cBhvr>
                                      <p:rCtr x="15486" y="9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13</a:t>
            </a:fld>
            <a:endParaRPr/>
          </a:p>
        </p:txBody>
      </p:sp>
      <p:sp>
        <p:nvSpPr>
          <p:cNvPr id="513" name="Google Shape;513;p22"/>
          <p:cNvSpPr txBox="1">
            <a:spLocks noGrp="1"/>
          </p:cNvSpPr>
          <p:nvPr>
            <p:ph type="title"/>
          </p:nvPr>
        </p:nvSpPr>
        <p:spPr>
          <a:xfrm>
            <a:off x="0" y="445025"/>
            <a:ext cx="9144000" cy="572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fr" sz="2900" b="1">
                <a:solidFill>
                  <a:srgbClr val="674EA7"/>
                </a:solidFill>
              </a:rPr>
              <a:t>Adequation</a:t>
            </a:r>
            <a:r>
              <a:rPr lang="fr" sz="2900" b="1"/>
              <a:t> - Standard dataflow resource allocation </a:t>
            </a:r>
            <a:endParaRPr sz="2900" b="1"/>
          </a:p>
        </p:txBody>
      </p:sp>
      <p:sp>
        <p:nvSpPr>
          <p:cNvPr id="514" name="Google Shape;51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13</a:t>
            </a:fld>
            <a:endParaRPr/>
          </a:p>
        </p:txBody>
      </p:sp>
      <p:grpSp>
        <p:nvGrpSpPr>
          <p:cNvPr id="515" name="Google Shape;515;p22"/>
          <p:cNvGrpSpPr/>
          <p:nvPr/>
        </p:nvGrpSpPr>
        <p:grpSpPr>
          <a:xfrm>
            <a:off x="3424184" y="4069219"/>
            <a:ext cx="2303846" cy="800098"/>
            <a:chOff x="9506483" y="4574062"/>
            <a:chExt cx="2842500" cy="987166"/>
          </a:xfrm>
        </p:grpSpPr>
        <p:grpSp>
          <p:nvGrpSpPr>
            <p:cNvPr id="516" name="Google Shape;516;p22"/>
            <p:cNvGrpSpPr/>
            <p:nvPr/>
          </p:nvGrpSpPr>
          <p:grpSpPr>
            <a:xfrm>
              <a:off x="9506483" y="4574062"/>
              <a:ext cx="2842500" cy="987166"/>
              <a:chOff x="8829530" y="4529687"/>
              <a:chExt cx="2842500" cy="987166"/>
            </a:xfrm>
          </p:grpSpPr>
          <p:sp>
            <p:nvSpPr>
              <p:cNvPr id="517" name="Google Shape;517;p22"/>
              <p:cNvSpPr/>
              <p:nvPr/>
            </p:nvSpPr>
            <p:spPr>
              <a:xfrm>
                <a:off x="8829530" y="4529687"/>
                <a:ext cx="2842500" cy="987166"/>
              </a:xfrm>
              <a:prstGeom prst="roundRect">
                <a:avLst>
                  <a:gd name="adj" fmla="val 16667"/>
                </a:avLst>
              </a:prstGeom>
              <a:solidFill>
                <a:schemeClr val="lt1"/>
              </a:solidFill>
              <a:ln w="28575" cap="flat" cmpd="sng">
                <a:solidFill>
                  <a:srgbClr val="FF0000"/>
                </a:solidFill>
                <a:prstDash val="solid"/>
                <a:round/>
                <a:headEnd type="none" w="sm" len="sm"/>
                <a:tailEnd type="none" w="sm" len="sm"/>
              </a:ln>
              <a:effectLst>
                <a:outerShdw blurRad="57150" dist="57150" dir="5400000" algn="bl" rotWithShape="0">
                  <a:srgbClr val="000000">
                    <a:alpha val="61000"/>
                  </a:srgbClr>
                </a:outerShdw>
              </a:effectLst>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latin typeface="Nunito"/>
                    <a:ea typeface="Nunito"/>
                    <a:cs typeface="Nunito"/>
                    <a:sym typeface="Nunito"/>
                  </a:rPr>
                  <a:t>      : </a:t>
                </a:r>
                <a:r>
                  <a:rPr lang="fr" sz="1200" b="0" i="0" u="none" strike="noStrike" cap="none">
                    <a:solidFill>
                      <a:srgbClr val="595959"/>
                    </a:solidFill>
                    <a:latin typeface="Nunito"/>
                    <a:ea typeface="Nunito"/>
                    <a:cs typeface="Nunito"/>
                    <a:sym typeface="Nunito"/>
                  </a:rPr>
                  <a:t>O(</a:t>
                </a:r>
                <a:r>
                  <a:rPr lang="fr" sz="1200" b="1" i="0" u="none" strike="noStrike" cap="none">
                    <a:solidFill>
                      <a:srgbClr val="E2919F"/>
                    </a:solidFill>
                    <a:latin typeface="Nunito"/>
                    <a:ea typeface="Nunito"/>
                    <a:cs typeface="Nunito"/>
                    <a:sym typeface="Nunito"/>
                  </a:rPr>
                  <a:t>A</a:t>
                </a:r>
                <a:r>
                  <a:rPr lang="fr" sz="1200" b="0" i="0" u="none" strike="noStrike" cap="none">
                    <a:solidFill>
                      <a:srgbClr val="595959"/>
                    </a:solidFill>
                    <a:latin typeface="Nunito"/>
                    <a:ea typeface="Nunito"/>
                    <a:cs typeface="Nunito"/>
                    <a:sym typeface="Nunito"/>
                  </a:rPr>
                  <a:t>.log(</a:t>
                </a:r>
                <a:r>
                  <a:rPr lang="fr" sz="1200" b="0" i="0" u="none" strike="noStrike" cap="none">
                    <a:solidFill>
                      <a:srgbClr val="E2919F"/>
                    </a:solidFill>
                    <a:latin typeface="Nunito"/>
                    <a:ea typeface="Nunito"/>
                    <a:cs typeface="Nunito"/>
                    <a:sym typeface="Nunito"/>
                  </a:rPr>
                  <a:t>A</a:t>
                </a:r>
                <a:r>
                  <a:rPr lang="fr" sz="1200" b="0" i="0" u="none" strike="noStrike" cap="none">
                    <a:solidFill>
                      <a:srgbClr val="595959"/>
                    </a:solidFill>
                    <a:latin typeface="Nunito"/>
                    <a:ea typeface="Nunito"/>
                    <a:cs typeface="Nunito"/>
                    <a:sym typeface="Nunito"/>
                  </a:rPr>
                  <a:t>)+</a:t>
                </a:r>
                <a:r>
                  <a:rPr lang="fr" sz="1200" b="1" i="0" u="none" strike="noStrike" cap="none">
                    <a:solidFill>
                      <a:srgbClr val="0070C0"/>
                    </a:solidFill>
                    <a:latin typeface="Nunito"/>
                    <a:ea typeface="Nunito"/>
                    <a:cs typeface="Nunito"/>
                    <a:sym typeface="Nunito"/>
                  </a:rPr>
                  <a:t>P</a:t>
                </a:r>
                <a:r>
                  <a:rPr lang="fr" sz="1200" b="0" i="0" u="none" strike="noStrike" cap="none">
                    <a:solidFill>
                      <a:srgbClr val="595959"/>
                    </a:solidFill>
                    <a:latin typeface="Nunito"/>
                    <a:ea typeface="Nunito"/>
                    <a:cs typeface="Nunito"/>
                    <a:sym typeface="Nunito"/>
                  </a:rPr>
                  <a:t>.(</a:t>
                </a:r>
                <a:r>
                  <a:rPr lang="fr" sz="1200" b="0" i="0" u="none" strike="noStrike" cap="none">
                    <a:solidFill>
                      <a:srgbClr val="E2919F"/>
                    </a:solidFill>
                    <a:latin typeface="Nunito"/>
                    <a:ea typeface="Nunito"/>
                    <a:cs typeface="Nunito"/>
                    <a:sym typeface="Nunito"/>
                  </a:rPr>
                  <a:t>A</a:t>
                </a:r>
                <a:r>
                  <a:rPr lang="fr" sz="1200" b="0" i="0" u="none" strike="noStrike" cap="none">
                    <a:solidFill>
                      <a:srgbClr val="595959"/>
                    </a:solidFill>
                    <a:latin typeface="Nunito"/>
                    <a:ea typeface="Nunito"/>
                    <a:cs typeface="Nunito"/>
                    <a:sym typeface="Nunito"/>
                  </a:rPr>
                  <a:t>+</a:t>
                </a:r>
                <a:r>
                  <a:rPr lang="fr" sz="1200" b="0" i="0" u="none" strike="noStrike" cap="none">
                    <a:solidFill>
                      <a:schemeClr val="tx1"/>
                    </a:solidFill>
                    <a:latin typeface="Nunito"/>
                    <a:ea typeface="Nunito"/>
                    <a:cs typeface="Nunito"/>
                    <a:sym typeface="Nunito"/>
                  </a:rPr>
                  <a:t>E</a:t>
                </a:r>
                <a:r>
                  <a:rPr lang="fr" sz="1200" b="0" i="0" u="none" strike="noStrike" cap="none">
                    <a:solidFill>
                      <a:srgbClr val="595959"/>
                    </a:solidFill>
                    <a:latin typeface="Nunito"/>
                    <a:ea typeface="Nunito"/>
                    <a:cs typeface="Nunito"/>
                    <a:sym typeface="Nunito"/>
                  </a:rPr>
                  <a:t>)) </a:t>
                </a:r>
                <a:endParaRPr sz="1200" b="1" i="0" u="none" strike="noStrike" cap="none">
                  <a:solidFill>
                    <a:srgbClr val="595959"/>
                  </a:solidFill>
                  <a:latin typeface="Nunito"/>
                  <a:ea typeface="Nunito"/>
                  <a:cs typeface="Nunito"/>
                  <a:sym typeface="Nunito"/>
                </a:endParaRPr>
              </a:p>
            </p:txBody>
          </p:sp>
          <p:sp>
            <p:nvSpPr>
              <p:cNvPr id="518" name="Google Shape;518;p22"/>
              <p:cNvSpPr/>
              <p:nvPr/>
            </p:nvSpPr>
            <p:spPr>
              <a:xfrm>
                <a:off x="10071443" y="4685656"/>
                <a:ext cx="360300" cy="352800"/>
              </a:xfrm>
              <a:prstGeom prst="triangle">
                <a:avLst>
                  <a:gd name="adj" fmla="val 50000"/>
                </a:avLst>
              </a:prstGeom>
              <a:solidFill>
                <a:srgbClr val="FF0000"/>
              </a:solidFill>
              <a:ln w="25400" cap="flat" cmpd="sng">
                <a:solidFill>
                  <a:srgbClr val="C00000"/>
                </a:solidFill>
                <a:prstDash val="solid"/>
                <a:miter lim="8000"/>
                <a:headEnd type="none" w="sm" len="sm"/>
                <a:tailEnd type="none" w="sm" len="sm"/>
              </a:ln>
            </p:spPr>
            <p:txBody>
              <a:bodyPr spcFirstLastPara="1" wrap="square" lIns="54000" tIns="0" rIns="54000" bIns="82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FFFFFF"/>
                    </a:solidFill>
                    <a:latin typeface="Nunito"/>
                    <a:ea typeface="Nunito"/>
                    <a:cs typeface="Nunito"/>
                    <a:sym typeface="Nunito"/>
                  </a:rPr>
                  <a:t>!</a:t>
                </a:r>
                <a:endParaRPr sz="1400" b="1" i="0" u="none" strike="noStrike" cap="none"/>
              </a:p>
            </p:txBody>
          </p:sp>
        </p:grpSp>
        <p:pic>
          <p:nvPicPr>
            <p:cNvPr id="519" name="Google Shape;519;p22"/>
            <p:cNvPicPr preferRelativeResize="0"/>
            <p:nvPr/>
          </p:nvPicPr>
          <p:blipFill rotWithShape="1">
            <a:blip r:embed="rId3">
              <a:alphaModFix/>
            </a:blip>
            <a:srcRect/>
            <a:stretch/>
          </p:blipFill>
          <p:spPr>
            <a:xfrm>
              <a:off x="9705830" y="4970488"/>
              <a:ext cx="431626" cy="493268"/>
            </a:xfrm>
            <a:prstGeom prst="rect">
              <a:avLst/>
            </a:prstGeom>
            <a:noFill/>
            <a:ln>
              <a:noFill/>
            </a:ln>
          </p:spPr>
        </p:pic>
      </p:grpSp>
      <p:pic>
        <p:nvPicPr>
          <p:cNvPr id="4" name="Google Shape;68;p14" descr="Une image contenant texte, ligne, diagramme, Tracé&#10;&#10;Description générée automatiquement" title="Graphique">
            <a:extLst>
              <a:ext uri="{FF2B5EF4-FFF2-40B4-BE49-F238E27FC236}">
                <a16:creationId xmlns:a16="http://schemas.microsoft.com/office/drawing/2014/main" id="{CCC87AEC-5FD1-8D19-0C02-4472B09FE7CD}"/>
              </a:ext>
            </a:extLst>
          </p:cNvPr>
          <p:cNvPicPr preferRelativeResize="0"/>
          <p:nvPr/>
        </p:nvPicPr>
        <p:blipFill>
          <a:blip r:embed="rId4">
            <a:alphaModFix/>
          </a:blip>
          <a:stretch>
            <a:fillRect/>
          </a:stretch>
        </p:blipFill>
        <p:spPr>
          <a:xfrm>
            <a:off x="4788675" y="1342969"/>
            <a:ext cx="4140168" cy="2560000"/>
          </a:xfrm>
          <a:prstGeom prst="rect">
            <a:avLst/>
          </a:prstGeom>
          <a:noFill/>
          <a:ln>
            <a:noFill/>
          </a:ln>
        </p:spPr>
      </p:pic>
      <p:pic>
        <p:nvPicPr>
          <p:cNvPr id="6" name="Google Shape;69;p14" descr="Une image contenant texte, ligne, Tracé, diagramme&#10;&#10;Description générée automatiquement" title="Graphique">
            <a:extLst>
              <a:ext uri="{FF2B5EF4-FFF2-40B4-BE49-F238E27FC236}">
                <a16:creationId xmlns:a16="http://schemas.microsoft.com/office/drawing/2014/main" id="{8424C2E4-7B36-C1B6-4B27-37D24D2F0F5F}"/>
              </a:ext>
            </a:extLst>
          </p:cNvPr>
          <p:cNvPicPr preferRelativeResize="0"/>
          <p:nvPr/>
        </p:nvPicPr>
        <p:blipFill>
          <a:blip r:embed="rId5">
            <a:alphaModFix/>
          </a:blip>
          <a:stretch>
            <a:fillRect/>
          </a:stretch>
        </p:blipFill>
        <p:spPr>
          <a:xfrm>
            <a:off x="215151" y="1342965"/>
            <a:ext cx="4140174" cy="2560008"/>
          </a:xfrm>
          <a:prstGeom prst="rect">
            <a:avLst/>
          </a:prstGeom>
          <a:noFill/>
          <a:ln>
            <a:noFill/>
          </a:ln>
        </p:spPr>
      </p:pic>
      <p:sp>
        <p:nvSpPr>
          <p:cNvPr id="7" name="ZoneTexte 6">
            <a:extLst>
              <a:ext uri="{FF2B5EF4-FFF2-40B4-BE49-F238E27FC236}">
                <a16:creationId xmlns:a16="http://schemas.microsoft.com/office/drawing/2014/main" id="{B9A9AAA3-0F01-0053-EBCE-0CE223C3AEBB}"/>
              </a:ext>
            </a:extLst>
          </p:cNvPr>
          <p:cNvSpPr txBox="1"/>
          <p:nvPr/>
        </p:nvSpPr>
        <p:spPr>
          <a:xfrm rot="16200000">
            <a:off x="-10585" y="1295575"/>
            <a:ext cx="867833"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time (s)</a:t>
            </a:r>
          </a:p>
        </p:txBody>
      </p:sp>
      <p:sp>
        <p:nvSpPr>
          <p:cNvPr id="8" name="ZoneTexte 7">
            <a:extLst>
              <a:ext uri="{FF2B5EF4-FFF2-40B4-BE49-F238E27FC236}">
                <a16:creationId xmlns:a16="http://schemas.microsoft.com/office/drawing/2014/main" id="{4FD99918-185B-5775-E912-F2EACED90594}"/>
              </a:ext>
            </a:extLst>
          </p:cNvPr>
          <p:cNvSpPr txBox="1"/>
          <p:nvPr/>
        </p:nvSpPr>
        <p:spPr>
          <a:xfrm rot="16200000">
            <a:off x="4561415" y="1295575"/>
            <a:ext cx="867833"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time (s)</a:t>
            </a:r>
          </a:p>
        </p:txBody>
      </p:sp>
      <p:sp>
        <p:nvSpPr>
          <p:cNvPr id="3" name="ZoneTexte 2">
            <a:extLst>
              <a:ext uri="{FF2B5EF4-FFF2-40B4-BE49-F238E27FC236}">
                <a16:creationId xmlns:a16="http://schemas.microsoft.com/office/drawing/2014/main" id="{D3884383-F032-6569-49AA-D571F20125F1}"/>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Introduction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23"/>
          <p:cNvPicPr preferRelativeResize="0"/>
          <p:nvPr/>
        </p:nvPicPr>
        <p:blipFill rotWithShape="1">
          <a:blip r:embed="rId3">
            <a:alphaModFix/>
          </a:blip>
          <a:srcRect l="1465" t="21684" r="1475" b="40714"/>
          <a:stretch/>
        </p:blipFill>
        <p:spPr>
          <a:xfrm>
            <a:off x="0" y="1149100"/>
            <a:ext cx="9144000" cy="1992600"/>
          </a:xfrm>
          <a:prstGeom prst="rect">
            <a:avLst/>
          </a:prstGeom>
          <a:noFill/>
          <a:ln>
            <a:noFill/>
          </a:ln>
        </p:spPr>
      </p:pic>
      <p:grpSp>
        <p:nvGrpSpPr>
          <p:cNvPr id="2" name="Groupe 1">
            <a:extLst>
              <a:ext uri="{FF2B5EF4-FFF2-40B4-BE49-F238E27FC236}">
                <a16:creationId xmlns:a16="http://schemas.microsoft.com/office/drawing/2014/main" id="{5CA36950-DD49-ACAF-5138-A8A51B522337}"/>
              </a:ext>
            </a:extLst>
          </p:cNvPr>
          <p:cNvGrpSpPr/>
          <p:nvPr/>
        </p:nvGrpSpPr>
        <p:grpSpPr>
          <a:xfrm>
            <a:off x="95900" y="3337600"/>
            <a:ext cx="2068200" cy="1581900"/>
            <a:chOff x="95900" y="3337600"/>
            <a:chExt cx="2068200" cy="1581900"/>
          </a:xfrm>
        </p:grpSpPr>
        <p:sp>
          <p:nvSpPr>
            <p:cNvPr id="525" name="Google Shape;525;p23"/>
            <p:cNvSpPr/>
            <p:nvPr/>
          </p:nvSpPr>
          <p:spPr>
            <a:xfrm>
              <a:off x="95900" y="3337600"/>
              <a:ext cx="2068200" cy="1581900"/>
            </a:xfrm>
            <a:prstGeom prst="roundRect">
              <a:avLst>
                <a:gd name="adj" fmla="val 16667"/>
              </a:avLst>
            </a:prstGeom>
            <a:solidFill>
              <a:schemeClr val="lt1"/>
            </a:solidFill>
            <a:ln w="12700" cap="flat" cmpd="sng">
              <a:solidFill>
                <a:srgbClr val="92D050"/>
              </a:solidFill>
              <a:prstDash val="solid"/>
              <a:round/>
              <a:headEnd type="none" w="sm" len="sm"/>
              <a:tailEnd type="none" w="sm" len="sm"/>
            </a:ln>
          </p:spPr>
          <p:txBody>
            <a:bodyPr spcFirstLastPara="1" wrap="square" lIns="0" tIns="91425" rIns="0" bIns="91425" anchor="t" anchorCtr="0">
              <a:noAutofit/>
            </a:bodyPr>
            <a:lstStyle/>
            <a:p>
              <a:pPr marL="0" lvl="0" indent="0" algn="ctr" rtl="0">
                <a:spcBef>
                  <a:spcPts val="0"/>
                </a:spcBef>
                <a:spcAft>
                  <a:spcPts val="0"/>
                </a:spcAft>
                <a:buNone/>
              </a:pPr>
              <a:r>
                <a:rPr lang="fr" sz="2000" b="1">
                  <a:latin typeface="Nunito"/>
                  <a:ea typeface="Nunito"/>
                  <a:cs typeface="Nunito"/>
                  <a:sym typeface="Nunito"/>
                </a:rPr>
                <a:t>Improve Compilation</a:t>
              </a:r>
              <a:endParaRPr sz="2000" b="1">
                <a:latin typeface="Nunito"/>
                <a:ea typeface="Nunito"/>
                <a:cs typeface="Nunito"/>
                <a:sym typeface="Nunito"/>
              </a:endParaRPr>
            </a:p>
          </p:txBody>
        </p:sp>
        <p:pic>
          <p:nvPicPr>
            <p:cNvPr id="529" name="Google Shape;529;p23"/>
            <p:cNvPicPr preferRelativeResize="0"/>
            <p:nvPr/>
          </p:nvPicPr>
          <p:blipFill>
            <a:blip r:embed="rId4">
              <a:alphaModFix/>
            </a:blip>
            <a:stretch>
              <a:fillRect/>
            </a:stretch>
          </p:blipFill>
          <p:spPr>
            <a:xfrm>
              <a:off x="759213" y="4165589"/>
              <a:ext cx="741576" cy="659179"/>
            </a:xfrm>
            <a:prstGeom prst="rect">
              <a:avLst/>
            </a:prstGeom>
            <a:noFill/>
            <a:ln w="12700">
              <a:noFill/>
            </a:ln>
          </p:spPr>
        </p:pic>
      </p:grpSp>
      <p:grpSp>
        <p:nvGrpSpPr>
          <p:cNvPr id="3" name="Groupe 2">
            <a:extLst>
              <a:ext uri="{FF2B5EF4-FFF2-40B4-BE49-F238E27FC236}">
                <a16:creationId xmlns:a16="http://schemas.microsoft.com/office/drawing/2014/main" id="{4755A1B9-91C0-5FF5-0D1E-8F6E91DB1C1F}"/>
              </a:ext>
            </a:extLst>
          </p:cNvPr>
          <p:cNvGrpSpPr/>
          <p:nvPr/>
        </p:nvGrpSpPr>
        <p:grpSpPr>
          <a:xfrm>
            <a:off x="2422571" y="3337600"/>
            <a:ext cx="2068200" cy="1581900"/>
            <a:chOff x="2422571" y="3337600"/>
            <a:chExt cx="2068200" cy="1581900"/>
          </a:xfrm>
        </p:grpSpPr>
        <p:sp>
          <p:nvSpPr>
            <p:cNvPr id="527" name="Google Shape;527;p23"/>
            <p:cNvSpPr/>
            <p:nvPr/>
          </p:nvSpPr>
          <p:spPr>
            <a:xfrm>
              <a:off x="2422571" y="3337600"/>
              <a:ext cx="2068200" cy="1581900"/>
            </a:xfrm>
            <a:prstGeom prst="roundRect">
              <a:avLst>
                <a:gd name="adj" fmla="val 16667"/>
              </a:avLst>
            </a:prstGeom>
            <a:solidFill>
              <a:schemeClr val="lt1"/>
            </a:solidFill>
            <a:ln w="12700" cap="flat" cmpd="sng">
              <a:solidFill>
                <a:srgbClr val="92D050"/>
              </a:solidFill>
              <a:prstDash val="solid"/>
              <a:round/>
              <a:headEnd type="none" w="sm" len="sm"/>
              <a:tailEnd type="none" w="sm" len="sm"/>
            </a:ln>
          </p:spPr>
          <p:txBody>
            <a:bodyPr spcFirstLastPara="1" wrap="square" lIns="0" tIns="91425" rIns="0" bIns="91425" anchor="t" anchorCtr="0">
              <a:noAutofit/>
            </a:bodyPr>
            <a:lstStyle/>
            <a:p>
              <a:pPr marL="0" lvl="0" indent="0" algn="ctr" rtl="0">
                <a:spcBef>
                  <a:spcPts val="0"/>
                </a:spcBef>
                <a:spcAft>
                  <a:spcPts val="0"/>
                </a:spcAft>
                <a:buNone/>
              </a:pPr>
              <a:r>
                <a:rPr lang="fr" sz="2000" b="1">
                  <a:latin typeface="Nunito"/>
                  <a:ea typeface="Nunito"/>
                  <a:cs typeface="Nunito"/>
                  <a:sym typeface="Nunito"/>
                </a:rPr>
                <a:t>Improve Execution</a:t>
              </a:r>
              <a:endParaRPr sz="2000" b="1">
                <a:latin typeface="Nunito"/>
                <a:ea typeface="Nunito"/>
                <a:cs typeface="Nunito"/>
                <a:sym typeface="Nunito"/>
              </a:endParaRPr>
            </a:p>
          </p:txBody>
        </p:sp>
        <p:pic>
          <p:nvPicPr>
            <p:cNvPr id="530" name="Google Shape;530;p23"/>
            <p:cNvPicPr preferRelativeResize="0"/>
            <p:nvPr/>
          </p:nvPicPr>
          <p:blipFill>
            <a:blip r:embed="rId5">
              <a:alphaModFix/>
            </a:blip>
            <a:stretch>
              <a:fillRect/>
            </a:stretch>
          </p:blipFill>
          <p:spPr>
            <a:xfrm>
              <a:off x="3085887" y="4198557"/>
              <a:ext cx="741575" cy="593255"/>
            </a:xfrm>
            <a:prstGeom prst="rect">
              <a:avLst/>
            </a:prstGeom>
            <a:noFill/>
            <a:ln w="12700">
              <a:noFill/>
            </a:ln>
          </p:spPr>
        </p:pic>
      </p:grpSp>
      <p:grpSp>
        <p:nvGrpSpPr>
          <p:cNvPr id="5" name="Groupe 4">
            <a:extLst>
              <a:ext uri="{FF2B5EF4-FFF2-40B4-BE49-F238E27FC236}">
                <a16:creationId xmlns:a16="http://schemas.microsoft.com/office/drawing/2014/main" id="{5DBFDF6E-D75C-D702-AB18-AB61B9777BCC}"/>
              </a:ext>
            </a:extLst>
          </p:cNvPr>
          <p:cNvGrpSpPr/>
          <p:nvPr/>
        </p:nvGrpSpPr>
        <p:grpSpPr>
          <a:xfrm>
            <a:off x="6965888" y="3337600"/>
            <a:ext cx="2068200" cy="1581900"/>
            <a:chOff x="6965888" y="3337600"/>
            <a:chExt cx="2068200" cy="1581900"/>
          </a:xfrm>
        </p:grpSpPr>
        <p:sp>
          <p:nvSpPr>
            <p:cNvPr id="528" name="Google Shape;528;p23"/>
            <p:cNvSpPr/>
            <p:nvPr/>
          </p:nvSpPr>
          <p:spPr>
            <a:xfrm>
              <a:off x="6965888" y="3337600"/>
              <a:ext cx="2068200" cy="1581900"/>
            </a:xfrm>
            <a:prstGeom prst="roundRect">
              <a:avLst>
                <a:gd name="adj" fmla="val 16667"/>
              </a:avLst>
            </a:prstGeom>
            <a:solidFill>
              <a:schemeClr val="lt1"/>
            </a:solidFill>
            <a:ln w="12700" cap="flat" cmpd="sng">
              <a:solidFill>
                <a:srgbClr val="92D050"/>
              </a:solidFill>
              <a:prstDash val="solid"/>
              <a:round/>
              <a:headEnd type="none" w="sm" len="sm"/>
              <a:tailEnd type="none" w="sm" len="sm"/>
            </a:ln>
          </p:spPr>
          <p:txBody>
            <a:bodyPr spcFirstLastPara="1" wrap="square" lIns="0" tIns="91425" rIns="0" bIns="91425" anchor="t" anchorCtr="0">
              <a:noAutofit/>
            </a:bodyPr>
            <a:lstStyle/>
            <a:p>
              <a:pPr marL="0" lvl="0" indent="0" algn="ctr" rtl="0">
                <a:spcBef>
                  <a:spcPts val="0"/>
                </a:spcBef>
                <a:spcAft>
                  <a:spcPts val="0"/>
                </a:spcAft>
                <a:buNone/>
              </a:pPr>
              <a:r>
                <a:rPr lang="fr" sz="2000" b="1">
                  <a:latin typeface="Nunito"/>
                  <a:ea typeface="Nunito"/>
                  <a:cs typeface="Nunito"/>
                  <a:sym typeface="Nunito"/>
                </a:rPr>
                <a:t>“at scale” Simulation</a:t>
              </a:r>
              <a:endParaRPr sz="2000" b="1">
                <a:latin typeface="Nunito"/>
                <a:ea typeface="Nunito"/>
                <a:cs typeface="Nunito"/>
                <a:sym typeface="Nunito"/>
              </a:endParaRPr>
            </a:p>
          </p:txBody>
        </p:sp>
        <p:pic>
          <p:nvPicPr>
            <p:cNvPr id="531" name="Google Shape;531;p23"/>
            <p:cNvPicPr preferRelativeResize="0"/>
            <p:nvPr/>
          </p:nvPicPr>
          <p:blipFill>
            <a:blip r:embed="rId6">
              <a:alphaModFix/>
            </a:blip>
            <a:stretch>
              <a:fillRect/>
            </a:stretch>
          </p:blipFill>
          <p:spPr>
            <a:xfrm>
              <a:off x="7670413" y="4165600"/>
              <a:ext cx="659175" cy="659175"/>
            </a:xfrm>
            <a:prstGeom prst="rect">
              <a:avLst/>
            </a:prstGeom>
            <a:noFill/>
            <a:ln w="12700">
              <a:noFill/>
            </a:ln>
          </p:spPr>
        </p:pic>
      </p:grpSp>
      <p:grpSp>
        <p:nvGrpSpPr>
          <p:cNvPr id="4" name="Groupe 3">
            <a:extLst>
              <a:ext uri="{FF2B5EF4-FFF2-40B4-BE49-F238E27FC236}">
                <a16:creationId xmlns:a16="http://schemas.microsoft.com/office/drawing/2014/main" id="{8D2BF7D2-10DB-C10F-24F2-14C22AFE3FED}"/>
              </a:ext>
            </a:extLst>
          </p:cNvPr>
          <p:cNvGrpSpPr/>
          <p:nvPr/>
        </p:nvGrpSpPr>
        <p:grpSpPr>
          <a:xfrm>
            <a:off x="4749242" y="3337600"/>
            <a:ext cx="2068200" cy="1581900"/>
            <a:chOff x="4749242" y="3337600"/>
            <a:chExt cx="2068200" cy="1581900"/>
          </a:xfrm>
        </p:grpSpPr>
        <p:sp>
          <p:nvSpPr>
            <p:cNvPr id="526" name="Google Shape;526;p23"/>
            <p:cNvSpPr/>
            <p:nvPr/>
          </p:nvSpPr>
          <p:spPr>
            <a:xfrm>
              <a:off x="4749242" y="3337600"/>
              <a:ext cx="2068200" cy="1581900"/>
            </a:xfrm>
            <a:prstGeom prst="roundRect">
              <a:avLst>
                <a:gd name="adj" fmla="val 16667"/>
              </a:avLst>
            </a:prstGeom>
            <a:solidFill>
              <a:schemeClr val="lt1"/>
            </a:solidFill>
            <a:ln w="12700" cap="flat" cmpd="sng">
              <a:solidFill>
                <a:srgbClr val="92D050"/>
              </a:solidFill>
              <a:prstDash val="solid"/>
              <a:round/>
              <a:headEnd type="none" w="sm" len="sm"/>
              <a:tailEnd type="none" w="sm" len="sm"/>
            </a:ln>
          </p:spPr>
          <p:txBody>
            <a:bodyPr spcFirstLastPara="1" wrap="square" lIns="0" tIns="91425" rIns="0" bIns="91425" anchor="t" anchorCtr="0">
              <a:noAutofit/>
            </a:bodyPr>
            <a:lstStyle/>
            <a:p>
              <a:pPr marL="0" lvl="0" indent="0" algn="ctr" rtl="0">
                <a:spcBef>
                  <a:spcPts val="0"/>
                </a:spcBef>
                <a:spcAft>
                  <a:spcPts val="0"/>
                </a:spcAft>
                <a:buNone/>
              </a:pPr>
              <a:r>
                <a:rPr lang="fr" sz="2000" b="1">
                  <a:latin typeface="Nunito"/>
                  <a:ea typeface="Nunito"/>
                  <a:cs typeface="Nunito"/>
                  <a:sym typeface="Nunito"/>
                </a:rPr>
                <a:t>Reliable Simulation</a:t>
              </a:r>
              <a:endParaRPr sz="2000" b="1">
                <a:latin typeface="Nunito"/>
                <a:ea typeface="Nunito"/>
                <a:cs typeface="Nunito"/>
                <a:sym typeface="Nunito"/>
              </a:endParaRPr>
            </a:p>
          </p:txBody>
        </p:sp>
        <p:pic>
          <p:nvPicPr>
            <p:cNvPr id="532" name="Google Shape;532;p23"/>
            <p:cNvPicPr preferRelativeResize="0"/>
            <p:nvPr/>
          </p:nvPicPr>
          <p:blipFill>
            <a:blip r:embed="rId7">
              <a:alphaModFix/>
            </a:blip>
            <a:stretch>
              <a:fillRect/>
            </a:stretch>
          </p:blipFill>
          <p:spPr>
            <a:xfrm>
              <a:off x="5412555" y="4165591"/>
              <a:ext cx="741574" cy="593248"/>
            </a:xfrm>
            <a:prstGeom prst="rect">
              <a:avLst/>
            </a:prstGeom>
            <a:noFill/>
            <a:ln w="12700">
              <a:noFill/>
            </a:ln>
          </p:spPr>
        </p:pic>
      </p:grpSp>
      <p:sp>
        <p:nvSpPr>
          <p:cNvPr id="533" name="Google Shape;533;p23"/>
          <p:cNvSpPr txBox="1"/>
          <p:nvPr/>
        </p:nvSpPr>
        <p:spPr>
          <a:xfrm>
            <a:off x="757200" y="1452700"/>
            <a:ext cx="76296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fr" sz="3000" b="1">
                <a:solidFill>
                  <a:schemeClr val="lt1"/>
                </a:solidFill>
                <a:latin typeface="Nunito"/>
                <a:ea typeface="Nunito"/>
                <a:cs typeface="Nunito"/>
                <a:sym typeface="Nunito"/>
              </a:rPr>
              <a:t>How to optimize the execution of an astronomical application on HPC system</a:t>
            </a:r>
            <a:endParaRPr sz="2400">
              <a:solidFill>
                <a:schemeClr val="lt1"/>
              </a:solidFill>
              <a:latin typeface="Nunito"/>
              <a:ea typeface="Nunito"/>
              <a:cs typeface="Nunito"/>
              <a:sym typeface="Nunito"/>
            </a:endParaRPr>
          </a:p>
          <a:p>
            <a:pPr marL="0" lvl="0" indent="0" algn="l" rtl="0">
              <a:spcBef>
                <a:spcPts val="0"/>
              </a:spcBef>
              <a:spcAft>
                <a:spcPts val="0"/>
              </a:spcAft>
              <a:buNone/>
            </a:pPr>
            <a:endParaRPr sz="1800">
              <a:solidFill>
                <a:schemeClr val="dk2"/>
              </a:solidFill>
              <a:latin typeface="Nunito"/>
              <a:ea typeface="Nunito"/>
              <a:cs typeface="Nunito"/>
              <a:sym typeface="Nunito"/>
            </a:endParaRPr>
          </a:p>
        </p:txBody>
      </p:sp>
      <p:grpSp>
        <p:nvGrpSpPr>
          <p:cNvPr id="9" name="Groupe 8">
            <a:extLst>
              <a:ext uri="{FF2B5EF4-FFF2-40B4-BE49-F238E27FC236}">
                <a16:creationId xmlns:a16="http://schemas.microsoft.com/office/drawing/2014/main" id="{DD400B99-0EE6-CDCA-B5F9-3AC0393D40FF}"/>
              </a:ext>
            </a:extLst>
          </p:cNvPr>
          <p:cNvGrpSpPr/>
          <p:nvPr/>
        </p:nvGrpSpPr>
        <p:grpSpPr>
          <a:xfrm>
            <a:off x="6961179" y="235625"/>
            <a:ext cx="2068200" cy="783957"/>
            <a:chOff x="6961179" y="235625"/>
            <a:chExt cx="2068200" cy="783957"/>
          </a:xfrm>
        </p:grpSpPr>
        <p:sp>
          <p:nvSpPr>
            <p:cNvPr id="7" name="Google Shape;525;p23">
              <a:extLst>
                <a:ext uri="{FF2B5EF4-FFF2-40B4-BE49-F238E27FC236}">
                  <a16:creationId xmlns:a16="http://schemas.microsoft.com/office/drawing/2014/main" id="{048106A6-DC8A-8368-F54F-A69E8A1506C9}"/>
                </a:ext>
              </a:extLst>
            </p:cNvPr>
            <p:cNvSpPr/>
            <p:nvPr/>
          </p:nvSpPr>
          <p:spPr>
            <a:xfrm>
              <a:off x="6961179" y="235625"/>
              <a:ext cx="2068200" cy="783957"/>
            </a:xfrm>
            <a:prstGeom prst="roundRect">
              <a:avLst>
                <a:gd name="adj" fmla="val 16667"/>
              </a:avLst>
            </a:prstGeom>
            <a:solidFill>
              <a:schemeClr val="lt1"/>
            </a:solidFill>
            <a:ln w="12700" cap="flat" cmpd="sng">
              <a:solidFill>
                <a:srgbClr val="C00000"/>
              </a:solidFill>
              <a:prstDash val="solid"/>
              <a:round/>
              <a:headEnd type="none" w="sm" len="sm"/>
              <a:tailEnd type="none" w="sm" len="sm"/>
            </a:ln>
          </p:spPr>
          <p:txBody>
            <a:bodyPr spcFirstLastPara="1" wrap="square" lIns="0" tIns="91425" rIns="0" bIns="91425" anchor="t" anchorCtr="0">
              <a:noAutofit/>
            </a:bodyPr>
            <a:lstStyle/>
            <a:p>
              <a:pPr algn="ctr"/>
              <a:r>
                <a:rPr lang="fr" sz="2000" b="1">
                  <a:latin typeface="Nunito"/>
                  <a:sym typeface="Nunito"/>
                </a:rPr>
                <a:t>SKA objectives</a:t>
              </a:r>
              <a:endParaRPr lang="fr" sz="2000" b="1">
                <a:latin typeface="Nunito"/>
              </a:endParaRPr>
            </a:p>
          </p:txBody>
        </p:sp>
        <p:pic>
          <p:nvPicPr>
            <p:cNvPr id="8" name="Image 7" descr="Une image contenant noir, obscurité&#10;&#10;Description générée automatiquement">
              <a:extLst>
                <a:ext uri="{FF2B5EF4-FFF2-40B4-BE49-F238E27FC236}">
                  <a16:creationId xmlns:a16="http://schemas.microsoft.com/office/drawing/2014/main" id="{A3C5A91E-508F-ACFD-11CF-D6BDF8216C0A}"/>
                </a:ext>
              </a:extLst>
            </p:cNvPr>
            <p:cNvPicPr>
              <a:picLocks noChangeAspect="1"/>
            </p:cNvPicPr>
            <p:nvPr/>
          </p:nvPicPr>
          <p:blipFill>
            <a:blip r:embed="rId8"/>
            <a:stretch>
              <a:fillRect/>
            </a:stretch>
          </p:blipFill>
          <p:spPr>
            <a:xfrm>
              <a:off x="7795373" y="732047"/>
              <a:ext cx="288297" cy="24516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7"/>
        <p:cNvGrpSpPr/>
        <p:nvPr/>
      </p:nvGrpSpPr>
      <p:grpSpPr>
        <a:xfrm>
          <a:off x="0" y="0"/>
          <a:ext cx="0" cy="0"/>
          <a:chOff x="0" y="0"/>
          <a:chExt cx="0" cy="0"/>
        </a:xfrm>
      </p:grpSpPr>
      <p:sp>
        <p:nvSpPr>
          <p:cNvPr id="538" name="Google Shape;53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15</a:t>
            </a:fld>
            <a:endParaRPr/>
          </a:p>
        </p:txBody>
      </p:sp>
      <p:pic>
        <p:nvPicPr>
          <p:cNvPr id="3" name="Image 2" descr="Une image contenant noir et blanc, brouillard, monochrome, plein air">
            <a:extLst>
              <a:ext uri="{FF2B5EF4-FFF2-40B4-BE49-F238E27FC236}">
                <a16:creationId xmlns:a16="http://schemas.microsoft.com/office/drawing/2014/main" id="{D12F0170-59EF-B7DE-CBD3-4D5487DCA315}"/>
              </a:ext>
            </a:extLst>
          </p:cNvPr>
          <p:cNvPicPr>
            <a:picLocks noChangeAspect="1"/>
          </p:cNvPicPr>
          <p:nvPr/>
        </p:nvPicPr>
        <p:blipFill>
          <a:blip r:embed="rId3"/>
          <a:stretch>
            <a:fillRect/>
          </a:stretch>
        </p:blipFill>
        <p:spPr>
          <a:xfrm>
            <a:off x="-22193" y="1"/>
            <a:ext cx="9188386" cy="514349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cxnSp>
        <p:nvCxnSpPr>
          <p:cNvPr id="59" name="Google Shape;59;p14"/>
          <p:cNvCxnSpPr>
            <a:cxnSpLocks/>
          </p:cNvCxnSpPr>
          <p:nvPr/>
        </p:nvCxnSpPr>
        <p:spPr>
          <a:xfrm rot="16200000">
            <a:off x="4078445" y="5225"/>
            <a:ext cx="763800" cy="4173000"/>
          </a:xfrm>
          <a:prstGeom prst="curvedConnector5">
            <a:avLst>
              <a:gd name="adj1" fmla="val -31176"/>
              <a:gd name="adj2" fmla="val 49999"/>
              <a:gd name="adj3" fmla="val 131176"/>
            </a:avLst>
          </a:prstGeom>
          <a:noFill/>
          <a:ln w="28575" cap="flat" cmpd="sng">
            <a:solidFill>
              <a:srgbClr val="B7B7B7"/>
            </a:solidFill>
            <a:prstDash val="dash"/>
            <a:round/>
            <a:headEnd type="none" w="med" len="med"/>
            <a:tailEnd type="triangle" w="med" len="med"/>
          </a:ln>
        </p:spPr>
      </p:cxnSp>
      <p:sp>
        <p:nvSpPr>
          <p:cNvPr id="60" name="Google Shape;60;p14"/>
          <p:cNvSpPr/>
          <p:nvPr/>
        </p:nvSpPr>
        <p:spPr>
          <a:xfrm>
            <a:off x="1988495" y="1709825"/>
            <a:ext cx="770700" cy="763800"/>
          </a:xfrm>
          <a:prstGeom prst="ellipse">
            <a:avLst/>
          </a:prstGeom>
          <a:solidFill>
            <a:srgbClr val="183F8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1</a:t>
            </a:r>
            <a:endParaRPr b="1">
              <a:solidFill>
                <a:schemeClr val="lt1"/>
              </a:solidFill>
              <a:latin typeface="Nunito"/>
              <a:ea typeface="Nunito"/>
              <a:cs typeface="Nunito"/>
              <a:sym typeface="Nunito"/>
            </a:endParaRPr>
          </a:p>
        </p:txBody>
      </p:sp>
      <p:sp>
        <p:nvSpPr>
          <p:cNvPr id="63" name="Google Shape;63;p14"/>
          <p:cNvSpPr txBox="1"/>
          <p:nvPr/>
        </p:nvSpPr>
        <p:spPr>
          <a:xfrm>
            <a:off x="1504895" y="3035877"/>
            <a:ext cx="1737900" cy="12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chemeClr val="dk2"/>
                </a:solidFill>
                <a:latin typeface="Nunito"/>
                <a:ea typeface="Nunito"/>
                <a:cs typeface="Nunito"/>
                <a:sym typeface="Nunito"/>
              </a:rPr>
              <a:t>Granularity optimization for multicore architecture</a:t>
            </a:r>
            <a:endParaRPr sz="1800">
              <a:solidFill>
                <a:schemeClr val="dk2"/>
              </a:solidFill>
              <a:latin typeface="Nunito"/>
              <a:ea typeface="Nunito"/>
              <a:cs typeface="Nunito"/>
              <a:sym typeface="Nunito"/>
            </a:endParaRPr>
          </a:p>
        </p:txBody>
      </p:sp>
      <p:grpSp>
        <p:nvGrpSpPr>
          <p:cNvPr id="4" name="Groupe 3">
            <a:extLst>
              <a:ext uri="{FF2B5EF4-FFF2-40B4-BE49-F238E27FC236}">
                <a16:creationId xmlns:a16="http://schemas.microsoft.com/office/drawing/2014/main" id="{51AC210B-00E3-EDA2-77CE-D0231E96BAED}"/>
              </a:ext>
            </a:extLst>
          </p:cNvPr>
          <p:cNvGrpSpPr/>
          <p:nvPr/>
        </p:nvGrpSpPr>
        <p:grpSpPr>
          <a:xfrm>
            <a:off x="3542295" y="1709825"/>
            <a:ext cx="1737900" cy="2590179"/>
            <a:chOff x="3312675" y="1709825"/>
            <a:chExt cx="1737900" cy="2590179"/>
          </a:xfrm>
        </p:grpSpPr>
        <p:sp>
          <p:nvSpPr>
            <p:cNvPr id="62" name="Google Shape;62;p14"/>
            <p:cNvSpPr/>
            <p:nvPr/>
          </p:nvSpPr>
          <p:spPr>
            <a:xfrm>
              <a:off x="3845350" y="1709825"/>
              <a:ext cx="770700" cy="763800"/>
            </a:xfrm>
            <a:prstGeom prst="ellipse">
              <a:avLst/>
            </a:prstGeom>
            <a:solidFill>
              <a:srgbClr val="2A86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2</a:t>
              </a:r>
              <a:endParaRPr b="1">
                <a:solidFill>
                  <a:schemeClr val="lt1"/>
                </a:solidFill>
                <a:latin typeface="Nunito"/>
                <a:ea typeface="Nunito"/>
                <a:cs typeface="Nunito"/>
                <a:sym typeface="Nunito"/>
              </a:endParaRPr>
            </a:p>
          </p:txBody>
        </p:sp>
        <p:sp>
          <p:nvSpPr>
            <p:cNvPr id="64" name="Google Shape;64;p14"/>
            <p:cNvSpPr txBox="1"/>
            <p:nvPr/>
          </p:nvSpPr>
          <p:spPr>
            <a:xfrm>
              <a:off x="3312675" y="3039404"/>
              <a:ext cx="1737900" cy="12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chemeClr val="dk2"/>
                  </a:solidFill>
                  <a:latin typeface="Nunito"/>
                  <a:ea typeface="Nunito"/>
                  <a:cs typeface="Nunito"/>
                  <a:sym typeface="Nunito"/>
                </a:rPr>
                <a:t>HPC resource allocation</a:t>
              </a:r>
              <a:endParaRPr sz="1800">
                <a:solidFill>
                  <a:schemeClr val="dk2"/>
                </a:solidFill>
                <a:latin typeface="Nunito"/>
                <a:ea typeface="Nunito"/>
                <a:cs typeface="Nunito"/>
                <a:sym typeface="Nunito"/>
              </a:endParaRPr>
            </a:p>
          </p:txBody>
        </p:sp>
      </p:grpSp>
      <p:grpSp>
        <p:nvGrpSpPr>
          <p:cNvPr id="5" name="Groupe 4">
            <a:extLst>
              <a:ext uri="{FF2B5EF4-FFF2-40B4-BE49-F238E27FC236}">
                <a16:creationId xmlns:a16="http://schemas.microsoft.com/office/drawing/2014/main" id="{0DEEA368-B2CE-CF79-E655-F733B6B2BDA6}"/>
              </a:ext>
            </a:extLst>
          </p:cNvPr>
          <p:cNvGrpSpPr/>
          <p:nvPr/>
        </p:nvGrpSpPr>
        <p:grpSpPr>
          <a:xfrm>
            <a:off x="5671128" y="1709825"/>
            <a:ext cx="1737900" cy="2586652"/>
            <a:chOff x="5441508" y="1709825"/>
            <a:chExt cx="1737900" cy="2586652"/>
          </a:xfrm>
        </p:grpSpPr>
        <p:sp>
          <p:nvSpPr>
            <p:cNvPr id="61" name="Google Shape;61;p14"/>
            <p:cNvSpPr/>
            <p:nvPr/>
          </p:nvSpPr>
          <p:spPr>
            <a:xfrm>
              <a:off x="5931825" y="1709825"/>
              <a:ext cx="770700" cy="763800"/>
            </a:xfrm>
            <a:prstGeom prst="ellipse">
              <a:avLst/>
            </a:prstGeom>
            <a:solidFill>
              <a:srgbClr val="8C41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3</a:t>
              </a:r>
              <a:endParaRPr b="1">
                <a:solidFill>
                  <a:schemeClr val="lt1"/>
                </a:solidFill>
                <a:latin typeface="Nunito"/>
                <a:ea typeface="Nunito"/>
                <a:cs typeface="Nunito"/>
                <a:sym typeface="Nunito"/>
              </a:endParaRPr>
            </a:p>
          </p:txBody>
        </p:sp>
        <p:sp>
          <p:nvSpPr>
            <p:cNvPr id="65" name="Google Shape;65;p14"/>
            <p:cNvSpPr txBox="1"/>
            <p:nvPr/>
          </p:nvSpPr>
          <p:spPr>
            <a:xfrm>
              <a:off x="5441508" y="3035877"/>
              <a:ext cx="1737900" cy="12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chemeClr val="dk2"/>
                  </a:solidFill>
                  <a:latin typeface="Nunito"/>
                  <a:ea typeface="Nunito"/>
                  <a:cs typeface="Nunito"/>
                  <a:sym typeface="Nunito"/>
                </a:rPr>
                <a:t>HPC co-design</a:t>
              </a:r>
              <a:endParaRPr sz="1800">
                <a:solidFill>
                  <a:schemeClr val="dk2"/>
                </a:solidFill>
                <a:latin typeface="Nunito"/>
                <a:ea typeface="Nunito"/>
                <a:cs typeface="Nunito"/>
                <a:sym typeface="Nunito"/>
              </a:endParaRPr>
            </a:p>
          </p:txBody>
        </p:sp>
      </p:grpSp>
      <p:sp>
        <p:nvSpPr>
          <p:cNvPr id="3" name="Google Shape;590;p26">
            <a:extLst>
              <a:ext uri="{FF2B5EF4-FFF2-40B4-BE49-F238E27FC236}">
                <a16:creationId xmlns:a16="http://schemas.microsoft.com/office/drawing/2014/main" id="{22AA89B1-4736-F950-3A6C-5F331AF4534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err="1"/>
              <a:t>Outline</a:t>
            </a:r>
            <a:endParaRPr err="1"/>
          </a:p>
        </p:txBody>
      </p:sp>
      <p:sp>
        <p:nvSpPr>
          <p:cNvPr id="6" name="ZoneTexte 5">
            <a:extLst>
              <a:ext uri="{FF2B5EF4-FFF2-40B4-BE49-F238E27FC236}">
                <a16:creationId xmlns:a16="http://schemas.microsoft.com/office/drawing/2014/main" id="{F60EE203-4D6D-EF03-C0CF-E9B93BC32F36}"/>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
        <p:nvSpPr>
          <p:cNvPr id="7" name="Google Shape;595;p26">
            <a:extLst>
              <a:ext uri="{FF2B5EF4-FFF2-40B4-BE49-F238E27FC236}">
                <a16:creationId xmlns:a16="http://schemas.microsoft.com/office/drawing/2014/main" id="{E1431DF4-42F5-697E-D9D0-AF527B3D0F51}"/>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16</a:t>
            </a:fld>
            <a:endParaRPr/>
          </a:p>
        </p:txBody>
      </p:sp>
    </p:spTree>
    <p:extLst>
      <p:ext uri="{BB962C8B-B14F-4D97-AF65-F5344CB8AC3E}">
        <p14:creationId xmlns:p14="http://schemas.microsoft.com/office/powerpoint/2010/main" val="7348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9" presetClass="emph" presetSubtype="0" nodeType="afterEffect">
                                  <p:stCondLst>
                                    <p:cond delay="0"/>
                                  </p:stCondLst>
                                  <p:childTnLst>
                                    <p:set>
                                      <p:cBhvr>
                                        <p:cTn id="10" dur="indefinite"/>
                                        <p:tgtEl>
                                          <p:spTgt spid="5"/>
                                        </p:tgtEl>
                                        <p:attrNameLst>
                                          <p:attrName>style.opacity</p:attrName>
                                        </p:attrNameLst>
                                      </p:cBhvr>
                                      <p:to>
                                        <p:strVal val="0.5"/>
                                      </p:to>
                                    </p:set>
                                    <p:animEffect filter="image" prLst="opacity: 0.5">
                                      <p:cBhvr rctx="IE">
                                        <p:cTn id="11"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Motivation</a:t>
            </a:r>
            <a:endParaRPr/>
          </a:p>
        </p:txBody>
      </p:sp>
      <p:sp>
        <p:nvSpPr>
          <p:cNvPr id="591" name="Google Shape;591;p26"/>
          <p:cNvSpPr txBox="1"/>
          <p:nvPr/>
        </p:nvSpPr>
        <p:spPr>
          <a:xfrm>
            <a:off x="965150" y="3695700"/>
            <a:ext cx="2959200" cy="52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a:solidFill>
                  <a:schemeClr val="dk1"/>
                </a:solidFill>
                <a:latin typeface="Nunito"/>
                <a:ea typeface="Nunito"/>
                <a:cs typeface="Nunito"/>
                <a:sym typeface="Nunito"/>
              </a:rPr>
              <a:t>Resource Allocation Time</a:t>
            </a:r>
            <a:endParaRPr sz="1800">
              <a:solidFill>
                <a:schemeClr val="dk1"/>
              </a:solidFill>
              <a:latin typeface="Nunito"/>
              <a:ea typeface="Nunito"/>
              <a:cs typeface="Nunito"/>
              <a:sym typeface="Nunito"/>
            </a:endParaRPr>
          </a:p>
        </p:txBody>
      </p:sp>
      <p:pic>
        <p:nvPicPr>
          <p:cNvPr id="592" name="Google Shape;592;p26"/>
          <p:cNvPicPr preferRelativeResize="0"/>
          <p:nvPr/>
        </p:nvPicPr>
        <p:blipFill>
          <a:blip r:embed="rId3">
            <a:alphaModFix/>
          </a:blip>
          <a:stretch>
            <a:fillRect/>
          </a:stretch>
        </p:blipFill>
        <p:spPr>
          <a:xfrm>
            <a:off x="1911350" y="2038350"/>
            <a:ext cx="1066801" cy="1066799"/>
          </a:xfrm>
          <a:prstGeom prst="rect">
            <a:avLst/>
          </a:prstGeom>
          <a:noFill/>
          <a:ln>
            <a:noFill/>
          </a:ln>
        </p:spPr>
      </p:pic>
      <p:sp>
        <p:nvSpPr>
          <p:cNvPr id="593" name="Google Shape;593;p26"/>
          <p:cNvSpPr txBox="1"/>
          <p:nvPr/>
        </p:nvSpPr>
        <p:spPr>
          <a:xfrm>
            <a:off x="5219650" y="3695700"/>
            <a:ext cx="2959200" cy="52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a:solidFill>
                  <a:schemeClr val="dk1"/>
                </a:solidFill>
                <a:latin typeface="Nunito"/>
                <a:ea typeface="Nunito"/>
                <a:cs typeface="Nunito"/>
                <a:sym typeface="Nunito"/>
              </a:rPr>
              <a:t>Execution Time</a:t>
            </a:r>
            <a:endParaRPr sz="1800">
              <a:solidFill>
                <a:schemeClr val="dk1"/>
              </a:solidFill>
              <a:latin typeface="Nunito"/>
              <a:ea typeface="Nunito"/>
              <a:cs typeface="Nunito"/>
              <a:sym typeface="Nunito"/>
            </a:endParaRPr>
          </a:p>
        </p:txBody>
      </p:sp>
      <p:pic>
        <p:nvPicPr>
          <p:cNvPr id="594" name="Google Shape;594;p26"/>
          <p:cNvPicPr preferRelativeResize="0"/>
          <p:nvPr/>
        </p:nvPicPr>
        <p:blipFill>
          <a:blip r:embed="rId3">
            <a:alphaModFix/>
          </a:blip>
          <a:stretch>
            <a:fillRect/>
          </a:stretch>
        </p:blipFill>
        <p:spPr>
          <a:xfrm>
            <a:off x="6165850" y="2038350"/>
            <a:ext cx="1066801" cy="1066799"/>
          </a:xfrm>
          <a:prstGeom prst="rect">
            <a:avLst/>
          </a:prstGeom>
          <a:noFill/>
          <a:ln>
            <a:noFill/>
          </a:ln>
        </p:spPr>
      </p:pic>
      <p:sp>
        <p:nvSpPr>
          <p:cNvPr id="595" name="Google Shape;59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17</a:t>
            </a:fld>
            <a:endParaRPr/>
          </a:p>
        </p:txBody>
      </p:sp>
      <p:sp>
        <p:nvSpPr>
          <p:cNvPr id="3" name="ZoneTexte 2">
            <a:extLst>
              <a:ext uri="{FF2B5EF4-FFF2-40B4-BE49-F238E27FC236}">
                <a16:creationId xmlns:a16="http://schemas.microsoft.com/office/drawing/2014/main" id="{A68D05BA-FB2E-EDB1-1E1D-1AF66E867E33}"/>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592"/>
                                        </p:tgtEl>
                                        <p:attrNameLst>
                                          <p:attrName>ppt_w</p:attrName>
                                        </p:attrNameLst>
                                      </p:cBhvr>
                                      <p:tavLst>
                                        <p:tav tm="0">
                                          <p:val>
                                            <p:strVal val="ppt_w"/>
                                          </p:val>
                                        </p:tav>
                                        <p:tav tm="100000">
                                          <p:val>
                                            <p:fltVal val="0"/>
                                          </p:val>
                                        </p:tav>
                                      </p:tavLst>
                                    </p:anim>
                                    <p:anim calcmode="lin" valueType="num">
                                      <p:cBhvr>
                                        <p:cTn id="7" dur="500"/>
                                        <p:tgtEl>
                                          <p:spTgt spid="592"/>
                                        </p:tgtEl>
                                        <p:attrNameLst>
                                          <p:attrName>ppt_h</p:attrName>
                                        </p:attrNameLst>
                                      </p:cBhvr>
                                      <p:tavLst>
                                        <p:tav tm="0">
                                          <p:val>
                                            <p:strVal val="ppt_h"/>
                                          </p:val>
                                        </p:tav>
                                        <p:tav tm="100000">
                                          <p:val>
                                            <p:fltVal val="0"/>
                                          </p:val>
                                        </p:tav>
                                      </p:tavLst>
                                    </p:anim>
                                    <p:animEffect transition="out" filter="fade">
                                      <p:cBhvr>
                                        <p:cTn id="8" dur="500"/>
                                        <p:tgtEl>
                                          <p:spTgt spid="592"/>
                                        </p:tgtEl>
                                      </p:cBhvr>
                                    </p:animEffect>
                                    <p:set>
                                      <p:cBhvr>
                                        <p:cTn id="9" dur="1" fill="hold">
                                          <p:stCondLst>
                                            <p:cond delay="499"/>
                                          </p:stCondLst>
                                        </p:cTn>
                                        <p:tgtEl>
                                          <p:spTgt spid="592"/>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594"/>
                                        </p:tgtEl>
                                        <p:attrNameLst>
                                          <p:attrName>ppt_w</p:attrName>
                                        </p:attrNameLst>
                                      </p:cBhvr>
                                      <p:tavLst>
                                        <p:tav tm="0">
                                          <p:val>
                                            <p:strVal val="ppt_w"/>
                                          </p:val>
                                        </p:tav>
                                        <p:tav tm="100000">
                                          <p:val>
                                            <p:fltVal val="0"/>
                                          </p:val>
                                        </p:tav>
                                      </p:tavLst>
                                    </p:anim>
                                    <p:anim calcmode="lin" valueType="num">
                                      <p:cBhvr>
                                        <p:cTn id="12" dur="500"/>
                                        <p:tgtEl>
                                          <p:spTgt spid="594"/>
                                        </p:tgtEl>
                                        <p:attrNameLst>
                                          <p:attrName>ppt_h</p:attrName>
                                        </p:attrNameLst>
                                      </p:cBhvr>
                                      <p:tavLst>
                                        <p:tav tm="0">
                                          <p:val>
                                            <p:strVal val="ppt_h"/>
                                          </p:val>
                                        </p:tav>
                                        <p:tav tm="100000">
                                          <p:val>
                                            <p:fltVal val="0"/>
                                          </p:val>
                                        </p:tav>
                                      </p:tavLst>
                                    </p:anim>
                                    <p:animEffect transition="out" filter="fade">
                                      <p:cBhvr>
                                        <p:cTn id="13" dur="500"/>
                                        <p:tgtEl>
                                          <p:spTgt spid="594"/>
                                        </p:tgtEl>
                                      </p:cBhvr>
                                    </p:animEffect>
                                    <p:set>
                                      <p:cBhvr>
                                        <p:cTn id="14" dur="1" fill="hold">
                                          <p:stCondLst>
                                            <p:cond delay="499"/>
                                          </p:stCondLst>
                                        </p:cTn>
                                        <p:tgtEl>
                                          <p:spTgt spid="5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936B3-66D1-97E6-E8C0-1943FD3D7838}"/>
              </a:ext>
            </a:extLst>
          </p:cNvPr>
          <p:cNvSpPr>
            <a:spLocks noGrp="1"/>
          </p:cNvSpPr>
          <p:nvPr>
            <p:ph type="title"/>
          </p:nvPr>
        </p:nvSpPr>
        <p:spPr/>
        <p:txBody>
          <a:bodyPr>
            <a:normAutofit fontScale="90000"/>
          </a:bodyPr>
          <a:lstStyle/>
          <a:p>
            <a:r>
              <a:rPr lang="fr-FR"/>
              <a:t>Clustering to </a:t>
            </a:r>
            <a:r>
              <a:rPr lang="fr-FR" err="1"/>
              <a:t>reduce</a:t>
            </a:r>
            <a:r>
              <a:rPr lang="fr-FR"/>
              <a:t> graph </a:t>
            </a:r>
            <a:r>
              <a:rPr lang="fr-FR" err="1"/>
              <a:t>complexity</a:t>
            </a:r>
          </a:p>
        </p:txBody>
      </p:sp>
      <p:sp>
        <p:nvSpPr>
          <p:cNvPr id="4" name="Espace réservé du numéro de diapositive 3">
            <a:extLst>
              <a:ext uri="{FF2B5EF4-FFF2-40B4-BE49-F238E27FC236}">
                <a16:creationId xmlns:a16="http://schemas.microsoft.com/office/drawing/2014/main" id="{568267C7-980E-F054-149E-12CD1D085A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18</a:t>
            </a:fld>
            <a:endParaRPr lang="fr-FR"/>
          </a:p>
        </p:txBody>
      </p:sp>
      <p:cxnSp>
        <p:nvCxnSpPr>
          <p:cNvPr id="5" name="Google Shape;60;p14">
            <a:extLst>
              <a:ext uri="{FF2B5EF4-FFF2-40B4-BE49-F238E27FC236}">
                <a16:creationId xmlns:a16="http://schemas.microsoft.com/office/drawing/2014/main" id="{E510D752-D778-1B32-B625-C446F3480306}"/>
              </a:ext>
            </a:extLst>
          </p:cNvPr>
          <p:cNvCxnSpPr/>
          <p:nvPr/>
        </p:nvCxnSpPr>
        <p:spPr>
          <a:xfrm>
            <a:off x="1622235" y="1711081"/>
            <a:ext cx="6737700" cy="5700"/>
          </a:xfrm>
          <a:prstGeom prst="straightConnector1">
            <a:avLst/>
          </a:prstGeom>
          <a:noFill/>
          <a:ln w="19050" cap="flat" cmpd="sng">
            <a:solidFill>
              <a:srgbClr val="000000"/>
            </a:solidFill>
            <a:prstDash val="solid"/>
            <a:round/>
            <a:headEnd type="none" w="med" len="med"/>
            <a:tailEnd type="stealth" w="med" len="med"/>
          </a:ln>
        </p:spPr>
      </p:cxnSp>
      <p:sp>
        <p:nvSpPr>
          <p:cNvPr id="6" name="Google Shape;61;p14">
            <a:extLst>
              <a:ext uri="{FF2B5EF4-FFF2-40B4-BE49-F238E27FC236}">
                <a16:creationId xmlns:a16="http://schemas.microsoft.com/office/drawing/2014/main" id="{AABE6D38-2E04-557C-1174-92BBF5895F4D}"/>
              </a:ext>
            </a:extLst>
          </p:cNvPr>
          <p:cNvSpPr/>
          <p:nvPr/>
        </p:nvSpPr>
        <p:spPr>
          <a:xfrm>
            <a:off x="1780374" y="1570450"/>
            <a:ext cx="826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300" b="1">
                <a:latin typeface="Nunito"/>
                <a:ea typeface="Nunito"/>
                <a:cs typeface="Nunito"/>
                <a:sym typeface="Nunito"/>
              </a:rPr>
              <a:t>Flattening</a:t>
            </a:r>
            <a:endParaRPr sz="1300" b="1">
              <a:solidFill>
                <a:srgbClr val="000000"/>
              </a:solidFill>
              <a:latin typeface="Nunito"/>
              <a:ea typeface="Nunito"/>
              <a:cs typeface="Nunito"/>
              <a:sym typeface="Nunito"/>
            </a:endParaRPr>
          </a:p>
        </p:txBody>
      </p:sp>
      <p:sp>
        <p:nvSpPr>
          <p:cNvPr id="7" name="Google Shape;62;p14">
            <a:extLst>
              <a:ext uri="{FF2B5EF4-FFF2-40B4-BE49-F238E27FC236}">
                <a16:creationId xmlns:a16="http://schemas.microsoft.com/office/drawing/2014/main" id="{E78E32F3-746D-BB26-7259-38157C68BF95}"/>
              </a:ext>
            </a:extLst>
          </p:cNvPr>
          <p:cNvSpPr/>
          <p:nvPr/>
        </p:nvSpPr>
        <p:spPr>
          <a:xfrm>
            <a:off x="3843863" y="1570450"/>
            <a:ext cx="793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300" b="1">
                <a:latin typeface="Nunito"/>
                <a:ea typeface="Nunito"/>
                <a:cs typeface="Nunito"/>
                <a:sym typeface="Nunito"/>
              </a:rPr>
              <a:t>DAG</a:t>
            </a:r>
            <a:endParaRPr sz="1300" b="1">
              <a:solidFill>
                <a:srgbClr val="000000"/>
              </a:solidFill>
              <a:latin typeface="Nunito"/>
              <a:ea typeface="Nunito"/>
              <a:cs typeface="Nunito"/>
              <a:sym typeface="Nunito"/>
            </a:endParaRPr>
          </a:p>
        </p:txBody>
      </p:sp>
      <p:grpSp>
        <p:nvGrpSpPr>
          <p:cNvPr id="8" name="Google Shape;63;p14">
            <a:extLst>
              <a:ext uri="{FF2B5EF4-FFF2-40B4-BE49-F238E27FC236}">
                <a16:creationId xmlns:a16="http://schemas.microsoft.com/office/drawing/2014/main" id="{3B8434C9-68D6-3664-6F5D-A9D6F87FD7F2}"/>
              </a:ext>
            </a:extLst>
          </p:cNvPr>
          <p:cNvGrpSpPr/>
          <p:nvPr/>
        </p:nvGrpSpPr>
        <p:grpSpPr>
          <a:xfrm>
            <a:off x="3392618" y="2158876"/>
            <a:ext cx="1719689" cy="928801"/>
            <a:chOff x="3392623" y="2158869"/>
            <a:chExt cx="1196057" cy="609648"/>
          </a:xfrm>
        </p:grpSpPr>
        <p:sp>
          <p:nvSpPr>
            <p:cNvPr id="75" name="Google Shape;64;p14">
              <a:extLst>
                <a:ext uri="{FF2B5EF4-FFF2-40B4-BE49-F238E27FC236}">
                  <a16:creationId xmlns:a16="http://schemas.microsoft.com/office/drawing/2014/main" id="{AFAF571A-427D-51EA-C5C9-464AAA2DCB43}"/>
                </a:ext>
              </a:extLst>
            </p:cNvPr>
            <p:cNvSpPr/>
            <p:nvPr/>
          </p:nvSpPr>
          <p:spPr>
            <a:xfrm>
              <a:off x="3392623" y="2393047"/>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a:latin typeface="Nunito"/>
                  <a:ea typeface="Nunito"/>
                  <a:cs typeface="Nunito"/>
                  <a:sym typeface="Nunito"/>
                </a:rPr>
                <a:t>A0</a:t>
              </a:r>
              <a:endParaRPr sz="1200">
                <a:latin typeface="Nunito"/>
                <a:ea typeface="Nunito"/>
                <a:cs typeface="Nunito"/>
                <a:sym typeface="Nunito"/>
              </a:endParaRPr>
            </a:p>
          </p:txBody>
        </p:sp>
        <p:sp>
          <p:nvSpPr>
            <p:cNvPr id="76" name="Google Shape;65;p14">
              <a:extLst>
                <a:ext uri="{FF2B5EF4-FFF2-40B4-BE49-F238E27FC236}">
                  <a16:creationId xmlns:a16="http://schemas.microsoft.com/office/drawing/2014/main" id="{5C130E5B-F61D-75AE-37B7-D01EE62CA175}"/>
                </a:ext>
              </a:extLst>
            </p:cNvPr>
            <p:cNvSpPr/>
            <p:nvPr/>
          </p:nvSpPr>
          <p:spPr>
            <a:xfrm>
              <a:off x="3874047" y="2158869"/>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0</a:t>
              </a:r>
              <a:endParaRPr sz="900">
                <a:latin typeface="Nunito"/>
                <a:ea typeface="Nunito"/>
                <a:cs typeface="Nunito"/>
                <a:sym typeface="Nunito"/>
              </a:endParaRPr>
            </a:p>
          </p:txBody>
        </p:sp>
        <p:sp>
          <p:nvSpPr>
            <p:cNvPr id="77" name="Google Shape;66;p14">
              <a:extLst>
                <a:ext uri="{FF2B5EF4-FFF2-40B4-BE49-F238E27FC236}">
                  <a16:creationId xmlns:a16="http://schemas.microsoft.com/office/drawing/2014/main" id="{68C3A4FF-B043-71A9-7DB5-802923286425}"/>
                </a:ext>
              </a:extLst>
            </p:cNvPr>
            <p:cNvSpPr/>
            <p:nvPr/>
          </p:nvSpPr>
          <p:spPr>
            <a:xfrm>
              <a:off x="3874047" y="231488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1</a:t>
              </a:r>
              <a:endParaRPr sz="900">
                <a:latin typeface="Nunito"/>
                <a:ea typeface="Nunito"/>
                <a:cs typeface="Nunito"/>
                <a:sym typeface="Nunito"/>
              </a:endParaRPr>
            </a:p>
          </p:txBody>
        </p:sp>
        <p:sp>
          <p:nvSpPr>
            <p:cNvPr id="78" name="Google Shape;67;p14">
              <a:extLst>
                <a:ext uri="{FF2B5EF4-FFF2-40B4-BE49-F238E27FC236}">
                  <a16:creationId xmlns:a16="http://schemas.microsoft.com/office/drawing/2014/main" id="{BE27D16C-FA99-B33F-38FA-0FA4AFC32D97}"/>
                </a:ext>
              </a:extLst>
            </p:cNvPr>
            <p:cNvSpPr/>
            <p:nvPr/>
          </p:nvSpPr>
          <p:spPr>
            <a:xfrm>
              <a:off x="3874047" y="2470901"/>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2</a:t>
              </a:r>
              <a:endParaRPr sz="900">
                <a:latin typeface="Nunito"/>
                <a:ea typeface="Nunito"/>
                <a:cs typeface="Nunito"/>
                <a:sym typeface="Nunito"/>
              </a:endParaRPr>
            </a:p>
          </p:txBody>
        </p:sp>
        <p:sp>
          <p:nvSpPr>
            <p:cNvPr id="79" name="Google Shape;68;p14">
              <a:extLst>
                <a:ext uri="{FF2B5EF4-FFF2-40B4-BE49-F238E27FC236}">
                  <a16:creationId xmlns:a16="http://schemas.microsoft.com/office/drawing/2014/main" id="{73C982FF-D311-C683-A9D5-32DBB743A7EF}"/>
                </a:ext>
              </a:extLst>
            </p:cNvPr>
            <p:cNvSpPr/>
            <p:nvPr/>
          </p:nvSpPr>
          <p:spPr>
            <a:xfrm>
              <a:off x="3874047" y="2626917"/>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3</a:t>
              </a:r>
              <a:endParaRPr sz="900">
                <a:latin typeface="Nunito"/>
                <a:ea typeface="Nunito"/>
                <a:cs typeface="Nunito"/>
                <a:sym typeface="Nunito"/>
              </a:endParaRPr>
            </a:p>
          </p:txBody>
        </p:sp>
        <p:sp>
          <p:nvSpPr>
            <p:cNvPr id="80" name="Google Shape;69;p14">
              <a:extLst>
                <a:ext uri="{FF2B5EF4-FFF2-40B4-BE49-F238E27FC236}">
                  <a16:creationId xmlns:a16="http://schemas.microsoft.com/office/drawing/2014/main" id="{3A03BEC4-4FCA-A32F-D01C-FC8A496A5951}"/>
                </a:ext>
              </a:extLst>
            </p:cNvPr>
            <p:cNvSpPr/>
            <p:nvPr/>
          </p:nvSpPr>
          <p:spPr>
            <a:xfrm>
              <a:off x="3708023" y="2343359"/>
              <a:ext cx="84000" cy="2412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cxnSp>
          <p:nvCxnSpPr>
            <p:cNvPr id="81" name="Google Shape;70;p14">
              <a:extLst>
                <a:ext uri="{FF2B5EF4-FFF2-40B4-BE49-F238E27FC236}">
                  <a16:creationId xmlns:a16="http://schemas.microsoft.com/office/drawing/2014/main" id="{2F78DE93-AD06-2E33-E6F0-EB1118D99D20}"/>
                </a:ext>
              </a:extLst>
            </p:cNvPr>
            <p:cNvCxnSpPr/>
            <p:nvPr/>
          </p:nvCxnSpPr>
          <p:spPr>
            <a:xfrm>
              <a:off x="3626089" y="2463869"/>
              <a:ext cx="81900" cy="300"/>
            </a:xfrm>
            <a:prstGeom prst="straightConnector1">
              <a:avLst/>
            </a:prstGeom>
            <a:noFill/>
            <a:ln w="9525" cap="flat" cmpd="sng">
              <a:solidFill>
                <a:schemeClr val="dk1"/>
              </a:solidFill>
              <a:prstDash val="solid"/>
              <a:round/>
              <a:headEnd type="none" w="med" len="med"/>
              <a:tailEnd type="triangle" w="med" len="med"/>
            </a:ln>
          </p:spPr>
        </p:cxnSp>
        <p:cxnSp>
          <p:nvCxnSpPr>
            <p:cNvPr id="82" name="Google Shape;71;p14">
              <a:extLst>
                <a:ext uri="{FF2B5EF4-FFF2-40B4-BE49-F238E27FC236}">
                  <a16:creationId xmlns:a16="http://schemas.microsoft.com/office/drawing/2014/main" id="{6C949618-A9B6-838D-20C0-C064364A3724}"/>
                </a:ext>
              </a:extLst>
            </p:cNvPr>
            <p:cNvCxnSpPr/>
            <p:nvPr/>
          </p:nvCxnSpPr>
          <p:spPr>
            <a:xfrm>
              <a:off x="3792226" y="2533308"/>
              <a:ext cx="81900" cy="164400"/>
            </a:xfrm>
            <a:prstGeom prst="straightConnector1">
              <a:avLst/>
            </a:prstGeom>
            <a:noFill/>
            <a:ln w="9525" cap="flat" cmpd="sng">
              <a:solidFill>
                <a:schemeClr val="dk1"/>
              </a:solidFill>
              <a:prstDash val="solid"/>
              <a:round/>
              <a:headEnd type="none" w="med" len="med"/>
              <a:tailEnd type="triangle" w="med" len="med"/>
            </a:ln>
          </p:spPr>
        </p:cxnSp>
        <p:cxnSp>
          <p:nvCxnSpPr>
            <p:cNvPr id="83" name="Google Shape;72;p14">
              <a:extLst>
                <a:ext uri="{FF2B5EF4-FFF2-40B4-BE49-F238E27FC236}">
                  <a16:creationId xmlns:a16="http://schemas.microsoft.com/office/drawing/2014/main" id="{B1832F14-212E-F03F-D70A-EEA3200B8371}"/>
                </a:ext>
              </a:extLst>
            </p:cNvPr>
            <p:cNvCxnSpPr/>
            <p:nvPr/>
          </p:nvCxnSpPr>
          <p:spPr>
            <a:xfrm>
              <a:off x="3792226" y="2487118"/>
              <a:ext cx="81900" cy="54600"/>
            </a:xfrm>
            <a:prstGeom prst="straightConnector1">
              <a:avLst/>
            </a:prstGeom>
            <a:noFill/>
            <a:ln w="9525" cap="flat" cmpd="sng">
              <a:solidFill>
                <a:schemeClr val="dk1"/>
              </a:solidFill>
              <a:prstDash val="solid"/>
              <a:round/>
              <a:headEnd type="none" w="med" len="med"/>
              <a:tailEnd type="triangle" w="med" len="med"/>
            </a:ln>
          </p:spPr>
        </p:cxnSp>
        <p:cxnSp>
          <p:nvCxnSpPr>
            <p:cNvPr id="84" name="Google Shape;73;p14">
              <a:extLst>
                <a:ext uri="{FF2B5EF4-FFF2-40B4-BE49-F238E27FC236}">
                  <a16:creationId xmlns:a16="http://schemas.microsoft.com/office/drawing/2014/main" id="{12DC30CB-95C3-B233-CA27-416C59DD4785}"/>
                </a:ext>
              </a:extLst>
            </p:cNvPr>
            <p:cNvCxnSpPr/>
            <p:nvPr/>
          </p:nvCxnSpPr>
          <p:spPr>
            <a:xfrm rot="10800000" flipH="1">
              <a:off x="3792226" y="2385727"/>
              <a:ext cx="81900" cy="55200"/>
            </a:xfrm>
            <a:prstGeom prst="straightConnector1">
              <a:avLst/>
            </a:prstGeom>
            <a:noFill/>
            <a:ln w="9525" cap="flat" cmpd="sng">
              <a:solidFill>
                <a:schemeClr val="dk1"/>
              </a:solidFill>
              <a:prstDash val="solid"/>
              <a:round/>
              <a:headEnd type="none" w="med" len="med"/>
              <a:tailEnd type="triangle" w="med" len="med"/>
            </a:ln>
          </p:spPr>
        </p:cxnSp>
        <p:cxnSp>
          <p:nvCxnSpPr>
            <p:cNvPr id="85" name="Google Shape;74;p14">
              <a:extLst>
                <a:ext uri="{FF2B5EF4-FFF2-40B4-BE49-F238E27FC236}">
                  <a16:creationId xmlns:a16="http://schemas.microsoft.com/office/drawing/2014/main" id="{ED24A80C-CEED-8A27-F80B-CA70D6EE7167}"/>
                </a:ext>
              </a:extLst>
            </p:cNvPr>
            <p:cNvCxnSpPr/>
            <p:nvPr/>
          </p:nvCxnSpPr>
          <p:spPr>
            <a:xfrm rot="10800000" flipH="1">
              <a:off x="3792226" y="2229737"/>
              <a:ext cx="81900" cy="165000"/>
            </a:xfrm>
            <a:prstGeom prst="straightConnector1">
              <a:avLst/>
            </a:prstGeom>
            <a:noFill/>
            <a:ln w="9525" cap="flat" cmpd="sng">
              <a:solidFill>
                <a:schemeClr val="dk1"/>
              </a:solidFill>
              <a:prstDash val="solid"/>
              <a:round/>
              <a:headEnd type="none" w="med" len="med"/>
              <a:tailEnd type="triangle" w="med" len="med"/>
            </a:ln>
          </p:spPr>
        </p:cxnSp>
        <p:sp>
          <p:nvSpPr>
            <p:cNvPr id="86" name="Google Shape;75;p14">
              <a:extLst>
                <a:ext uri="{FF2B5EF4-FFF2-40B4-BE49-F238E27FC236}">
                  <a16:creationId xmlns:a16="http://schemas.microsoft.com/office/drawing/2014/main" id="{645E2C38-02D2-3EC1-E348-B5F33ADFD61F}"/>
                </a:ext>
              </a:extLst>
            </p:cNvPr>
            <p:cNvSpPr/>
            <p:nvPr/>
          </p:nvSpPr>
          <p:spPr>
            <a:xfrm>
              <a:off x="4189452" y="2229541"/>
              <a:ext cx="84000" cy="1536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cxnSp>
          <p:nvCxnSpPr>
            <p:cNvPr id="87" name="Google Shape;76;p14">
              <a:extLst>
                <a:ext uri="{FF2B5EF4-FFF2-40B4-BE49-F238E27FC236}">
                  <a16:creationId xmlns:a16="http://schemas.microsoft.com/office/drawing/2014/main" id="{8A691C30-66E1-1D8E-4A62-A64E1B1AC8C4}"/>
                </a:ext>
              </a:extLst>
            </p:cNvPr>
            <p:cNvCxnSpPr/>
            <p:nvPr/>
          </p:nvCxnSpPr>
          <p:spPr>
            <a:xfrm>
              <a:off x="4107513" y="2229691"/>
              <a:ext cx="81900" cy="53700"/>
            </a:xfrm>
            <a:prstGeom prst="straightConnector1">
              <a:avLst/>
            </a:prstGeom>
            <a:noFill/>
            <a:ln w="9525" cap="flat" cmpd="sng">
              <a:solidFill>
                <a:schemeClr val="dk1"/>
              </a:solidFill>
              <a:prstDash val="solid"/>
              <a:round/>
              <a:headEnd type="none" w="med" len="med"/>
              <a:tailEnd type="triangle" w="med" len="med"/>
            </a:ln>
          </p:spPr>
        </p:cxnSp>
        <p:cxnSp>
          <p:nvCxnSpPr>
            <p:cNvPr id="88" name="Google Shape;77;p14">
              <a:extLst>
                <a:ext uri="{FF2B5EF4-FFF2-40B4-BE49-F238E27FC236}">
                  <a16:creationId xmlns:a16="http://schemas.microsoft.com/office/drawing/2014/main" id="{9100140F-7A2A-51EC-ABF7-F1DAB18A6107}"/>
                </a:ext>
              </a:extLst>
            </p:cNvPr>
            <p:cNvCxnSpPr/>
            <p:nvPr/>
          </p:nvCxnSpPr>
          <p:spPr>
            <a:xfrm rot="10800000" flipH="1">
              <a:off x="4107513" y="2329607"/>
              <a:ext cx="81900" cy="56100"/>
            </a:xfrm>
            <a:prstGeom prst="straightConnector1">
              <a:avLst/>
            </a:prstGeom>
            <a:noFill/>
            <a:ln w="9525" cap="flat" cmpd="sng">
              <a:solidFill>
                <a:schemeClr val="dk1"/>
              </a:solidFill>
              <a:prstDash val="solid"/>
              <a:round/>
              <a:headEnd type="none" w="med" len="med"/>
              <a:tailEnd type="triangle" w="med" len="med"/>
            </a:ln>
          </p:spPr>
        </p:cxnSp>
        <p:sp>
          <p:nvSpPr>
            <p:cNvPr id="89" name="Google Shape;78;p14">
              <a:extLst>
                <a:ext uri="{FF2B5EF4-FFF2-40B4-BE49-F238E27FC236}">
                  <a16:creationId xmlns:a16="http://schemas.microsoft.com/office/drawing/2014/main" id="{0475FF8E-F21A-E917-FD18-C48B84D17218}"/>
                </a:ext>
              </a:extLst>
            </p:cNvPr>
            <p:cNvSpPr/>
            <p:nvPr/>
          </p:nvSpPr>
          <p:spPr>
            <a:xfrm>
              <a:off x="4189452" y="2538625"/>
              <a:ext cx="84000" cy="1536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cxnSp>
          <p:nvCxnSpPr>
            <p:cNvPr id="90" name="Google Shape;79;p14">
              <a:extLst>
                <a:ext uri="{FF2B5EF4-FFF2-40B4-BE49-F238E27FC236}">
                  <a16:creationId xmlns:a16="http://schemas.microsoft.com/office/drawing/2014/main" id="{DBDFB26C-B9BB-F800-D9DE-90912AC518F3}"/>
                </a:ext>
              </a:extLst>
            </p:cNvPr>
            <p:cNvCxnSpPr/>
            <p:nvPr/>
          </p:nvCxnSpPr>
          <p:spPr>
            <a:xfrm>
              <a:off x="4107513" y="2541723"/>
              <a:ext cx="81900" cy="50700"/>
            </a:xfrm>
            <a:prstGeom prst="straightConnector1">
              <a:avLst/>
            </a:prstGeom>
            <a:noFill/>
            <a:ln w="9525" cap="flat" cmpd="sng">
              <a:solidFill>
                <a:schemeClr val="dk1"/>
              </a:solidFill>
              <a:prstDash val="solid"/>
              <a:round/>
              <a:headEnd type="none" w="med" len="med"/>
              <a:tailEnd type="triangle" w="med" len="med"/>
            </a:ln>
          </p:spPr>
        </p:cxnSp>
        <p:cxnSp>
          <p:nvCxnSpPr>
            <p:cNvPr id="91" name="Google Shape;80;p14">
              <a:extLst>
                <a:ext uri="{FF2B5EF4-FFF2-40B4-BE49-F238E27FC236}">
                  <a16:creationId xmlns:a16="http://schemas.microsoft.com/office/drawing/2014/main" id="{325D109C-6E30-2639-2FF6-390E2BDC3A32}"/>
                </a:ext>
              </a:extLst>
            </p:cNvPr>
            <p:cNvCxnSpPr/>
            <p:nvPr/>
          </p:nvCxnSpPr>
          <p:spPr>
            <a:xfrm rot="10800000" flipH="1">
              <a:off x="4107513" y="2638639"/>
              <a:ext cx="81900" cy="59100"/>
            </a:xfrm>
            <a:prstGeom prst="straightConnector1">
              <a:avLst/>
            </a:prstGeom>
            <a:noFill/>
            <a:ln w="9525" cap="flat" cmpd="sng">
              <a:solidFill>
                <a:schemeClr val="dk1"/>
              </a:solidFill>
              <a:prstDash val="solid"/>
              <a:round/>
              <a:headEnd type="none" w="med" len="med"/>
              <a:tailEnd type="triangle" w="med" len="med"/>
            </a:ln>
          </p:spPr>
        </p:cxnSp>
        <p:sp>
          <p:nvSpPr>
            <p:cNvPr id="92" name="Google Shape;81;p14">
              <a:extLst>
                <a:ext uri="{FF2B5EF4-FFF2-40B4-BE49-F238E27FC236}">
                  <a16:creationId xmlns:a16="http://schemas.microsoft.com/office/drawing/2014/main" id="{C8B331EA-95CC-3E8D-5E3C-D8C8785A5FC5}"/>
                </a:ext>
              </a:extLst>
            </p:cNvPr>
            <p:cNvSpPr/>
            <p:nvPr/>
          </p:nvSpPr>
          <p:spPr>
            <a:xfrm>
              <a:off x="4355580" y="2235502"/>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C</a:t>
              </a:r>
              <a:r>
                <a:rPr lang="fr" sz="900">
                  <a:latin typeface="Nunito"/>
                  <a:ea typeface="Nunito"/>
                  <a:cs typeface="Nunito"/>
                  <a:sym typeface="Nunito"/>
                </a:rPr>
                <a:t>0</a:t>
              </a:r>
              <a:endParaRPr sz="900">
                <a:latin typeface="Nunito"/>
                <a:ea typeface="Nunito"/>
                <a:cs typeface="Nunito"/>
                <a:sym typeface="Nunito"/>
              </a:endParaRPr>
            </a:p>
          </p:txBody>
        </p:sp>
        <p:cxnSp>
          <p:nvCxnSpPr>
            <p:cNvPr id="93" name="Google Shape;82;p14">
              <a:extLst>
                <a:ext uri="{FF2B5EF4-FFF2-40B4-BE49-F238E27FC236}">
                  <a16:creationId xmlns:a16="http://schemas.microsoft.com/office/drawing/2014/main" id="{F097DF02-4FAB-7F85-0DB9-6FAD63C035DB}"/>
                </a:ext>
              </a:extLst>
            </p:cNvPr>
            <p:cNvCxnSpPr/>
            <p:nvPr/>
          </p:nvCxnSpPr>
          <p:spPr>
            <a:xfrm>
              <a:off x="4273658" y="2306471"/>
              <a:ext cx="81900" cy="3300"/>
            </a:xfrm>
            <a:prstGeom prst="straightConnector1">
              <a:avLst/>
            </a:prstGeom>
            <a:noFill/>
            <a:ln w="9525" cap="flat" cmpd="sng">
              <a:solidFill>
                <a:schemeClr val="dk1"/>
              </a:solidFill>
              <a:prstDash val="solid"/>
              <a:round/>
              <a:headEnd type="none" w="med" len="med"/>
              <a:tailEnd type="triangle" w="med" len="med"/>
            </a:ln>
          </p:spPr>
        </p:cxnSp>
        <p:sp>
          <p:nvSpPr>
            <p:cNvPr id="94" name="Google Shape;83;p14">
              <a:extLst>
                <a:ext uri="{FF2B5EF4-FFF2-40B4-BE49-F238E27FC236}">
                  <a16:creationId xmlns:a16="http://schemas.microsoft.com/office/drawing/2014/main" id="{31045502-4832-93C6-662B-29E31F6087F0}"/>
                </a:ext>
              </a:extLst>
            </p:cNvPr>
            <p:cNvSpPr/>
            <p:nvPr/>
          </p:nvSpPr>
          <p:spPr>
            <a:xfrm>
              <a:off x="4355580" y="254458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C</a:t>
              </a:r>
              <a:r>
                <a:rPr lang="fr" sz="900">
                  <a:latin typeface="Nunito"/>
                  <a:ea typeface="Nunito"/>
                  <a:cs typeface="Nunito"/>
                  <a:sym typeface="Nunito"/>
                </a:rPr>
                <a:t>1</a:t>
              </a:r>
              <a:endParaRPr sz="900">
                <a:latin typeface="Nunito"/>
                <a:ea typeface="Nunito"/>
                <a:cs typeface="Nunito"/>
                <a:sym typeface="Nunito"/>
              </a:endParaRPr>
            </a:p>
          </p:txBody>
        </p:sp>
        <p:cxnSp>
          <p:nvCxnSpPr>
            <p:cNvPr id="95" name="Google Shape;84;p14">
              <a:extLst>
                <a:ext uri="{FF2B5EF4-FFF2-40B4-BE49-F238E27FC236}">
                  <a16:creationId xmlns:a16="http://schemas.microsoft.com/office/drawing/2014/main" id="{B3F3AF0F-697C-BEF6-F1FA-CA9CF1D3FCBF}"/>
                </a:ext>
              </a:extLst>
            </p:cNvPr>
            <p:cNvCxnSpPr/>
            <p:nvPr/>
          </p:nvCxnSpPr>
          <p:spPr>
            <a:xfrm>
              <a:off x="4273658" y="2615555"/>
              <a:ext cx="81900" cy="3300"/>
            </a:xfrm>
            <a:prstGeom prst="straightConnector1">
              <a:avLst/>
            </a:prstGeom>
            <a:noFill/>
            <a:ln w="9525" cap="flat" cmpd="sng">
              <a:solidFill>
                <a:schemeClr val="dk1"/>
              </a:solidFill>
              <a:prstDash val="solid"/>
              <a:round/>
              <a:headEnd type="none" w="med" len="med"/>
              <a:tailEnd type="triangle" w="med" len="med"/>
            </a:ln>
          </p:spPr>
        </p:cxnSp>
      </p:grpSp>
      <p:grpSp>
        <p:nvGrpSpPr>
          <p:cNvPr id="9" name="Google Shape;85;p14">
            <a:extLst>
              <a:ext uri="{FF2B5EF4-FFF2-40B4-BE49-F238E27FC236}">
                <a16:creationId xmlns:a16="http://schemas.microsoft.com/office/drawing/2014/main" id="{06A845CB-94DC-2BAE-43AA-62FE1156F4DE}"/>
              </a:ext>
            </a:extLst>
          </p:cNvPr>
          <p:cNvGrpSpPr/>
          <p:nvPr/>
        </p:nvGrpSpPr>
        <p:grpSpPr>
          <a:xfrm>
            <a:off x="5760624" y="2294871"/>
            <a:ext cx="2782145" cy="572732"/>
            <a:chOff x="5760621" y="2294757"/>
            <a:chExt cx="2330690" cy="479775"/>
          </a:xfrm>
        </p:grpSpPr>
        <p:cxnSp>
          <p:nvCxnSpPr>
            <p:cNvPr id="61" name="Google Shape;86;p14">
              <a:extLst>
                <a:ext uri="{FF2B5EF4-FFF2-40B4-BE49-F238E27FC236}">
                  <a16:creationId xmlns:a16="http://schemas.microsoft.com/office/drawing/2014/main" id="{7E4E318D-0C00-3371-3310-6B1E8FD39B97}"/>
                </a:ext>
              </a:extLst>
            </p:cNvPr>
            <p:cNvCxnSpPr/>
            <p:nvPr/>
          </p:nvCxnSpPr>
          <p:spPr>
            <a:xfrm>
              <a:off x="6438311" y="2676012"/>
              <a:ext cx="1653000" cy="2400"/>
            </a:xfrm>
            <a:prstGeom prst="straightConnector1">
              <a:avLst/>
            </a:prstGeom>
            <a:noFill/>
            <a:ln w="19050" cap="flat" cmpd="sng">
              <a:solidFill>
                <a:schemeClr val="dk1"/>
              </a:solidFill>
              <a:prstDash val="dash"/>
              <a:round/>
              <a:headEnd type="none" w="med" len="med"/>
              <a:tailEnd type="triangle" w="med" len="med"/>
            </a:ln>
          </p:spPr>
        </p:cxnSp>
        <p:cxnSp>
          <p:nvCxnSpPr>
            <p:cNvPr id="62" name="Google Shape;87;p14">
              <a:extLst>
                <a:ext uri="{FF2B5EF4-FFF2-40B4-BE49-F238E27FC236}">
                  <a16:creationId xmlns:a16="http://schemas.microsoft.com/office/drawing/2014/main" id="{744AADF8-D803-4CAA-7859-9A84FA8BA4C2}"/>
                </a:ext>
              </a:extLst>
            </p:cNvPr>
            <p:cNvCxnSpPr/>
            <p:nvPr/>
          </p:nvCxnSpPr>
          <p:spPr>
            <a:xfrm>
              <a:off x="6438311" y="2392427"/>
              <a:ext cx="1653000" cy="2400"/>
            </a:xfrm>
            <a:prstGeom prst="straightConnector1">
              <a:avLst/>
            </a:prstGeom>
            <a:noFill/>
            <a:ln w="19050" cap="flat" cmpd="sng">
              <a:solidFill>
                <a:schemeClr val="dk1"/>
              </a:solidFill>
              <a:prstDash val="dash"/>
              <a:round/>
              <a:headEnd type="none" w="med" len="med"/>
              <a:tailEnd type="triangle" w="med" len="med"/>
            </a:ln>
          </p:spPr>
        </p:cxnSp>
        <p:sp>
          <p:nvSpPr>
            <p:cNvPr id="63" name="Google Shape;88;p14">
              <a:extLst>
                <a:ext uri="{FF2B5EF4-FFF2-40B4-BE49-F238E27FC236}">
                  <a16:creationId xmlns:a16="http://schemas.microsoft.com/office/drawing/2014/main" id="{686B1B31-7738-B480-DF5E-F808CFB7AF73}"/>
                </a:ext>
              </a:extLst>
            </p:cNvPr>
            <p:cNvSpPr txBox="1"/>
            <p:nvPr/>
          </p:nvSpPr>
          <p:spPr>
            <a:xfrm>
              <a:off x="5760621" y="2572032"/>
              <a:ext cx="548700" cy="202500"/>
            </a:xfrm>
            <a:prstGeom prst="rect">
              <a:avLst/>
            </a:prstGeom>
            <a:noFill/>
            <a:ln>
              <a:noFill/>
            </a:ln>
          </p:spPr>
          <p:txBody>
            <a:bodyPr spcFirstLastPara="1" wrap="square" lIns="62200" tIns="62200" rIns="62200" bIns="622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b="1">
                  <a:solidFill>
                    <a:schemeClr val="dk1"/>
                  </a:solidFill>
                  <a:latin typeface="Nunito"/>
                  <a:ea typeface="Nunito"/>
                  <a:cs typeface="Nunito"/>
                  <a:sym typeface="Nunito"/>
                </a:rPr>
                <a:t>Core1</a:t>
              </a:r>
              <a:endParaRPr b="1">
                <a:solidFill>
                  <a:schemeClr val="dk1"/>
                </a:solidFill>
                <a:latin typeface="Nunito"/>
                <a:ea typeface="Nunito"/>
                <a:cs typeface="Nunito"/>
                <a:sym typeface="Nunito"/>
              </a:endParaRPr>
            </a:p>
          </p:txBody>
        </p:sp>
        <p:sp>
          <p:nvSpPr>
            <p:cNvPr id="64" name="Google Shape;89;p14">
              <a:extLst>
                <a:ext uri="{FF2B5EF4-FFF2-40B4-BE49-F238E27FC236}">
                  <a16:creationId xmlns:a16="http://schemas.microsoft.com/office/drawing/2014/main" id="{67632D0D-2BAB-80D2-63F9-9E1E4DC986A7}"/>
                </a:ext>
              </a:extLst>
            </p:cNvPr>
            <p:cNvSpPr txBox="1"/>
            <p:nvPr/>
          </p:nvSpPr>
          <p:spPr>
            <a:xfrm>
              <a:off x="5760621" y="2294757"/>
              <a:ext cx="548700" cy="202500"/>
            </a:xfrm>
            <a:prstGeom prst="rect">
              <a:avLst/>
            </a:prstGeom>
            <a:noFill/>
            <a:ln>
              <a:noFill/>
            </a:ln>
          </p:spPr>
          <p:txBody>
            <a:bodyPr spcFirstLastPara="1" wrap="square" lIns="62200" tIns="62200" rIns="62200" bIns="622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b="1">
                  <a:solidFill>
                    <a:schemeClr val="dk1"/>
                  </a:solidFill>
                  <a:latin typeface="Nunito"/>
                  <a:ea typeface="Nunito"/>
                  <a:cs typeface="Nunito"/>
                  <a:sym typeface="Nunito"/>
                </a:rPr>
                <a:t>Core0</a:t>
              </a:r>
              <a:endParaRPr b="1">
                <a:solidFill>
                  <a:schemeClr val="dk1"/>
                </a:solidFill>
                <a:latin typeface="Nunito"/>
                <a:ea typeface="Nunito"/>
                <a:cs typeface="Nunito"/>
                <a:sym typeface="Nunito"/>
              </a:endParaRPr>
            </a:p>
          </p:txBody>
        </p:sp>
        <p:sp>
          <p:nvSpPr>
            <p:cNvPr id="65" name="Google Shape;90;p14">
              <a:extLst>
                <a:ext uri="{FF2B5EF4-FFF2-40B4-BE49-F238E27FC236}">
                  <a16:creationId xmlns:a16="http://schemas.microsoft.com/office/drawing/2014/main" id="{2EAA0200-9434-73FE-834F-914918207998}"/>
                </a:ext>
              </a:extLst>
            </p:cNvPr>
            <p:cNvSpPr/>
            <p:nvPr/>
          </p:nvSpPr>
          <p:spPr>
            <a:xfrm>
              <a:off x="6552348" y="2608753"/>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A0</a:t>
              </a:r>
              <a:endParaRPr>
                <a:latin typeface="Nunito"/>
                <a:ea typeface="Nunito"/>
                <a:cs typeface="Nunito"/>
                <a:sym typeface="Nunito"/>
              </a:endParaRPr>
            </a:p>
          </p:txBody>
        </p:sp>
        <p:sp>
          <p:nvSpPr>
            <p:cNvPr id="66" name="Google Shape;91;p14">
              <a:extLst>
                <a:ext uri="{FF2B5EF4-FFF2-40B4-BE49-F238E27FC236}">
                  <a16:creationId xmlns:a16="http://schemas.microsoft.com/office/drawing/2014/main" id="{78C6B3A1-509C-64E3-BDD0-F6D009BBEFCB}"/>
                </a:ext>
              </a:extLst>
            </p:cNvPr>
            <p:cNvSpPr/>
            <p:nvPr/>
          </p:nvSpPr>
          <p:spPr>
            <a:xfrm>
              <a:off x="6938580" y="2348143"/>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0</a:t>
              </a:r>
              <a:endParaRPr sz="1100">
                <a:latin typeface="Nunito"/>
                <a:ea typeface="Nunito"/>
                <a:cs typeface="Nunito"/>
                <a:sym typeface="Nunito"/>
              </a:endParaRPr>
            </a:p>
          </p:txBody>
        </p:sp>
        <p:sp>
          <p:nvSpPr>
            <p:cNvPr id="67" name="Google Shape;92;p14">
              <a:extLst>
                <a:ext uri="{FF2B5EF4-FFF2-40B4-BE49-F238E27FC236}">
                  <a16:creationId xmlns:a16="http://schemas.microsoft.com/office/drawing/2014/main" id="{03901512-8686-BAA6-8520-064493817595}"/>
                </a:ext>
              </a:extLst>
            </p:cNvPr>
            <p:cNvSpPr/>
            <p:nvPr/>
          </p:nvSpPr>
          <p:spPr>
            <a:xfrm>
              <a:off x="6820882" y="2356792"/>
              <a:ext cx="82200" cy="3936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sp>
          <p:nvSpPr>
            <p:cNvPr id="68" name="Google Shape;93;p14">
              <a:extLst>
                <a:ext uri="{FF2B5EF4-FFF2-40B4-BE49-F238E27FC236}">
                  <a16:creationId xmlns:a16="http://schemas.microsoft.com/office/drawing/2014/main" id="{9C20FBBD-66F1-B968-4985-A2420E9C7D94}"/>
                </a:ext>
              </a:extLst>
            </p:cNvPr>
            <p:cNvSpPr/>
            <p:nvPr/>
          </p:nvSpPr>
          <p:spPr>
            <a:xfrm>
              <a:off x="7202461" y="2348143"/>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1</a:t>
              </a:r>
              <a:endParaRPr sz="1100">
                <a:latin typeface="Nunito"/>
                <a:ea typeface="Nunito"/>
                <a:cs typeface="Nunito"/>
                <a:sym typeface="Nunito"/>
              </a:endParaRPr>
            </a:p>
          </p:txBody>
        </p:sp>
        <p:sp>
          <p:nvSpPr>
            <p:cNvPr id="69" name="Google Shape;94;p14">
              <a:extLst>
                <a:ext uri="{FF2B5EF4-FFF2-40B4-BE49-F238E27FC236}">
                  <a16:creationId xmlns:a16="http://schemas.microsoft.com/office/drawing/2014/main" id="{5D3B4800-5CE6-D840-2309-0ECBCED6A4B3}"/>
                </a:ext>
              </a:extLst>
            </p:cNvPr>
            <p:cNvSpPr/>
            <p:nvPr/>
          </p:nvSpPr>
          <p:spPr>
            <a:xfrm>
              <a:off x="6938580" y="2608748"/>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2</a:t>
              </a:r>
              <a:endParaRPr sz="1100">
                <a:latin typeface="Nunito"/>
                <a:ea typeface="Nunito"/>
                <a:cs typeface="Nunito"/>
                <a:sym typeface="Nunito"/>
              </a:endParaRPr>
            </a:p>
          </p:txBody>
        </p:sp>
        <p:sp>
          <p:nvSpPr>
            <p:cNvPr id="70" name="Google Shape;95;p14">
              <a:extLst>
                <a:ext uri="{FF2B5EF4-FFF2-40B4-BE49-F238E27FC236}">
                  <a16:creationId xmlns:a16="http://schemas.microsoft.com/office/drawing/2014/main" id="{5DF49B32-4B06-E674-DAAC-5E4718BADC80}"/>
                </a:ext>
              </a:extLst>
            </p:cNvPr>
            <p:cNvSpPr/>
            <p:nvPr/>
          </p:nvSpPr>
          <p:spPr>
            <a:xfrm>
              <a:off x="7202461" y="2608748"/>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3</a:t>
              </a:r>
              <a:endParaRPr sz="1100">
                <a:latin typeface="Nunito"/>
                <a:ea typeface="Nunito"/>
                <a:cs typeface="Nunito"/>
                <a:sym typeface="Nunito"/>
              </a:endParaRPr>
            </a:p>
          </p:txBody>
        </p:sp>
        <p:sp>
          <p:nvSpPr>
            <p:cNvPr id="71" name="Google Shape;96;p14">
              <a:extLst>
                <a:ext uri="{FF2B5EF4-FFF2-40B4-BE49-F238E27FC236}">
                  <a16:creationId xmlns:a16="http://schemas.microsoft.com/office/drawing/2014/main" id="{6E6255F5-A4C6-247A-1653-52911A018400}"/>
                </a:ext>
              </a:extLst>
            </p:cNvPr>
            <p:cNvSpPr/>
            <p:nvPr/>
          </p:nvSpPr>
          <p:spPr>
            <a:xfrm>
              <a:off x="7466345" y="2348072"/>
              <a:ext cx="84000" cy="1536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sp>
          <p:nvSpPr>
            <p:cNvPr id="72" name="Google Shape;97;p14">
              <a:extLst>
                <a:ext uri="{FF2B5EF4-FFF2-40B4-BE49-F238E27FC236}">
                  <a16:creationId xmlns:a16="http://schemas.microsoft.com/office/drawing/2014/main" id="{BB846D71-EFF7-FA5E-12E4-CAE8948697BF}"/>
                </a:ext>
              </a:extLst>
            </p:cNvPr>
            <p:cNvSpPr/>
            <p:nvPr/>
          </p:nvSpPr>
          <p:spPr>
            <a:xfrm>
              <a:off x="7466345" y="2596532"/>
              <a:ext cx="84000" cy="1536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sp>
          <p:nvSpPr>
            <p:cNvPr id="73" name="Google Shape;98;p14">
              <a:extLst>
                <a:ext uri="{FF2B5EF4-FFF2-40B4-BE49-F238E27FC236}">
                  <a16:creationId xmlns:a16="http://schemas.microsoft.com/office/drawing/2014/main" id="{CE4AB50F-C131-FA43-DA2C-1E337862BD5A}"/>
                </a:ext>
              </a:extLst>
            </p:cNvPr>
            <p:cNvSpPr/>
            <p:nvPr/>
          </p:nvSpPr>
          <p:spPr>
            <a:xfrm>
              <a:off x="7581020" y="2353981"/>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C</a:t>
              </a:r>
              <a:r>
                <a:rPr lang="fr" sz="1100">
                  <a:latin typeface="Nunito"/>
                  <a:ea typeface="Nunito"/>
                  <a:cs typeface="Nunito"/>
                  <a:sym typeface="Nunito"/>
                </a:rPr>
                <a:t>0</a:t>
              </a:r>
              <a:endParaRPr sz="1100">
                <a:latin typeface="Nunito"/>
                <a:ea typeface="Nunito"/>
                <a:cs typeface="Nunito"/>
                <a:sym typeface="Nunito"/>
              </a:endParaRPr>
            </a:p>
          </p:txBody>
        </p:sp>
        <p:sp>
          <p:nvSpPr>
            <p:cNvPr id="74" name="Google Shape;99;p14">
              <a:extLst>
                <a:ext uri="{FF2B5EF4-FFF2-40B4-BE49-F238E27FC236}">
                  <a16:creationId xmlns:a16="http://schemas.microsoft.com/office/drawing/2014/main" id="{50F74EAE-65C6-FF02-E9B1-2D1B376A128F}"/>
                </a:ext>
              </a:extLst>
            </p:cNvPr>
            <p:cNvSpPr/>
            <p:nvPr/>
          </p:nvSpPr>
          <p:spPr>
            <a:xfrm>
              <a:off x="7581020" y="2602441"/>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C</a:t>
              </a:r>
              <a:r>
                <a:rPr lang="fr" sz="1100">
                  <a:latin typeface="Nunito"/>
                  <a:ea typeface="Nunito"/>
                  <a:cs typeface="Nunito"/>
                  <a:sym typeface="Nunito"/>
                </a:rPr>
                <a:t>0</a:t>
              </a:r>
              <a:endParaRPr sz="1100">
                <a:latin typeface="Nunito"/>
                <a:ea typeface="Nunito"/>
                <a:cs typeface="Nunito"/>
                <a:sym typeface="Nunito"/>
              </a:endParaRPr>
            </a:p>
          </p:txBody>
        </p:sp>
      </p:grpSp>
      <p:sp>
        <p:nvSpPr>
          <p:cNvPr id="11" name="Google Shape;112;p14">
            <a:extLst>
              <a:ext uri="{FF2B5EF4-FFF2-40B4-BE49-F238E27FC236}">
                <a16:creationId xmlns:a16="http://schemas.microsoft.com/office/drawing/2014/main" id="{5FEB9DA5-EE06-110C-3F08-6C234CD7B6C9}"/>
              </a:ext>
            </a:extLst>
          </p:cNvPr>
          <p:cNvSpPr/>
          <p:nvPr/>
        </p:nvSpPr>
        <p:spPr>
          <a:xfrm>
            <a:off x="6323850" y="1501900"/>
            <a:ext cx="1134000" cy="432300"/>
          </a:xfrm>
          <a:prstGeom prst="roundRect">
            <a:avLst>
              <a:gd name="adj" fmla="val 16667"/>
            </a:avLst>
          </a:prstGeom>
          <a:solidFill>
            <a:srgbClr val="FFFFFF"/>
          </a:solidFill>
          <a:ln>
            <a:noFill/>
          </a:ln>
        </p:spPr>
        <p:txBody>
          <a:bodyPr spcFirstLastPara="1" wrap="square" lIns="62200" tIns="62200" rIns="62200" bIns="62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b="1">
                <a:solidFill>
                  <a:srgbClr val="000000"/>
                </a:solidFill>
                <a:latin typeface="Nunito"/>
                <a:ea typeface="Nunito"/>
                <a:cs typeface="Nunito"/>
                <a:sym typeface="Nunito"/>
              </a:rPr>
              <a:t>Mapping</a:t>
            </a:r>
            <a:endParaRPr b="1">
              <a:solidFill>
                <a:srgbClr val="000000"/>
              </a:solidFill>
              <a:latin typeface="Nunito"/>
              <a:ea typeface="Nunito"/>
              <a:cs typeface="Nunito"/>
              <a:sym typeface="Nunito"/>
            </a:endParaRPr>
          </a:p>
          <a:p>
            <a:pPr marL="0" lvl="0" indent="0" algn="ctr" rtl="0">
              <a:spcBef>
                <a:spcPts val="0"/>
              </a:spcBef>
              <a:spcAft>
                <a:spcPts val="0"/>
              </a:spcAft>
              <a:buNone/>
            </a:pPr>
            <a:r>
              <a:rPr lang="fr" b="1">
                <a:latin typeface="Nunito"/>
                <a:ea typeface="Nunito"/>
                <a:cs typeface="Nunito"/>
                <a:sym typeface="Nunito"/>
              </a:rPr>
              <a:t>Scheduling</a:t>
            </a:r>
            <a:endParaRPr b="1">
              <a:latin typeface="Nunito"/>
              <a:ea typeface="Nunito"/>
              <a:cs typeface="Nunito"/>
              <a:sym typeface="Nunito"/>
            </a:endParaRPr>
          </a:p>
          <a:p>
            <a:pPr marL="0" lvl="0" indent="0" algn="ctr" rtl="0">
              <a:spcBef>
                <a:spcPts val="0"/>
              </a:spcBef>
              <a:spcAft>
                <a:spcPts val="0"/>
              </a:spcAft>
              <a:buNone/>
            </a:pPr>
            <a:r>
              <a:rPr lang="fr" b="1">
                <a:latin typeface="Nunito"/>
                <a:ea typeface="Nunito"/>
                <a:cs typeface="Nunito"/>
                <a:sym typeface="Nunito"/>
              </a:rPr>
              <a:t>Timing</a:t>
            </a:r>
            <a:endParaRPr b="1">
              <a:latin typeface="Nunito"/>
              <a:ea typeface="Nunito"/>
              <a:cs typeface="Nunito"/>
              <a:sym typeface="Nunito"/>
            </a:endParaRPr>
          </a:p>
        </p:txBody>
      </p:sp>
      <p:grpSp>
        <p:nvGrpSpPr>
          <p:cNvPr id="18" name="Google Shape;119;p14">
            <a:extLst>
              <a:ext uri="{FF2B5EF4-FFF2-40B4-BE49-F238E27FC236}">
                <a16:creationId xmlns:a16="http://schemas.microsoft.com/office/drawing/2014/main" id="{AA57FD13-6EA4-8A6F-EB64-15FEFDE17F3E}"/>
              </a:ext>
            </a:extLst>
          </p:cNvPr>
          <p:cNvGrpSpPr/>
          <p:nvPr/>
        </p:nvGrpSpPr>
        <p:grpSpPr>
          <a:xfrm>
            <a:off x="1619820" y="2333916"/>
            <a:ext cx="1133987" cy="432292"/>
            <a:chOff x="1619820" y="2333916"/>
            <a:chExt cx="1133987" cy="432292"/>
          </a:xfrm>
        </p:grpSpPr>
        <p:grpSp>
          <p:nvGrpSpPr>
            <p:cNvPr id="43" name="Google Shape;120;p14">
              <a:extLst>
                <a:ext uri="{FF2B5EF4-FFF2-40B4-BE49-F238E27FC236}">
                  <a16:creationId xmlns:a16="http://schemas.microsoft.com/office/drawing/2014/main" id="{56DF2154-40B7-9A99-21E2-46C69213CE84}"/>
                </a:ext>
              </a:extLst>
            </p:cNvPr>
            <p:cNvGrpSpPr/>
            <p:nvPr/>
          </p:nvGrpSpPr>
          <p:grpSpPr>
            <a:xfrm>
              <a:off x="1619820" y="2333916"/>
              <a:ext cx="1133987" cy="432292"/>
              <a:chOff x="1619820" y="2333923"/>
              <a:chExt cx="916872" cy="324910"/>
            </a:xfrm>
          </p:grpSpPr>
          <p:sp>
            <p:nvSpPr>
              <p:cNvPr id="45" name="Google Shape;121;p14">
                <a:extLst>
                  <a:ext uri="{FF2B5EF4-FFF2-40B4-BE49-F238E27FC236}">
                    <a16:creationId xmlns:a16="http://schemas.microsoft.com/office/drawing/2014/main" id="{516BCB1A-7DFC-6478-332C-B8CC886D0F60}"/>
                  </a:ext>
                </a:extLst>
              </p:cNvPr>
              <p:cNvSpPr/>
              <p:nvPr/>
            </p:nvSpPr>
            <p:spPr>
              <a:xfrm>
                <a:off x="2303592" y="2517233"/>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sp>
            <p:nvSpPr>
              <p:cNvPr id="46" name="Google Shape;122;p14">
                <a:extLst>
                  <a:ext uri="{FF2B5EF4-FFF2-40B4-BE49-F238E27FC236}">
                    <a16:creationId xmlns:a16="http://schemas.microsoft.com/office/drawing/2014/main" id="{EBAABCAA-64EE-B26B-16DF-D7D2AA3394A4}"/>
                  </a:ext>
                </a:extLst>
              </p:cNvPr>
              <p:cNvSpPr/>
              <p:nvPr/>
            </p:nvSpPr>
            <p:spPr>
              <a:xfrm>
                <a:off x="1619820" y="2517226"/>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47" name="Google Shape;123;p14">
                <a:extLst>
                  <a:ext uri="{FF2B5EF4-FFF2-40B4-BE49-F238E27FC236}">
                    <a16:creationId xmlns:a16="http://schemas.microsoft.com/office/drawing/2014/main" id="{C555DDA9-0583-FFB7-95F1-61158AE4B40A}"/>
                  </a:ext>
                </a:extLst>
              </p:cNvPr>
              <p:cNvSpPr/>
              <p:nvPr/>
            </p:nvSpPr>
            <p:spPr>
              <a:xfrm>
                <a:off x="1961058" y="2517226"/>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48" name="Google Shape;124;p14">
                <a:extLst>
                  <a:ext uri="{FF2B5EF4-FFF2-40B4-BE49-F238E27FC236}">
                    <a16:creationId xmlns:a16="http://schemas.microsoft.com/office/drawing/2014/main" id="{95286365-74D9-781F-1064-DCD159909899}"/>
                  </a:ext>
                </a:extLst>
              </p:cNvPr>
              <p:cNvCxnSpPr/>
              <p:nvPr/>
            </p:nvCxnSpPr>
            <p:spPr>
              <a:xfrm>
                <a:off x="2194925" y="2588027"/>
                <a:ext cx="108000" cy="0"/>
              </a:xfrm>
              <a:prstGeom prst="straightConnector1">
                <a:avLst/>
              </a:prstGeom>
              <a:noFill/>
              <a:ln w="9525" cap="flat" cmpd="sng">
                <a:solidFill>
                  <a:schemeClr val="dk1"/>
                </a:solidFill>
                <a:prstDash val="solid"/>
                <a:round/>
                <a:headEnd type="none" w="med" len="med"/>
                <a:tailEnd type="triangle" w="med" len="med"/>
              </a:ln>
            </p:spPr>
          </p:cxnSp>
          <p:sp>
            <p:nvSpPr>
              <p:cNvPr id="49" name="Google Shape;125;p14">
                <a:extLst>
                  <a:ext uri="{FF2B5EF4-FFF2-40B4-BE49-F238E27FC236}">
                    <a16:creationId xmlns:a16="http://schemas.microsoft.com/office/drawing/2014/main" id="{9401D5D9-3376-781D-96F4-F8814D9F4A28}"/>
                  </a:ext>
                </a:extLst>
              </p:cNvPr>
              <p:cNvSpPr txBox="1"/>
              <p:nvPr/>
            </p:nvSpPr>
            <p:spPr>
              <a:xfrm>
                <a:off x="1637513" y="2333923"/>
                <a:ext cx="217800" cy="138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50" name="Google Shape;126;p14">
                <a:extLst>
                  <a:ext uri="{FF2B5EF4-FFF2-40B4-BE49-F238E27FC236}">
                    <a16:creationId xmlns:a16="http://schemas.microsoft.com/office/drawing/2014/main" id="{23B2D090-B567-BE54-CDAC-C5B9DE18154A}"/>
                  </a:ext>
                </a:extLst>
              </p:cNvPr>
              <p:cNvSpPr txBox="1"/>
              <p:nvPr/>
            </p:nvSpPr>
            <p:spPr>
              <a:xfrm>
                <a:off x="1968857" y="2333923"/>
                <a:ext cx="217800" cy="138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51" name="Google Shape;127;p14">
                <a:extLst>
                  <a:ext uri="{FF2B5EF4-FFF2-40B4-BE49-F238E27FC236}">
                    <a16:creationId xmlns:a16="http://schemas.microsoft.com/office/drawing/2014/main" id="{37CAE97A-C259-15D6-95B5-5B4B43677F7B}"/>
                  </a:ext>
                </a:extLst>
              </p:cNvPr>
              <p:cNvSpPr txBox="1"/>
              <p:nvPr/>
            </p:nvSpPr>
            <p:spPr>
              <a:xfrm>
                <a:off x="2311390" y="2333923"/>
                <a:ext cx="217800" cy="138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grpSp>
        <p:cxnSp>
          <p:nvCxnSpPr>
            <p:cNvPr id="44" name="Google Shape;128;p14">
              <a:extLst>
                <a:ext uri="{FF2B5EF4-FFF2-40B4-BE49-F238E27FC236}">
                  <a16:creationId xmlns:a16="http://schemas.microsoft.com/office/drawing/2014/main" id="{87855203-A5B5-4B10-43B8-276D89867797}"/>
                </a:ext>
              </a:extLst>
            </p:cNvPr>
            <p:cNvCxnSpPr/>
            <p:nvPr/>
          </p:nvCxnSpPr>
          <p:spPr>
            <a:xfrm>
              <a:off x="1908118" y="2672007"/>
              <a:ext cx="164100" cy="6300"/>
            </a:xfrm>
            <a:prstGeom prst="straightConnector1">
              <a:avLst/>
            </a:prstGeom>
            <a:noFill/>
            <a:ln w="9525" cap="flat" cmpd="sng">
              <a:solidFill>
                <a:schemeClr val="dk1"/>
              </a:solidFill>
              <a:prstDash val="solid"/>
              <a:round/>
              <a:headEnd type="none" w="med" len="med"/>
              <a:tailEnd type="triangle" w="med" len="med"/>
            </a:ln>
          </p:spPr>
        </p:cxnSp>
      </p:grpSp>
      <p:grpSp>
        <p:nvGrpSpPr>
          <p:cNvPr id="10" name="Groupe 9">
            <a:extLst>
              <a:ext uri="{FF2B5EF4-FFF2-40B4-BE49-F238E27FC236}">
                <a16:creationId xmlns:a16="http://schemas.microsoft.com/office/drawing/2014/main" id="{A395D7B8-F643-6052-9021-00D9B1A01204}"/>
              </a:ext>
            </a:extLst>
          </p:cNvPr>
          <p:cNvGrpSpPr/>
          <p:nvPr/>
        </p:nvGrpSpPr>
        <p:grpSpPr>
          <a:xfrm>
            <a:off x="6481234" y="2871449"/>
            <a:ext cx="2164645" cy="527367"/>
            <a:chOff x="6481234" y="2871449"/>
            <a:chExt cx="2164645" cy="527367"/>
          </a:xfrm>
        </p:grpSpPr>
        <p:sp>
          <p:nvSpPr>
            <p:cNvPr id="3" name="Accolade fermante 2">
              <a:extLst>
                <a:ext uri="{FF2B5EF4-FFF2-40B4-BE49-F238E27FC236}">
                  <a16:creationId xmlns:a16="http://schemas.microsoft.com/office/drawing/2014/main" id="{1E79E197-8949-0026-7E4E-AEFC16144206}"/>
                </a:ext>
              </a:extLst>
            </p:cNvPr>
            <p:cNvSpPr/>
            <p:nvPr/>
          </p:nvSpPr>
          <p:spPr>
            <a:xfrm rot="5400000">
              <a:off x="7399673" y="2622741"/>
              <a:ext cx="131811" cy="629228"/>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6" name="ZoneTexte 95">
              <a:extLst>
                <a:ext uri="{FF2B5EF4-FFF2-40B4-BE49-F238E27FC236}">
                  <a16:creationId xmlns:a16="http://schemas.microsoft.com/office/drawing/2014/main" id="{2597E691-B072-0831-40A6-6228938F765D}"/>
                </a:ext>
              </a:extLst>
            </p:cNvPr>
            <p:cNvSpPr txBox="1"/>
            <p:nvPr/>
          </p:nvSpPr>
          <p:spPr>
            <a:xfrm>
              <a:off x="6481234" y="3091039"/>
              <a:ext cx="21646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latin typeface="Nunito"/>
                </a:rPr>
                <a:t>Unnecessary parallelism </a:t>
              </a:r>
              <a:endParaRPr lang="fr-FR">
                <a:solidFill>
                  <a:srgbClr val="C00000"/>
                </a:solidFill>
                <a:latin typeface="Nunito"/>
              </a:endParaRPr>
            </a:p>
          </p:txBody>
        </p:sp>
      </p:grpSp>
      <p:sp>
        <p:nvSpPr>
          <p:cNvPr id="13" name="ZoneTexte 12">
            <a:extLst>
              <a:ext uri="{FF2B5EF4-FFF2-40B4-BE49-F238E27FC236}">
                <a16:creationId xmlns:a16="http://schemas.microsoft.com/office/drawing/2014/main" id="{835DDF22-641B-F6FE-325C-1652D9C8084D}"/>
              </a:ext>
            </a:extLst>
          </p:cNvPr>
          <p:cNvSpPr txBox="1"/>
          <p:nvPr/>
        </p:nvSpPr>
        <p:spPr>
          <a:xfrm>
            <a:off x="2679652" y="3090596"/>
            <a:ext cx="31348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C00000"/>
                </a:solidFill>
                <a:latin typeface="Nunito"/>
              </a:rPr>
              <a:t>Parallelism(app) </a:t>
            </a:r>
            <a:r>
              <a:rPr lang="fr-FR">
                <a:solidFill>
                  <a:srgbClr val="C00000"/>
                </a:solidFill>
                <a:latin typeface="Nunito"/>
              </a:rPr>
              <a:t>≠</a:t>
            </a:r>
            <a:r>
              <a:rPr lang="fr-FR" err="1">
                <a:solidFill>
                  <a:srgbClr val="C00000"/>
                </a:solidFill>
                <a:latin typeface="Nunito"/>
              </a:rPr>
              <a:t>Parallelism</a:t>
            </a:r>
            <a:r>
              <a:rPr lang="fr-FR">
                <a:solidFill>
                  <a:srgbClr val="C00000"/>
                </a:solidFill>
                <a:latin typeface="Nunito"/>
              </a:rPr>
              <a:t>(archi)</a:t>
            </a:r>
            <a:endParaRPr lang="fr-FR"/>
          </a:p>
        </p:txBody>
      </p:sp>
      <p:sp>
        <p:nvSpPr>
          <p:cNvPr id="14" name="ZoneTexte 13">
            <a:extLst>
              <a:ext uri="{FF2B5EF4-FFF2-40B4-BE49-F238E27FC236}">
                <a16:creationId xmlns:a16="http://schemas.microsoft.com/office/drawing/2014/main" id="{1B7A6DBC-E6EC-74E8-7B35-5CCF3CD03DFD}"/>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Tree>
    <p:extLst>
      <p:ext uri="{BB962C8B-B14F-4D97-AF65-F5344CB8AC3E}">
        <p14:creationId xmlns:p14="http://schemas.microsoft.com/office/powerpoint/2010/main" val="125035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936B3-66D1-97E6-E8C0-1943FD3D7838}"/>
              </a:ext>
            </a:extLst>
          </p:cNvPr>
          <p:cNvSpPr>
            <a:spLocks noGrp="1"/>
          </p:cNvSpPr>
          <p:nvPr>
            <p:ph type="title"/>
          </p:nvPr>
        </p:nvSpPr>
        <p:spPr/>
        <p:txBody>
          <a:bodyPr>
            <a:normAutofit fontScale="90000"/>
          </a:bodyPr>
          <a:lstStyle/>
          <a:p>
            <a:r>
              <a:rPr lang="fr-FR"/>
              <a:t>Clustering to </a:t>
            </a:r>
            <a:r>
              <a:rPr lang="fr-FR" err="1"/>
              <a:t>reduce</a:t>
            </a:r>
            <a:r>
              <a:rPr lang="fr-FR"/>
              <a:t> graph </a:t>
            </a:r>
            <a:r>
              <a:rPr lang="fr-FR" err="1"/>
              <a:t>complexity</a:t>
            </a:r>
          </a:p>
        </p:txBody>
      </p:sp>
      <p:sp>
        <p:nvSpPr>
          <p:cNvPr id="4" name="Espace réservé du numéro de diapositive 3">
            <a:extLst>
              <a:ext uri="{FF2B5EF4-FFF2-40B4-BE49-F238E27FC236}">
                <a16:creationId xmlns:a16="http://schemas.microsoft.com/office/drawing/2014/main" id="{568267C7-980E-F054-149E-12CD1D085A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19</a:t>
            </a:fld>
            <a:endParaRPr lang="fr-FR"/>
          </a:p>
        </p:txBody>
      </p:sp>
      <p:cxnSp>
        <p:nvCxnSpPr>
          <p:cNvPr id="5" name="Google Shape;60;p14">
            <a:extLst>
              <a:ext uri="{FF2B5EF4-FFF2-40B4-BE49-F238E27FC236}">
                <a16:creationId xmlns:a16="http://schemas.microsoft.com/office/drawing/2014/main" id="{E510D752-D778-1B32-B625-C446F3480306}"/>
              </a:ext>
            </a:extLst>
          </p:cNvPr>
          <p:cNvCxnSpPr/>
          <p:nvPr/>
        </p:nvCxnSpPr>
        <p:spPr>
          <a:xfrm>
            <a:off x="1622235" y="1711081"/>
            <a:ext cx="6737700" cy="5700"/>
          </a:xfrm>
          <a:prstGeom prst="straightConnector1">
            <a:avLst/>
          </a:prstGeom>
          <a:noFill/>
          <a:ln w="19050" cap="flat" cmpd="sng">
            <a:solidFill>
              <a:srgbClr val="000000"/>
            </a:solidFill>
            <a:prstDash val="solid"/>
            <a:round/>
            <a:headEnd type="none" w="med" len="med"/>
            <a:tailEnd type="stealth" w="med" len="med"/>
          </a:ln>
        </p:spPr>
      </p:cxnSp>
      <p:sp>
        <p:nvSpPr>
          <p:cNvPr id="6" name="Google Shape;61;p14">
            <a:extLst>
              <a:ext uri="{FF2B5EF4-FFF2-40B4-BE49-F238E27FC236}">
                <a16:creationId xmlns:a16="http://schemas.microsoft.com/office/drawing/2014/main" id="{AABE6D38-2E04-557C-1174-92BBF5895F4D}"/>
              </a:ext>
            </a:extLst>
          </p:cNvPr>
          <p:cNvSpPr/>
          <p:nvPr/>
        </p:nvSpPr>
        <p:spPr>
          <a:xfrm>
            <a:off x="1780374" y="1570450"/>
            <a:ext cx="826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300" b="1">
                <a:latin typeface="Nunito"/>
                <a:ea typeface="Nunito"/>
                <a:cs typeface="Nunito"/>
                <a:sym typeface="Nunito"/>
              </a:rPr>
              <a:t>Flattening</a:t>
            </a:r>
            <a:endParaRPr sz="1300" b="1">
              <a:solidFill>
                <a:srgbClr val="000000"/>
              </a:solidFill>
              <a:latin typeface="Nunito"/>
              <a:ea typeface="Nunito"/>
              <a:cs typeface="Nunito"/>
              <a:sym typeface="Nunito"/>
            </a:endParaRPr>
          </a:p>
        </p:txBody>
      </p:sp>
      <p:sp>
        <p:nvSpPr>
          <p:cNvPr id="7" name="Google Shape;62;p14">
            <a:extLst>
              <a:ext uri="{FF2B5EF4-FFF2-40B4-BE49-F238E27FC236}">
                <a16:creationId xmlns:a16="http://schemas.microsoft.com/office/drawing/2014/main" id="{E78E32F3-746D-BB26-7259-38157C68BF95}"/>
              </a:ext>
            </a:extLst>
          </p:cNvPr>
          <p:cNvSpPr/>
          <p:nvPr/>
        </p:nvSpPr>
        <p:spPr>
          <a:xfrm>
            <a:off x="3843863" y="1570450"/>
            <a:ext cx="793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300" b="1">
                <a:latin typeface="Nunito"/>
                <a:ea typeface="Nunito"/>
                <a:cs typeface="Nunito"/>
                <a:sym typeface="Nunito"/>
              </a:rPr>
              <a:t>DAG</a:t>
            </a:r>
            <a:endParaRPr sz="1300" b="1">
              <a:solidFill>
                <a:srgbClr val="000000"/>
              </a:solidFill>
              <a:latin typeface="Nunito"/>
              <a:ea typeface="Nunito"/>
              <a:cs typeface="Nunito"/>
              <a:sym typeface="Nunito"/>
            </a:endParaRPr>
          </a:p>
        </p:txBody>
      </p:sp>
      <p:grpSp>
        <p:nvGrpSpPr>
          <p:cNvPr id="8" name="Google Shape;63;p14">
            <a:extLst>
              <a:ext uri="{FF2B5EF4-FFF2-40B4-BE49-F238E27FC236}">
                <a16:creationId xmlns:a16="http://schemas.microsoft.com/office/drawing/2014/main" id="{3B8434C9-68D6-3664-6F5D-A9D6F87FD7F2}"/>
              </a:ext>
            </a:extLst>
          </p:cNvPr>
          <p:cNvGrpSpPr/>
          <p:nvPr/>
        </p:nvGrpSpPr>
        <p:grpSpPr>
          <a:xfrm>
            <a:off x="3392618" y="2158876"/>
            <a:ext cx="1719689" cy="928801"/>
            <a:chOff x="3392623" y="2158869"/>
            <a:chExt cx="1196057" cy="609648"/>
          </a:xfrm>
        </p:grpSpPr>
        <p:sp>
          <p:nvSpPr>
            <p:cNvPr id="75" name="Google Shape;64;p14">
              <a:extLst>
                <a:ext uri="{FF2B5EF4-FFF2-40B4-BE49-F238E27FC236}">
                  <a16:creationId xmlns:a16="http://schemas.microsoft.com/office/drawing/2014/main" id="{AFAF571A-427D-51EA-C5C9-464AAA2DCB43}"/>
                </a:ext>
              </a:extLst>
            </p:cNvPr>
            <p:cNvSpPr/>
            <p:nvPr/>
          </p:nvSpPr>
          <p:spPr>
            <a:xfrm>
              <a:off x="3392623" y="2393047"/>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a:latin typeface="Nunito"/>
                  <a:ea typeface="Nunito"/>
                  <a:cs typeface="Nunito"/>
                  <a:sym typeface="Nunito"/>
                </a:rPr>
                <a:t>A0</a:t>
              </a:r>
              <a:endParaRPr sz="1200">
                <a:latin typeface="Nunito"/>
                <a:ea typeface="Nunito"/>
                <a:cs typeface="Nunito"/>
                <a:sym typeface="Nunito"/>
              </a:endParaRPr>
            </a:p>
          </p:txBody>
        </p:sp>
        <p:sp>
          <p:nvSpPr>
            <p:cNvPr id="76" name="Google Shape;65;p14">
              <a:extLst>
                <a:ext uri="{FF2B5EF4-FFF2-40B4-BE49-F238E27FC236}">
                  <a16:creationId xmlns:a16="http://schemas.microsoft.com/office/drawing/2014/main" id="{5C130E5B-F61D-75AE-37B7-D01EE62CA175}"/>
                </a:ext>
              </a:extLst>
            </p:cNvPr>
            <p:cNvSpPr/>
            <p:nvPr/>
          </p:nvSpPr>
          <p:spPr>
            <a:xfrm>
              <a:off x="3874047" y="2158869"/>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0</a:t>
              </a:r>
              <a:endParaRPr sz="900">
                <a:latin typeface="Nunito"/>
                <a:ea typeface="Nunito"/>
                <a:cs typeface="Nunito"/>
                <a:sym typeface="Nunito"/>
              </a:endParaRPr>
            </a:p>
          </p:txBody>
        </p:sp>
        <p:sp>
          <p:nvSpPr>
            <p:cNvPr id="77" name="Google Shape;66;p14">
              <a:extLst>
                <a:ext uri="{FF2B5EF4-FFF2-40B4-BE49-F238E27FC236}">
                  <a16:creationId xmlns:a16="http://schemas.microsoft.com/office/drawing/2014/main" id="{68C3A4FF-B043-71A9-7DB5-802923286425}"/>
                </a:ext>
              </a:extLst>
            </p:cNvPr>
            <p:cNvSpPr/>
            <p:nvPr/>
          </p:nvSpPr>
          <p:spPr>
            <a:xfrm>
              <a:off x="3874047" y="231488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1</a:t>
              </a:r>
              <a:endParaRPr sz="900">
                <a:latin typeface="Nunito"/>
                <a:ea typeface="Nunito"/>
                <a:cs typeface="Nunito"/>
                <a:sym typeface="Nunito"/>
              </a:endParaRPr>
            </a:p>
          </p:txBody>
        </p:sp>
        <p:sp>
          <p:nvSpPr>
            <p:cNvPr id="78" name="Google Shape;67;p14">
              <a:extLst>
                <a:ext uri="{FF2B5EF4-FFF2-40B4-BE49-F238E27FC236}">
                  <a16:creationId xmlns:a16="http://schemas.microsoft.com/office/drawing/2014/main" id="{BE27D16C-FA99-B33F-38FA-0FA4AFC32D97}"/>
                </a:ext>
              </a:extLst>
            </p:cNvPr>
            <p:cNvSpPr/>
            <p:nvPr/>
          </p:nvSpPr>
          <p:spPr>
            <a:xfrm>
              <a:off x="3874047" y="2470901"/>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2</a:t>
              </a:r>
              <a:endParaRPr sz="900">
                <a:latin typeface="Nunito"/>
                <a:ea typeface="Nunito"/>
                <a:cs typeface="Nunito"/>
                <a:sym typeface="Nunito"/>
              </a:endParaRPr>
            </a:p>
          </p:txBody>
        </p:sp>
        <p:sp>
          <p:nvSpPr>
            <p:cNvPr id="79" name="Google Shape;68;p14">
              <a:extLst>
                <a:ext uri="{FF2B5EF4-FFF2-40B4-BE49-F238E27FC236}">
                  <a16:creationId xmlns:a16="http://schemas.microsoft.com/office/drawing/2014/main" id="{73C982FF-D311-C683-A9D5-32DBB743A7EF}"/>
                </a:ext>
              </a:extLst>
            </p:cNvPr>
            <p:cNvSpPr/>
            <p:nvPr/>
          </p:nvSpPr>
          <p:spPr>
            <a:xfrm>
              <a:off x="3874047" y="2626917"/>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B</a:t>
              </a:r>
              <a:r>
                <a:rPr lang="fr" sz="900">
                  <a:latin typeface="Nunito"/>
                  <a:ea typeface="Nunito"/>
                  <a:cs typeface="Nunito"/>
                  <a:sym typeface="Nunito"/>
                </a:rPr>
                <a:t>3</a:t>
              </a:r>
              <a:endParaRPr sz="900">
                <a:latin typeface="Nunito"/>
                <a:ea typeface="Nunito"/>
                <a:cs typeface="Nunito"/>
                <a:sym typeface="Nunito"/>
              </a:endParaRPr>
            </a:p>
          </p:txBody>
        </p:sp>
        <p:sp>
          <p:nvSpPr>
            <p:cNvPr id="80" name="Google Shape;69;p14">
              <a:extLst>
                <a:ext uri="{FF2B5EF4-FFF2-40B4-BE49-F238E27FC236}">
                  <a16:creationId xmlns:a16="http://schemas.microsoft.com/office/drawing/2014/main" id="{3A03BEC4-4FCA-A32F-D01C-FC8A496A5951}"/>
                </a:ext>
              </a:extLst>
            </p:cNvPr>
            <p:cNvSpPr/>
            <p:nvPr/>
          </p:nvSpPr>
          <p:spPr>
            <a:xfrm>
              <a:off x="3708023" y="2343359"/>
              <a:ext cx="84000" cy="2412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cxnSp>
          <p:nvCxnSpPr>
            <p:cNvPr id="81" name="Google Shape;70;p14">
              <a:extLst>
                <a:ext uri="{FF2B5EF4-FFF2-40B4-BE49-F238E27FC236}">
                  <a16:creationId xmlns:a16="http://schemas.microsoft.com/office/drawing/2014/main" id="{2F78DE93-AD06-2E33-E6F0-EB1118D99D20}"/>
                </a:ext>
              </a:extLst>
            </p:cNvPr>
            <p:cNvCxnSpPr/>
            <p:nvPr/>
          </p:nvCxnSpPr>
          <p:spPr>
            <a:xfrm>
              <a:off x="3626089" y="2463869"/>
              <a:ext cx="81900" cy="300"/>
            </a:xfrm>
            <a:prstGeom prst="straightConnector1">
              <a:avLst/>
            </a:prstGeom>
            <a:noFill/>
            <a:ln w="9525" cap="flat" cmpd="sng">
              <a:solidFill>
                <a:schemeClr val="dk1"/>
              </a:solidFill>
              <a:prstDash val="solid"/>
              <a:round/>
              <a:headEnd type="none" w="med" len="med"/>
              <a:tailEnd type="triangle" w="med" len="med"/>
            </a:ln>
          </p:spPr>
        </p:cxnSp>
        <p:cxnSp>
          <p:nvCxnSpPr>
            <p:cNvPr id="82" name="Google Shape;71;p14">
              <a:extLst>
                <a:ext uri="{FF2B5EF4-FFF2-40B4-BE49-F238E27FC236}">
                  <a16:creationId xmlns:a16="http://schemas.microsoft.com/office/drawing/2014/main" id="{6C949618-A9B6-838D-20C0-C064364A3724}"/>
                </a:ext>
              </a:extLst>
            </p:cNvPr>
            <p:cNvCxnSpPr/>
            <p:nvPr/>
          </p:nvCxnSpPr>
          <p:spPr>
            <a:xfrm>
              <a:off x="3792226" y="2533308"/>
              <a:ext cx="81900" cy="164400"/>
            </a:xfrm>
            <a:prstGeom prst="straightConnector1">
              <a:avLst/>
            </a:prstGeom>
            <a:noFill/>
            <a:ln w="9525" cap="flat" cmpd="sng">
              <a:solidFill>
                <a:schemeClr val="dk1"/>
              </a:solidFill>
              <a:prstDash val="solid"/>
              <a:round/>
              <a:headEnd type="none" w="med" len="med"/>
              <a:tailEnd type="triangle" w="med" len="med"/>
            </a:ln>
          </p:spPr>
        </p:cxnSp>
        <p:cxnSp>
          <p:nvCxnSpPr>
            <p:cNvPr id="83" name="Google Shape;72;p14">
              <a:extLst>
                <a:ext uri="{FF2B5EF4-FFF2-40B4-BE49-F238E27FC236}">
                  <a16:creationId xmlns:a16="http://schemas.microsoft.com/office/drawing/2014/main" id="{B1832F14-212E-F03F-D70A-EEA3200B8371}"/>
                </a:ext>
              </a:extLst>
            </p:cNvPr>
            <p:cNvCxnSpPr/>
            <p:nvPr/>
          </p:nvCxnSpPr>
          <p:spPr>
            <a:xfrm>
              <a:off x="3792226" y="2487118"/>
              <a:ext cx="81900" cy="54600"/>
            </a:xfrm>
            <a:prstGeom prst="straightConnector1">
              <a:avLst/>
            </a:prstGeom>
            <a:noFill/>
            <a:ln w="9525" cap="flat" cmpd="sng">
              <a:solidFill>
                <a:schemeClr val="dk1"/>
              </a:solidFill>
              <a:prstDash val="solid"/>
              <a:round/>
              <a:headEnd type="none" w="med" len="med"/>
              <a:tailEnd type="triangle" w="med" len="med"/>
            </a:ln>
          </p:spPr>
        </p:cxnSp>
        <p:cxnSp>
          <p:nvCxnSpPr>
            <p:cNvPr id="84" name="Google Shape;73;p14">
              <a:extLst>
                <a:ext uri="{FF2B5EF4-FFF2-40B4-BE49-F238E27FC236}">
                  <a16:creationId xmlns:a16="http://schemas.microsoft.com/office/drawing/2014/main" id="{12DC30CB-95C3-B233-CA27-416C59DD4785}"/>
                </a:ext>
              </a:extLst>
            </p:cNvPr>
            <p:cNvCxnSpPr/>
            <p:nvPr/>
          </p:nvCxnSpPr>
          <p:spPr>
            <a:xfrm rot="10800000" flipH="1">
              <a:off x="3792226" y="2385727"/>
              <a:ext cx="81900" cy="55200"/>
            </a:xfrm>
            <a:prstGeom prst="straightConnector1">
              <a:avLst/>
            </a:prstGeom>
            <a:noFill/>
            <a:ln w="9525" cap="flat" cmpd="sng">
              <a:solidFill>
                <a:schemeClr val="dk1"/>
              </a:solidFill>
              <a:prstDash val="solid"/>
              <a:round/>
              <a:headEnd type="none" w="med" len="med"/>
              <a:tailEnd type="triangle" w="med" len="med"/>
            </a:ln>
          </p:spPr>
        </p:cxnSp>
        <p:cxnSp>
          <p:nvCxnSpPr>
            <p:cNvPr id="85" name="Google Shape;74;p14">
              <a:extLst>
                <a:ext uri="{FF2B5EF4-FFF2-40B4-BE49-F238E27FC236}">
                  <a16:creationId xmlns:a16="http://schemas.microsoft.com/office/drawing/2014/main" id="{ED24A80C-CEED-8A27-F80B-CA70D6EE7167}"/>
                </a:ext>
              </a:extLst>
            </p:cNvPr>
            <p:cNvCxnSpPr/>
            <p:nvPr/>
          </p:nvCxnSpPr>
          <p:spPr>
            <a:xfrm rot="10800000" flipH="1">
              <a:off x="3792226" y="2229737"/>
              <a:ext cx="81900" cy="165000"/>
            </a:xfrm>
            <a:prstGeom prst="straightConnector1">
              <a:avLst/>
            </a:prstGeom>
            <a:noFill/>
            <a:ln w="9525" cap="flat" cmpd="sng">
              <a:solidFill>
                <a:schemeClr val="dk1"/>
              </a:solidFill>
              <a:prstDash val="solid"/>
              <a:round/>
              <a:headEnd type="none" w="med" len="med"/>
              <a:tailEnd type="triangle" w="med" len="med"/>
            </a:ln>
          </p:spPr>
        </p:cxnSp>
        <p:sp>
          <p:nvSpPr>
            <p:cNvPr id="86" name="Google Shape;75;p14">
              <a:extLst>
                <a:ext uri="{FF2B5EF4-FFF2-40B4-BE49-F238E27FC236}">
                  <a16:creationId xmlns:a16="http://schemas.microsoft.com/office/drawing/2014/main" id="{645E2C38-02D2-3EC1-E348-B5F33ADFD61F}"/>
                </a:ext>
              </a:extLst>
            </p:cNvPr>
            <p:cNvSpPr/>
            <p:nvPr/>
          </p:nvSpPr>
          <p:spPr>
            <a:xfrm>
              <a:off x="4189452" y="2229541"/>
              <a:ext cx="84000" cy="1536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cxnSp>
          <p:nvCxnSpPr>
            <p:cNvPr id="87" name="Google Shape;76;p14">
              <a:extLst>
                <a:ext uri="{FF2B5EF4-FFF2-40B4-BE49-F238E27FC236}">
                  <a16:creationId xmlns:a16="http://schemas.microsoft.com/office/drawing/2014/main" id="{8A691C30-66E1-1D8E-4A62-A64E1B1AC8C4}"/>
                </a:ext>
              </a:extLst>
            </p:cNvPr>
            <p:cNvCxnSpPr/>
            <p:nvPr/>
          </p:nvCxnSpPr>
          <p:spPr>
            <a:xfrm>
              <a:off x="4107513" y="2229691"/>
              <a:ext cx="81900" cy="53700"/>
            </a:xfrm>
            <a:prstGeom prst="straightConnector1">
              <a:avLst/>
            </a:prstGeom>
            <a:noFill/>
            <a:ln w="9525" cap="flat" cmpd="sng">
              <a:solidFill>
                <a:schemeClr val="dk1"/>
              </a:solidFill>
              <a:prstDash val="solid"/>
              <a:round/>
              <a:headEnd type="none" w="med" len="med"/>
              <a:tailEnd type="triangle" w="med" len="med"/>
            </a:ln>
          </p:spPr>
        </p:cxnSp>
        <p:cxnSp>
          <p:nvCxnSpPr>
            <p:cNvPr id="88" name="Google Shape;77;p14">
              <a:extLst>
                <a:ext uri="{FF2B5EF4-FFF2-40B4-BE49-F238E27FC236}">
                  <a16:creationId xmlns:a16="http://schemas.microsoft.com/office/drawing/2014/main" id="{9100140F-7A2A-51EC-ABF7-F1DAB18A6107}"/>
                </a:ext>
              </a:extLst>
            </p:cNvPr>
            <p:cNvCxnSpPr/>
            <p:nvPr/>
          </p:nvCxnSpPr>
          <p:spPr>
            <a:xfrm rot="10800000" flipH="1">
              <a:off x="4107513" y="2329607"/>
              <a:ext cx="81900" cy="56100"/>
            </a:xfrm>
            <a:prstGeom prst="straightConnector1">
              <a:avLst/>
            </a:prstGeom>
            <a:noFill/>
            <a:ln w="9525" cap="flat" cmpd="sng">
              <a:solidFill>
                <a:schemeClr val="dk1"/>
              </a:solidFill>
              <a:prstDash val="solid"/>
              <a:round/>
              <a:headEnd type="none" w="med" len="med"/>
              <a:tailEnd type="triangle" w="med" len="med"/>
            </a:ln>
          </p:spPr>
        </p:cxnSp>
        <p:sp>
          <p:nvSpPr>
            <p:cNvPr id="89" name="Google Shape;78;p14">
              <a:extLst>
                <a:ext uri="{FF2B5EF4-FFF2-40B4-BE49-F238E27FC236}">
                  <a16:creationId xmlns:a16="http://schemas.microsoft.com/office/drawing/2014/main" id="{0475FF8E-F21A-E917-FD18-C48B84D17218}"/>
                </a:ext>
              </a:extLst>
            </p:cNvPr>
            <p:cNvSpPr/>
            <p:nvPr/>
          </p:nvSpPr>
          <p:spPr>
            <a:xfrm>
              <a:off x="4189452" y="2538625"/>
              <a:ext cx="84000" cy="1536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cxnSp>
          <p:nvCxnSpPr>
            <p:cNvPr id="90" name="Google Shape;79;p14">
              <a:extLst>
                <a:ext uri="{FF2B5EF4-FFF2-40B4-BE49-F238E27FC236}">
                  <a16:creationId xmlns:a16="http://schemas.microsoft.com/office/drawing/2014/main" id="{DBDFB26C-B9BB-F800-D9DE-90912AC518F3}"/>
                </a:ext>
              </a:extLst>
            </p:cNvPr>
            <p:cNvCxnSpPr/>
            <p:nvPr/>
          </p:nvCxnSpPr>
          <p:spPr>
            <a:xfrm>
              <a:off x="4107513" y="2541723"/>
              <a:ext cx="81900" cy="50700"/>
            </a:xfrm>
            <a:prstGeom prst="straightConnector1">
              <a:avLst/>
            </a:prstGeom>
            <a:noFill/>
            <a:ln w="9525" cap="flat" cmpd="sng">
              <a:solidFill>
                <a:schemeClr val="dk1"/>
              </a:solidFill>
              <a:prstDash val="solid"/>
              <a:round/>
              <a:headEnd type="none" w="med" len="med"/>
              <a:tailEnd type="triangle" w="med" len="med"/>
            </a:ln>
          </p:spPr>
        </p:cxnSp>
        <p:cxnSp>
          <p:nvCxnSpPr>
            <p:cNvPr id="91" name="Google Shape;80;p14">
              <a:extLst>
                <a:ext uri="{FF2B5EF4-FFF2-40B4-BE49-F238E27FC236}">
                  <a16:creationId xmlns:a16="http://schemas.microsoft.com/office/drawing/2014/main" id="{325D109C-6E30-2639-2FF6-390E2BDC3A32}"/>
                </a:ext>
              </a:extLst>
            </p:cNvPr>
            <p:cNvCxnSpPr/>
            <p:nvPr/>
          </p:nvCxnSpPr>
          <p:spPr>
            <a:xfrm rot="10800000" flipH="1">
              <a:off x="4107513" y="2638639"/>
              <a:ext cx="81900" cy="59100"/>
            </a:xfrm>
            <a:prstGeom prst="straightConnector1">
              <a:avLst/>
            </a:prstGeom>
            <a:noFill/>
            <a:ln w="9525" cap="flat" cmpd="sng">
              <a:solidFill>
                <a:schemeClr val="dk1"/>
              </a:solidFill>
              <a:prstDash val="solid"/>
              <a:round/>
              <a:headEnd type="none" w="med" len="med"/>
              <a:tailEnd type="triangle" w="med" len="med"/>
            </a:ln>
          </p:spPr>
        </p:cxnSp>
        <p:sp>
          <p:nvSpPr>
            <p:cNvPr id="92" name="Google Shape;81;p14">
              <a:extLst>
                <a:ext uri="{FF2B5EF4-FFF2-40B4-BE49-F238E27FC236}">
                  <a16:creationId xmlns:a16="http://schemas.microsoft.com/office/drawing/2014/main" id="{C8B331EA-95CC-3E8D-5E3C-D8C8785A5FC5}"/>
                </a:ext>
              </a:extLst>
            </p:cNvPr>
            <p:cNvSpPr/>
            <p:nvPr/>
          </p:nvSpPr>
          <p:spPr>
            <a:xfrm>
              <a:off x="4355580" y="2235502"/>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C</a:t>
              </a:r>
              <a:r>
                <a:rPr lang="fr" sz="900">
                  <a:latin typeface="Nunito"/>
                  <a:ea typeface="Nunito"/>
                  <a:cs typeface="Nunito"/>
                  <a:sym typeface="Nunito"/>
                </a:rPr>
                <a:t>0</a:t>
              </a:r>
              <a:endParaRPr sz="900">
                <a:latin typeface="Nunito"/>
                <a:ea typeface="Nunito"/>
                <a:cs typeface="Nunito"/>
                <a:sym typeface="Nunito"/>
              </a:endParaRPr>
            </a:p>
          </p:txBody>
        </p:sp>
        <p:cxnSp>
          <p:nvCxnSpPr>
            <p:cNvPr id="93" name="Google Shape;82;p14">
              <a:extLst>
                <a:ext uri="{FF2B5EF4-FFF2-40B4-BE49-F238E27FC236}">
                  <a16:creationId xmlns:a16="http://schemas.microsoft.com/office/drawing/2014/main" id="{F097DF02-4FAB-7F85-0DB9-6FAD63C035DB}"/>
                </a:ext>
              </a:extLst>
            </p:cNvPr>
            <p:cNvCxnSpPr/>
            <p:nvPr/>
          </p:nvCxnSpPr>
          <p:spPr>
            <a:xfrm>
              <a:off x="4273658" y="2306471"/>
              <a:ext cx="81900" cy="3300"/>
            </a:xfrm>
            <a:prstGeom prst="straightConnector1">
              <a:avLst/>
            </a:prstGeom>
            <a:noFill/>
            <a:ln w="9525" cap="flat" cmpd="sng">
              <a:solidFill>
                <a:schemeClr val="dk1"/>
              </a:solidFill>
              <a:prstDash val="solid"/>
              <a:round/>
              <a:headEnd type="none" w="med" len="med"/>
              <a:tailEnd type="triangle" w="med" len="med"/>
            </a:ln>
          </p:spPr>
        </p:cxnSp>
        <p:sp>
          <p:nvSpPr>
            <p:cNvPr id="94" name="Google Shape;83;p14">
              <a:extLst>
                <a:ext uri="{FF2B5EF4-FFF2-40B4-BE49-F238E27FC236}">
                  <a16:creationId xmlns:a16="http://schemas.microsoft.com/office/drawing/2014/main" id="{31045502-4832-93C6-662B-29E31F6087F0}"/>
                </a:ext>
              </a:extLst>
            </p:cNvPr>
            <p:cNvSpPr/>
            <p:nvPr/>
          </p:nvSpPr>
          <p:spPr>
            <a:xfrm>
              <a:off x="4355580" y="254458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C</a:t>
              </a:r>
              <a:r>
                <a:rPr lang="fr" sz="900">
                  <a:latin typeface="Nunito"/>
                  <a:ea typeface="Nunito"/>
                  <a:cs typeface="Nunito"/>
                  <a:sym typeface="Nunito"/>
                </a:rPr>
                <a:t>1</a:t>
              </a:r>
              <a:endParaRPr sz="900">
                <a:latin typeface="Nunito"/>
                <a:ea typeface="Nunito"/>
                <a:cs typeface="Nunito"/>
                <a:sym typeface="Nunito"/>
              </a:endParaRPr>
            </a:p>
          </p:txBody>
        </p:sp>
        <p:cxnSp>
          <p:nvCxnSpPr>
            <p:cNvPr id="95" name="Google Shape;84;p14">
              <a:extLst>
                <a:ext uri="{FF2B5EF4-FFF2-40B4-BE49-F238E27FC236}">
                  <a16:creationId xmlns:a16="http://schemas.microsoft.com/office/drawing/2014/main" id="{B3F3AF0F-697C-BEF6-F1FA-CA9CF1D3FCBF}"/>
                </a:ext>
              </a:extLst>
            </p:cNvPr>
            <p:cNvCxnSpPr/>
            <p:nvPr/>
          </p:nvCxnSpPr>
          <p:spPr>
            <a:xfrm>
              <a:off x="4273658" y="2615555"/>
              <a:ext cx="81900" cy="3300"/>
            </a:xfrm>
            <a:prstGeom prst="straightConnector1">
              <a:avLst/>
            </a:prstGeom>
            <a:noFill/>
            <a:ln w="9525" cap="flat" cmpd="sng">
              <a:solidFill>
                <a:schemeClr val="dk1"/>
              </a:solidFill>
              <a:prstDash val="solid"/>
              <a:round/>
              <a:headEnd type="none" w="med" len="med"/>
              <a:tailEnd type="triangle" w="med" len="med"/>
            </a:ln>
          </p:spPr>
        </p:cxnSp>
      </p:grpSp>
      <p:grpSp>
        <p:nvGrpSpPr>
          <p:cNvPr id="9" name="Google Shape;85;p14">
            <a:extLst>
              <a:ext uri="{FF2B5EF4-FFF2-40B4-BE49-F238E27FC236}">
                <a16:creationId xmlns:a16="http://schemas.microsoft.com/office/drawing/2014/main" id="{06A845CB-94DC-2BAE-43AA-62FE1156F4DE}"/>
              </a:ext>
            </a:extLst>
          </p:cNvPr>
          <p:cNvGrpSpPr/>
          <p:nvPr/>
        </p:nvGrpSpPr>
        <p:grpSpPr>
          <a:xfrm>
            <a:off x="5760624" y="2294871"/>
            <a:ext cx="2782145" cy="572732"/>
            <a:chOff x="5760621" y="2294757"/>
            <a:chExt cx="2330690" cy="479775"/>
          </a:xfrm>
        </p:grpSpPr>
        <p:cxnSp>
          <p:nvCxnSpPr>
            <p:cNvPr id="61" name="Google Shape;86;p14">
              <a:extLst>
                <a:ext uri="{FF2B5EF4-FFF2-40B4-BE49-F238E27FC236}">
                  <a16:creationId xmlns:a16="http://schemas.microsoft.com/office/drawing/2014/main" id="{7E4E318D-0C00-3371-3310-6B1E8FD39B97}"/>
                </a:ext>
              </a:extLst>
            </p:cNvPr>
            <p:cNvCxnSpPr/>
            <p:nvPr/>
          </p:nvCxnSpPr>
          <p:spPr>
            <a:xfrm>
              <a:off x="6438311" y="2676012"/>
              <a:ext cx="1653000" cy="2400"/>
            </a:xfrm>
            <a:prstGeom prst="straightConnector1">
              <a:avLst/>
            </a:prstGeom>
            <a:noFill/>
            <a:ln w="19050" cap="flat" cmpd="sng">
              <a:solidFill>
                <a:schemeClr val="dk1"/>
              </a:solidFill>
              <a:prstDash val="dash"/>
              <a:round/>
              <a:headEnd type="none" w="med" len="med"/>
              <a:tailEnd type="triangle" w="med" len="med"/>
            </a:ln>
          </p:spPr>
        </p:cxnSp>
        <p:cxnSp>
          <p:nvCxnSpPr>
            <p:cNvPr id="62" name="Google Shape;87;p14">
              <a:extLst>
                <a:ext uri="{FF2B5EF4-FFF2-40B4-BE49-F238E27FC236}">
                  <a16:creationId xmlns:a16="http://schemas.microsoft.com/office/drawing/2014/main" id="{744AADF8-D803-4CAA-7859-9A84FA8BA4C2}"/>
                </a:ext>
              </a:extLst>
            </p:cNvPr>
            <p:cNvCxnSpPr/>
            <p:nvPr/>
          </p:nvCxnSpPr>
          <p:spPr>
            <a:xfrm>
              <a:off x="6438311" y="2392427"/>
              <a:ext cx="1653000" cy="2400"/>
            </a:xfrm>
            <a:prstGeom prst="straightConnector1">
              <a:avLst/>
            </a:prstGeom>
            <a:noFill/>
            <a:ln w="19050" cap="flat" cmpd="sng">
              <a:solidFill>
                <a:schemeClr val="dk1"/>
              </a:solidFill>
              <a:prstDash val="dash"/>
              <a:round/>
              <a:headEnd type="none" w="med" len="med"/>
              <a:tailEnd type="triangle" w="med" len="med"/>
            </a:ln>
          </p:spPr>
        </p:cxnSp>
        <p:sp>
          <p:nvSpPr>
            <p:cNvPr id="63" name="Google Shape;88;p14">
              <a:extLst>
                <a:ext uri="{FF2B5EF4-FFF2-40B4-BE49-F238E27FC236}">
                  <a16:creationId xmlns:a16="http://schemas.microsoft.com/office/drawing/2014/main" id="{686B1B31-7738-B480-DF5E-F808CFB7AF73}"/>
                </a:ext>
              </a:extLst>
            </p:cNvPr>
            <p:cNvSpPr txBox="1"/>
            <p:nvPr/>
          </p:nvSpPr>
          <p:spPr>
            <a:xfrm>
              <a:off x="5760621" y="2572032"/>
              <a:ext cx="548700" cy="202500"/>
            </a:xfrm>
            <a:prstGeom prst="rect">
              <a:avLst/>
            </a:prstGeom>
            <a:noFill/>
            <a:ln>
              <a:noFill/>
            </a:ln>
          </p:spPr>
          <p:txBody>
            <a:bodyPr spcFirstLastPara="1" wrap="square" lIns="62200" tIns="62200" rIns="62200" bIns="622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b="1">
                  <a:solidFill>
                    <a:schemeClr val="dk1"/>
                  </a:solidFill>
                  <a:latin typeface="Nunito"/>
                  <a:ea typeface="Nunito"/>
                  <a:cs typeface="Nunito"/>
                  <a:sym typeface="Nunito"/>
                </a:rPr>
                <a:t>Core1</a:t>
              </a:r>
              <a:endParaRPr b="1">
                <a:solidFill>
                  <a:schemeClr val="dk1"/>
                </a:solidFill>
                <a:latin typeface="Nunito"/>
                <a:ea typeface="Nunito"/>
                <a:cs typeface="Nunito"/>
                <a:sym typeface="Nunito"/>
              </a:endParaRPr>
            </a:p>
          </p:txBody>
        </p:sp>
        <p:sp>
          <p:nvSpPr>
            <p:cNvPr id="64" name="Google Shape;89;p14">
              <a:extLst>
                <a:ext uri="{FF2B5EF4-FFF2-40B4-BE49-F238E27FC236}">
                  <a16:creationId xmlns:a16="http://schemas.microsoft.com/office/drawing/2014/main" id="{67632D0D-2BAB-80D2-63F9-9E1E4DC986A7}"/>
                </a:ext>
              </a:extLst>
            </p:cNvPr>
            <p:cNvSpPr txBox="1"/>
            <p:nvPr/>
          </p:nvSpPr>
          <p:spPr>
            <a:xfrm>
              <a:off x="5760621" y="2294757"/>
              <a:ext cx="548700" cy="202500"/>
            </a:xfrm>
            <a:prstGeom prst="rect">
              <a:avLst/>
            </a:prstGeom>
            <a:noFill/>
            <a:ln>
              <a:noFill/>
            </a:ln>
          </p:spPr>
          <p:txBody>
            <a:bodyPr spcFirstLastPara="1" wrap="square" lIns="62200" tIns="62200" rIns="62200" bIns="622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b="1">
                  <a:solidFill>
                    <a:schemeClr val="dk1"/>
                  </a:solidFill>
                  <a:latin typeface="Nunito"/>
                  <a:ea typeface="Nunito"/>
                  <a:cs typeface="Nunito"/>
                  <a:sym typeface="Nunito"/>
                </a:rPr>
                <a:t>Core0</a:t>
              </a:r>
              <a:endParaRPr b="1">
                <a:solidFill>
                  <a:schemeClr val="dk1"/>
                </a:solidFill>
                <a:latin typeface="Nunito"/>
                <a:ea typeface="Nunito"/>
                <a:cs typeface="Nunito"/>
                <a:sym typeface="Nunito"/>
              </a:endParaRPr>
            </a:p>
          </p:txBody>
        </p:sp>
        <p:sp>
          <p:nvSpPr>
            <p:cNvPr id="65" name="Google Shape;90;p14">
              <a:extLst>
                <a:ext uri="{FF2B5EF4-FFF2-40B4-BE49-F238E27FC236}">
                  <a16:creationId xmlns:a16="http://schemas.microsoft.com/office/drawing/2014/main" id="{2EAA0200-9434-73FE-834F-914918207998}"/>
                </a:ext>
              </a:extLst>
            </p:cNvPr>
            <p:cNvSpPr/>
            <p:nvPr/>
          </p:nvSpPr>
          <p:spPr>
            <a:xfrm>
              <a:off x="6552348" y="2608753"/>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A0</a:t>
              </a:r>
              <a:endParaRPr>
                <a:latin typeface="Nunito"/>
                <a:ea typeface="Nunito"/>
                <a:cs typeface="Nunito"/>
                <a:sym typeface="Nunito"/>
              </a:endParaRPr>
            </a:p>
          </p:txBody>
        </p:sp>
        <p:sp>
          <p:nvSpPr>
            <p:cNvPr id="66" name="Google Shape;91;p14">
              <a:extLst>
                <a:ext uri="{FF2B5EF4-FFF2-40B4-BE49-F238E27FC236}">
                  <a16:creationId xmlns:a16="http://schemas.microsoft.com/office/drawing/2014/main" id="{78C6B3A1-509C-64E3-BDD0-F6D009BBEFCB}"/>
                </a:ext>
              </a:extLst>
            </p:cNvPr>
            <p:cNvSpPr/>
            <p:nvPr/>
          </p:nvSpPr>
          <p:spPr>
            <a:xfrm>
              <a:off x="6938580" y="2348143"/>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0</a:t>
              </a:r>
              <a:endParaRPr sz="1100">
                <a:latin typeface="Nunito"/>
                <a:ea typeface="Nunito"/>
                <a:cs typeface="Nunito"/>
                <a:sym typeface="Nunito"/>
              </a:endParaRPr>
            </a:p>
          </p:txBody>
        </p:sp>
        <p:sp>
          <p:nvSpPr>
            <p:cNvPr id="67" name="Google Shape;92;p14">
              <a:extLst>
                <a:ext uri="{FF2B5EF4-FFF2-40B4-BE49-F238E27FC236}">
                  <a16:creationId xmlns:a16="http://schemas.microsoft.com/office/drawing/2014/main" id="{03901512-8686-BAA6-8520-064493817595}"/>
                </a:ext>
              </a:extLst>
            </p:cNvPr>
            <p:cNvSpPr/>
            <p:nvPr/>
          </p:nvSpPr>
          <p:spPr>
            <a:xfrm>
              <a:off x="6820882" y="2356792"/>
              <a:ext cx="82200" cy="3936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sp>
          <p:nvSpPr>
            <p:cNvPr id="68" name="Google Shape;93;p14">
              <a:extLst>
                <a:ext uri="{FF2B5EF4-FFF2-40B4-BE49-F238E27FC236}">
                  <a16:creationId xmlns:a16="http://schemas.microsoft.com/office/drawing/2014/main" id="{9C20FBBD-66F1-B968-4985-A2420E9C7D94}"/>
                </a:ext>
              </a:extLst>
            </p:cNvPr>
            <p:cNvSpPr/>
            <p:nvPr/>
          </p:nvSpPr>
          <p:spPr>
            <a:xfrm>
              <a:off x="7202461" y="2348143"/>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1</a:t>
              </a:r>
              <a:endParaRPr sz="1100">
                <a:latin typeface="Nunito"/>
                <a:ea typeface="Nunito"/>
                <a:cs typeface="Nunito"/>
                <a:sym typeface="Nunito"/>
              </a:endParaRPr>
            </a:p>
          </p:txBody>
        </p:sp>
        <p:sp>
          <p:nvSpPr>
            <p:cNvPr id="69" name="Google Shape;94;p14">
              <a:extLst>
                <a:ext uri="{FF2B5EF4-FFF2-40B4-BE49-F238E27FC236}">
                  <a16:creationId xmlns:a16="http://schemas.microsoft.com/office/drawing/2014/main" id="{5D3B4800-5CE6-D840-2309-0ECBCED6A4B3}"/>
                </a:ext>
              </a:extLst>
            </p:cNvPr>
            <p:cNvSpPr/>
            <p:nvPr/>
          </p:nvSpPr>
          <p:spPr>
            <a:xfrm>
              <a:off x="6938580" y="2608748"/>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2</a:t>
              </a:r>
              <a:endParaRPr sz="1100">
                <a:latin typeface="Nunito"/>
                <a:ea typeface="Nunito"/>
                <a:cs typeface="Nunito"/>
                <a:sym typeface="Nunito"/>
              </a:endParaRPr>
            </a:p>
          </p:txBody>
        </p:sp>
        <p:sp>
          <p:nvSpPr>
            <p:cNvPr id="70" name="Google Shape;95;p14">
              <a:extLst>
                <a:ext uri="{FF2B5EF4-FFF2-40B4-BE49-F238E27FC236}">
                  <a16:creationId xmlns:a16="http://schemas.microsoft.com/office/drawing/2014/main" id="{5DF49B32-4B06-E674-DAAC-5E4718BADC80}"/>
                </a:ext>
              </a:extLst>
            </p:cNvPr>
            <p:cNvSpPr/>
            <p:nvPr/>
          </p:nvSpPr>
          <p:spPr>
            <a:xfrm>
              <a:off x="7202461" y="2608748"/>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B</a:t>
              </a:r>
              <a:r>
                <a:rPr lang="fr" sz="1100">
                  <a:latin typeface="Nunito"/>
                  <a:ea typeface="Nunito"/>
                  <a:cs typeface="Nunito"/>
                  <a:sym typeface="Nunito"/>
                </a:rPr>
                <a:t>3</a:t>
              </a:r>
              <a:endParaRPr sz="1100">
                <a:latin typeface="Nunito"/>
                <a:ea typeface="Nunito"/>
                <a:cs typeface="Nunito"/>
                <a:sym typeface="Nunito"/>
              </a:endParaRPr>
            </a:p>
          </p:txBody>
        </p:sp>
        <p:sp>
          <p:nvSpPr>
            <p:cNvPr id="71" name="Google Shape;96;p14">
              <a:extLst>
                <a:ext uri="{FF2B5EF4-FFF2-40B4-BE49-F238E27FC236}">
                  <a16:creationId xmlns:a16="http://schemas.microsoft.com/office/drawing/2014/main" id="{6E6255F5-A4C6-247A-1653-52911A018400}"/>
                </a:ext>
              </a:extLst>
            </p:cNvPr>
            <p:cNvSpPr/>
            <p:nvPr/>
          </p:nvSpPr>
          <p:spPr>
            <a:xfrm>
              <a:off x="7466345" y="2348072"/>
              <a:ext cx="84000" cy="1536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sp>
          <p:nvSpPr>
            <p:cNvPr id="72" name="Google Shape;97;p14">
              <a:extLst>
                <a:ext uri="{FF2B5EF4-FFF2-40B4-BE49-F238E27FC236}">
                  <a16:creationId xmlns:a16="http://schemas.microsoft.com/office/drawing/2014/main" id="{BB846D71-EFF7-FA5E-12E4-CAE8948697BF}"/>
                </a:ext>
              </a:extLst>
            </p:cNvPr>
            <p:cNvSpPr/>
            <p:nvPr/>
          </p:nvSpPr>
          <p:spPr>
            <a:xfrm>
              <a:off x="7466345" y="2596532"/>
              <a:ext cx="84000" cy="1536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sp>
          <p:nvSpPr>
            <p:cNvPr id="73" name="Google Shape;98;p14">
              <a:extLst>
                <a:ext uri="{FF2B5EF4-FFF2-40B4-BE49-F238E27FC236}">
                  <a16:creationId xmlns:a16="http://schemas.microsoft.com/office/drawing/2014/main" id="{CE4AB50F-C131-FA43-DA2C-1E337862BD5A}"/>
                </a:ext>
              </a:extLst>
            </p:cNvPr>
            <p:cNvSpPr/>
            <p:nvPr/>
          </p:nvSpPr>
          <p:spPr>
            <a:xfrm>
              <a:off x="7581020" y="2353981"/>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C</a:t>
              </a:r>
              <a:r>
                <a:rPr lang="fr" sz="1100">
                  <a:latin typeface="Nunito"/>
                  <a:ea typeface="Nunito"/>
                  <a:cs typeface="Nunito"/>
                  <a:sym typeface="Nunito"/>
                </a:rPr>
                <a:t>0</a:t>
              </a:r>
              <a:endParaRPr sz="1100">
                <a:latin typeface="Nunito"/>
                <a:ea typeface="Nunito"/>
                <a:cs typeface="Nunito"/>
                <a:sym typeface="Nunito"/>
              </a:endParaRPr>
            </a:p>
          </p:txBody>
        </p:sp>
        <p:sp>
          <p:nvSpPr>
            <p:cNvPr id="74" name="Google Shape;99;p14">
              <a:extLst>
                <a:ext uri="{FF2B5EF4-FFF2-40B4-BE49-F238E27FC236}">
                  <a16:creationId xmlns:a16="http://schemas.microsoft.com/office/drawing/2014/main" id="{50F74EAE-65C6-FF02-E9B1-2D1B376A128F}"/>
                </a:ext>
              </a:extLst>
            </p:cNvPr>
            <p:cNvSpPr/>
            <p:nvPr/>
          </p:nvSpPr>
          <p:spPr>
            <a:xfrm>
              <a:off x="7581020" y="2602441"/>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600">
                  <a:latin typeface="Nunito"/>
                  <a:ea typeface="Nunito"/>
                  <a:cs typeface="Nunito"/>
                  <a:sym typeface="Nunito"/>
                </a:rPr>
                <a:t>C</a:t>
              </a:r>
              <a:r>
                <a:rPr lang="fr" sz="1100">
                  <a:latin typeface="Nunito"/>
                  <a:ea typeface="Nunito"/>
                  <a:cs typeface="Nunito"/>
                  <a:sym typeface="Nunito"/>
                </a:rPr>
                <a:t>0</a:t>
              </a:r>
              <a:endParaRPr sz="1100">
                <a:latin typeface="Nunito"/>
                <a:ea typeface="Nunito"/>
                <a:cs typeface="Nunito"/>
                <a:sym typeface="Nunito"/>
              </a:endParaRPr>
            </a:p>
          </p:txBody>
        </p:sp>
      </p:grpSp>
      <p:grpSp>
        <p:nvGrpSpPr>
          <p:cNvPr id="10" name="Google Shape;101;p14">
            <a:extLst>
              <a:ext uri="{FF2B5EF4-FFF2-40B4-BE49-F238E27FC236}">
                <a16:creationId xmlns:a16="http://schemas.microsoft.com/office/drawing/2014/main" id="{547168AD-8398-99EC-9583-A7FEFB57A600}"/>
              </a:ext>
            </a:extLst>
          </p:cNvPr>
          <p:cNvGrpSpPr/>
          <p:nvPr/>
        </p:nvGrpSpPr>
        <p:grpSpPr>
          <a:xfrm>
            <a:off x="143395" y="4042310"/>
            <a:ext cx="1133987" cy="432292"/>
            <a:chOff x="143395" y="4042310"/>
            <a:chExt cx="1133987" cy="432292"/>
          </a:xfrm>
        </p:grpSpPr>
        <p:grpSp>
          <p:nvGrpSpPr>
            <p:cNvPr id="52" name="Google Shape;102;p14">
              <a:extLst>
                <a:ext uri="{FF2B5EF4-FFF2-40B4-BE49-F238E27FC236}">
                  <a16:creationId xmlns:a16="http://schemas.microsoft.com/office/drawing/2014/main" id="{20B4CF78-2379-C805-8DA2-8808EF0FEC55}"/>
                </a:ext>
              </a:extLst>
            </p:cNvPr>
            <p:cNvGrpSpPr/>
            <p:nvPr/>
          </p:nvGrpSpPr>
          <p:grpSpPr>
            <a:xfrm>
              <a:off x="143395" y="4042310"/>
              <a:ext cx="1133987" cy="432292"/>
              <a:chOff x="143395" y="4042323"/>
              <a:chExt cx="916872" cy="324910"/>
            </a:xfrm>
          </p:grpSpPr>
          <p:sp>
            <p:nvSpPr>
              <p:cNvPr id="54" name="Google Shape;103;p14">
                <a:extLst>
                  <a:ext uri="{FF2B5EF4-FFF2-40B4-BE49-F238E27FC236}">
                    <a16:creationId xmlns:a16="http://schemas.microsoft.com/office/drawing/2014/main" id="{4CEB9848-E1E1-DBD0-5B0F-3150DB2ED101}"/>
                  </a:ext>
                </a:extLst>
              </p:cNvPr>
              <p:cNvSpPr/>
              <p:nvPr/>
            </p:nvSpPr>
            <p:spPr>
              <a:xfrm>
                <a:off x="827167" y="4225633"/>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sp>
            <p:nvSpPr>
              <p:cNvPr id="55" name="Google Shape;104;p14">
                <a:extLst>
                  <a:ext uri="{FF2B5EF4-FFF2-40B4-BE49-F238E27FC236}">
                    <a16:creationId xmlns:a16="http://schemas.microsoft.com/office/drawing/2014/main" id="{2DFE4335-34B4-C3B5-E65A-FD41B44148C4}"/>
                  </a:ext>
                </a:extLst>
              </p:cNvPr>
              <p:cNvSpPr/>
              <p:nvPr/>
            </p:nvSpPr>
            <p:spPr>
              <a:xfrm>
                <a:off x="143395" y="4225626"/>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56" name="Google Shape;105;p14">
                <a:extLst>
                  <a:ext uri="{FF2B5EF4-FFF2-40B4-BE49-F238E27FC236}">
                    <a16:creationId xmlns:a16="http://schemas.microsoft.com/office/drawing/2014/main" id="{59444A25-99AE-D26C-D02F-016FC62560C6}"/>
                  </a:ext>
                </a:extLst>
              </p:cNvPr>
              <p:cNvSpPr/>
              <p:nvPr/>
            </p:nvSpPr>
            <p:spPr>
              <a:xfrm>
                <a:off x="484633" y="4225626"/>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57" name="Google Shape;106;p14">
                <a:extLst>
                  <a:ext uri="{FF2B5EF4-FFF2-40B4-BE49-F238E27FC236}">
                    <a16:creationId xmlns:a16="http://schemas.microsoft.com/office/drawing/2014/main" id="{4E6C7254-46BE-ADE5-DA1E-E344AF2629F2}"/>
                  </a:ext>
                </a:extLst>
              </p:cNvPr>
              <p:cNvCxnSpPr/>
              <p:nvPr/>
            </p:nvCxnSpPr>
            <p:spPr>
              <a:xfrm>
                <a:off x="718500" y="4296427"/>
                <a:ext cx="108000" cy="0"/>
              </a:xfrm>
              <a:prstGeom prst="straightConnector1">
                <a:avLst/>
              </a:prstGeom>
              <a:noFill/>
              <a:ln w="9525" cap="flat" cmpd="sng">
                <a:solidFill>
                  <a:schemeClr val="dk1"/>
                </a:solidFill>
                <a:prstDash val="solid"/>
                <a:round/>
                <a:headEnd type="none" w="med" len="med"/>
                <a:tailEnd type="triangle" w="med" len="med"/>
              </a:ln>
            </p:spPr>
          </p:cxnSp>
          <p:sp>
            <p:nvSpPr>
              <p:cNvPr id="58" name="Google Shape;107;p14">
                <a:extLst>
                  <a:ext uri="{FF2B5EF4-FFF2-40B4-BE49-F238E27FC236}">
                    <a16:creationId xmlns:a16="http://schemas.microsoft.com/office/drawing/2014/main" id="{C140FD13-1C74-0F1C-2857-2F0FEECDA83A}"/>
                  </a:ext>
                </a:extLst>
              </p:cNvPr>
              <p:cNvSpPr txBox="1"/>
              <p:nvPr/>
            </p:nvSpPr>
            <p:spPr>
              <a:xfrm>
                <a:off x="161088" y="4042323"/>
                <a:ext cx="217800" cy="138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59" name="Google Shape;108;p14">
                <a:extLst>
                  <a:ext uri="{FF2B5EF4-FFF2-40B4-BE49-F238E27FC236}">
                    <a16:creationId xmlns:a16="http://schemas.microsoft.com/office/drawing/2014/main" id="{A2316C60-4CD2-CA3E-AEB0-71B6B98B5BE2}"/>
                  </a:ext>
                </a:extLst>
              </p:cNvPr>
              <p:cNvSpPr txBox="1"/>
              <p:nvPr/>
            </p:nvSpPr>
            <p:spPr>
              <a:xfrm>
                <a:off x="492432" y="4042323"/>
                <a:ext cx="217800" cy="138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60" name="Google Shape;109;p14">
                <a:extLst>
                  <a:ext uri="{FF2B5EF4-FFF2-40B4-BE49-F238E27FC236}">
                    <a16:creationId xmlns:a16="http://schemas.microsoft.com/office/drawing/2014/main" id="{3CE240E1-0A86-9705-FF35-804423A63389}"/>
                  </a:ext>
                </a:extLst>
              </p:cNvPr>
              <p:cNvSpPr txBox="1"/>
              <p:nvPr/>
            </p:nvSpPr>
            <p:spPr>
              <a:xfrm>
                <a:off x="834965" y="4042323"/>
                <a:ext cx="217800" cy="138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grpSp>
        <p:cxnSp>
          <p:nvCxnSpPr>
            <p:cNvPr id="53" name="Google Shape;110;p14">
              <a:extLst>
                <a:ext uri="{FF2B5EF4-FFF2-40B4-BE49-F238E27FC236}">
                  <a16:creationId xmlns:a16="http://schemas.microsoft.com/office/drawing/2014/main" id="{59C58637-046E-2B39-B7C4-4687B46C62FA}"/>
                </a:ext>
              </a:extLst>
            </p:cNvPr>
            <p:cNvCxnSpPr/>
            <p:nvPr/>
          </p:nvCxnSpPr>
          <p:spPr>
            <a:xfrm>
              <a:off x="431693" y="4380407"/>
              <a:ext cx="164100" cy="6300"/>
            </a:xfrm>
            <a:prstGeom prst="straightConnector1">
              <a:avLst/>
            </a:prstGeom>
            <a:noFill/>
            <a:ln w="9525" cap="flat" cmpd="sng">
              <a:solidFill>
                <a:schemeClr val="dk1"/>
              </a:solidFill>
              <a:prstDash val="solid"/>
              <a:round/>
              <a:headEnd type="none" w="med" len="med"/>
              <a:tailEnd type="triangle" w="med" len="med"/>
            </a:ln>
          </p:spPr>
        </p:cxnSp>
      </p:grpSp>
      <p:sp>
        <p:nvSpPr>
          <p:cNvPr id="11" name="Google Shape;112;p14">
            <a:extLst>
              <a:ext uri="{FF2B5EF4-FFF2-40B4-BE49-F238E27FC236}">
                <a16:creationId xmlns:a16="http://schemas.microsoft.com/office/drawing/2014/main" id="{5FEB9DA5-EE06-110C-3F08-6C234CD7B6C9}"/>
              </a:ext>
            </a:extLst>
          </p:cNvPr>
          <p:cNvSpPr/>
          <p:nvPr/>
        </p:nvSpPr>
        <p:spPr>
          <a:xfrm>
            <a:off x="6323850" y="1501900"/>
            <a:ext cx="1134000" cy="432300"/>
          </a:xfrm>
          <a:prstGeom prst="roundRect">
            <a:avLst>
              <a:gd name="adj" fmla="val 16667"/>
            </a:avLst>
          </a:prstGeom>
          <a:solidFill>
            <a:srgbClr val="FFFFFF"/>
          </a:solidFill>
          <a:ln>
            <a:noFill/>
          </a:ln>
        </p:spPr>
        <p:txBody>
          <a:bodyPr spcFirstLastPara="1" wrap="square" lIns="62200" tIns="62200" rIns="62200" bIns="62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b="1">
                <a:solidFill>
                  <a:srgbClr val="000000"/>
                </a:solidFill>
                <a:latin typeface="Nunito"/>
                <a:ea typeface="Nunito"/>
                <a:cs typeface="Nunito"/>
                <a:sym typeface="Nunito"/>
              </a:rPr>
              <a:t>Mapping</a:t>
            </a:r>
            <a:endParaRPr b="1">
              <a:solidFill>
                <a:srgbClr val="000000"/>
              </a:solidFill>
              <a:latin typeface="Nunito"/>
              <a:ea typeface="Nunito"/>
              <a:cs typeface="Nunito"/>
              <a:sym typeface="Nunito"/>
            </a:endParaRPr>
          </a:p>
          <a:p>
            <a:pPr marL="0" lvl="0" indent="0" algn="ctr" rtl="0">
              <a:spcBef>
                <a:spcPts val="0"/>
              </a:spcBef>
              <a:spcAft>
                <a:spcPts val="0"/>
              </a:spcAft>
              <a:buNone/>
            </a:pPr>
            <a:r>
              <a:rPr lang="fr" b="1">
                <a:latin typeface="Nunito"/>
                <a:ea typeface="Nunito"/>
                <a:cs typeface="Nunito"/>
                <a:sym typeface="Nunito"/>
              </a:rPr>
              <a:t>Scheduling</a:t>
            </a:r>
            <a:endParaRPr b="1">
              <a:latin typeface="Nunito"/>
              <a:ea typeface="Nunito"/>
              <a:cs typeface="Nunito"/>
              <a:sym typeface="Nunito"/>
            </a:endParaRPr>
          </a:p>
          <a:p>
            <a:pPr marL="0" lvl="0" indent="0" algn="ctr" rtl="0">
              <a:spcBef>
                <a:spcPts val="0"/>
              </a:spcBef>
              <a:spcAft>
                <a:spcPts val="0"/>
              </a:spcAft>
              <a:buNone/>
            </a:pPr>
            <a:r>
              <a:rPr lang="fr" b="1">
                <a:latin typeface="Nunito"/>
                <a:ea typeface="Nunito"/>
                <a:cs typeface="Nunito"/>
                <a:sym typeface="Nunito"/>
              </a:rPr>
              <a:t>Timing</a:t>
            </a:r>
            <a:endParaRPr b="1">
              <a:latin typeface="Nunito"/>
              <a:ea typeface="Nunito"/>
              <a:cs typeface="Nunito"/>
              <a:sym typeface="Nunito"/>
            </a:endParaRPr>
          </a:p>
        </p:txBody>
      </p:sp>
      <p:cxnSp>
        <p:nvCxnSpPr>
          <p:cNvPr id="12" name="Google Shape;113;p14">
            <a:extLst>
              <a:ext uri="{FF2B5EF4-FFF2-40B4-BE49-F238E27FC236}">
                <a16:creationId xmlns:a16="http://schemas.microsoft.com/office/drawing/2014/main" id="{9CFEE9F8-CD0B-F433-18BF-FBE3BA7D615D}"/>
              </a:ext>
            </a:extLst>
          </p:cNvPr>
          <p:cNvCxnSpPr/>
          <p:nvPr/>
        </p:nvCxnSpPr>
        <p:spPr>
          <a:xfrm rot="10800000" flipH="1">
            <a:off x="70075" y="3567225"/>
            <a:ext cx="8205600" cy="6600"/>
          </a:xfrm>
          <a:prstGeom prst="straightConnector1">
            <a:avLst/>
          </a:prstGeom>
          <a:noFill/>
          <a:ln w="19050" cap="flat" cmpd="sng">
            <a:solidFill>
              <a:srgbClr val="000000"/>
            </a:solidFill>
            <a:prstDash val="solid"/>
            <a:round/>
            <a:headEnd type="none" w="med" len="med"/>
            <a:tailEnd type="stealth" w="med" len="med"/>
          </a:ln>
        </p:spPr>
      </p:cxnSp>
      <p:sp>
        <p:nvSpPr>
          <p:cNvPr id="13" name="Google Shape;114;p14">
            <a:extLst>
              <a:ext uri="{FF2B5EF4-FFF2-40B4-BE49-F238E27FC236}">
                <a16:creationId xmlns:a16="http://schemas.microsoft.com/office/drawing/2014/main" id="{B8E8A00D-1227-1637-E0DF-FCF8D2B0C2D0}"/>
              </a:ext>
            </a:extLst>
          </p:cNvPr>
          <p:cNvSpPr/>
          <p:nvPr/>
        </p:nvSpPr>
        <p:spPr>
          <a:xfrm>
            <a:off x="1696025" y="3421025"/>
            <a:ext cx="826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300" b="1">
                <a:latin typeface="Nunito"/>
                <a:ea typeface="Nunito"/>
                <a:cs typeface="Nunito"/>
                <a:sym typeface="Nunito"/>
              </a:rPr>
              <a:t>Flattening</a:t>
            </a:r>
            <a:endParaRPr sz="1300" b="1">
              <a:solidFill>
                <a:srgbClr val="000000"/>
              </a:solidFill>
              <a:latin typeface="Nunito"/>
              <a:ea typeface="Nunito"/>
              <a:cs typeface="Nunito"/>
              <a:sym typeface="Nunito"/>
            </a:endParaRPr>
          </a:p>
        </p:txBody>
      </p:sp>
      <p:sp>
        <p:nvSpPr>
          <p:cNvPr id="14" name="Google Shape;115;p14">
            <a:extLst>
              <a:ext uri="{FF2B5EF4-FFF2-40B4-BE49-F238E27FC236}">
                <a16:creationId xmlns:a16="http://schemas.microsoft.com/office/drawing/2014/main" id="{F31FA8FC-EAC4-F662-C883-E31C7A79D25A}"/>
              </a:ext>
            </a:extLst>
          </p:cNvPr>
          <p:cNvSpPr/>
          <p:nvPr/>
        </p:nvSpPr>
        <p:spPr>
          <a:xfrm>
            <a:off x="3759513" y="3421025"/>
            <a:ext cx="793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300" b="1">
                <a:latin typeface="Nunito"/>
                <a:ea typeface="Nunito"/>
                <a:cs typeface="Nunito"/>
                <a:sym typeface="Nunito"/>
              </a:rPr>
              <a:t>DAG</a:t>
            </a:r>
            <a:endParaRPr sz="1300" b="1" err="1">
              <a:solidFill>
                <a:srgbClr val="000000"/>
              </a:solidFill>
              <a:latin typeface="Nunito"/>
              <a:ea typeface="Nunito"/>
              <a:cs typeface="Nunito"/>
              <a:sym typeface="Nunito"/>
            </a:endParaRPr>
          </a:p>
        </p:txBody>
      </p:sp>
      <p:sp>
        <p:nvSpPr>
          <p:cNvPr id="15" name="Google Shape;116;p14">
            <a:extLst>
              <a:ext uri="{FF2B5EF4-FFF2-40B4-BE49-F238E27FC236}">
                <a16:creationId xmlns:a16="http://schemas.microsoft.com/office/drawing/2014/main" id="{F69EFCC1-168D-D8BD-4898-6F1BDA5D240C}"/>
              </a:ext>
            </a:extLst>
          </p:cNvPr>
          <p:cNvSpPr/>
          <p:nvPr/>
        </p:nvSpPr>
        <p:spPr>
          <a:xfrm>
            <a:off x="6239500" y="3352475"/>
            <a:ext cx="1134000" cy="432300"/>
          </a:xfrm>
          <a:prstGeom prst="roundRect">
            <a:avLst>
              <a:gd name="adj" fmla="val 16667"/>
            </a:avLst>
          </a:prstGeom>
          <a:solidFill>
            <a:srgbClr val="FFFFFF"/>
          </a:solidFill>
          <a:ln>
            <a:noFill/>
          </a:ln>
        </p:spPr>
        <p:txBody>
          <a:bodyPr spcFirstLastPara="1" wrap="square" lIns="62200" tIns="62200" rIns="62200" bIns="62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b="1">
                <a:solidFill>
                  <a:srgbClr val="000000"/>
                </a:solidFill>
                <a:latin typeface="Nunito"/>
                <a:ea typeface="Nunito"/>
                <a:cs typeface="Nunito"/>
                <a:sym typeface="Nunito"/>
              </a:rPr>
              <a:t>Mapping</a:t>
            </a:r>
            <a:endParaRPr b="1">
              <a:solidFill>
                <a:srgbClr val="000000"/>
              </a:solidFill>
              <a:latin typeface="Nunito"/>
              <a:ea typeface="Nunito"/>
              <a:cs typeface="Nunito"/>
              <a:sym typeface="Nunito"/>
            </a:endParaRPr>
          </a:p>
          <a:p>
            <a:pPr marL="0" lvl="0" indent="0" algn="ctr" rtl="0">
              <a:spcBef>
                <a:spcPts val="0"/>
              </a:spcBef>
              <a:spcAft>
                <a:spcPts val="0"/>
              </a:spcAft>
              <a:buNone/>
            </a:pPr>
            <a:r>
              <a:rPr lang="fr" b="1">
                <a:latin typeface="Nunito"/>
                <a:ea typeface="Nunito"/>
                <a:cs typeface="Nunito"/>
                <a:sym typeface="Nunito"/>
              </a:rPr>
              <a:t>Scheduling</a:t>
            </a:r>
            <a:endParaRPr b="1">
              <a:latin typeface="Nunito"/>
              <a:ea typeface="Nunito"/>
              <a:cs typeface="Nunito"/>
              <a:sym typeface="Nunito"/>
            </a:endParaRPr>
          </a:p>
          <a:p>
            <a:pPr marL="0" lvl="0" indent="0" algn="ctr" rtl="0">
              <a:spcBef>
                <a:spcPts val="0"/>
              </a:spcBef>
              <a:spcAft>
                <a:spcPts val="0"/>
              </a:spcAft>
              <a:buNone/>
            </a:pPr>
            <a:r>
              <a:rPr lang="fr" b="1">
                <a:latin typeface="Nunito"/>
                <a:ea typeface="Nunito"/>
                <a:cs typeface="Nunito"/>
                <a:sym typeface="Nunito"/>
              </a:rPr>
              <a:t>Timing</a:t>
            </a:r>
            <a:endParaRPr b="1">
              <a:latin typeface="Nunito"/>
              <a:ea typeface="Nunito"/>
              <a:cs typeface="Nunito"/>
              <a:sym typeface="Nunito"/>
            </a:endParaRPr>
          </a:p>
        </p:txBody>
      </p:sp>
      <p:sp>
        <p:nvSpPr>
          <p:cNvPr id="16" name="Google Shape;117;p14">
            <a:extLst>
              <a:ext uri="{FF2B5EF4-FFF2-40B4-BE49-F238E27FC236}">
                <a16:creationId xmlns:a16="http://schemas.microsoft.com/office/drawing/2014/main" id="{EFA28CC2-192A-9CDC-4652-FFF29FEFAD9D}"/>
              </a:ext>
            </a:extLst>
          </p:cNvPr>
          <p:cNvSpPr/>
          <p:nvPr/>
        </p:nvSpPr>
        <p:spPr>
          <a:xfrm>
            <a:off x="222698" y="3416900"/>
            <a:ext cx="8985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300" b="1">
                <a:latin typeface="Nunito"/>
                <a:ea typeface="Nunito"/>
                <a:cs typeface="Nunito"/>
                <a:sym typeface="Nunito"/>
              </a:rPr>
              <a:t>Clustering</a:t>
            </a:r>
            <a:endParaRPr sz="1300" b="1">
              <a:solidFill>
                <a:srgbClr val="000000"/>
              </a:solidFill>
              <a:latin typeface="Nunito"/>
              <a:ea typeface="Nunito"/>
              <a:cs typeface="Nunito"/>
              <a:sym typeface="Nunito"/>
            </a:endParaRPr>
          </a:p>
        </p:txBody>
      </p:sp>
      <p:sp>
        <p:nvSpPr>
          <p:cNvPr id="17" name="Google Shape;118;p14">
            <a:extLst>
              <a:ext uri="{FF2B5EF4-FFF2-40B4-BE49-F238E27FC236}">
                <a16:creationId xmlns:a16="http://schemas.microsoft.com/office/drawing/2014/main" id="{EF7CEFE9-8107-6A23-D0D9-D08CE8B0DB13}"/>
              </a:ext>
            </a:extLst>
          </p:cNvPr>
          <p:cNvSpPr/>
          <p:nvPr/>
        </p:nvSpPr>
        <p:spPr>
          <a:xfrm>
            <a:off x="511075" y="4042325"/>
            <a:ext cx="804300" cy="505500"/>
          </a:xfrm>
          <a:prstGeom prst="roundRect">
            <a:avLst>
              <a:gd name="adj" fmla="val 16667"/>
            </a:avLst>
          </a:prstGeom>
          <a:noFill/>
          <a:ln w="9525" cap="flat" cmpd="sng">
            <a:solidFill>
              <a:srgbClr val="8E7CC3"/>
            </a:solidFill>
            <a:prstDash val="dash"/>
            <a:round/>
            <a:headEnd type="none" w="sm" len="sm"/>
            <a:tailEnd type="none" w="sm" len="sm"/>
          </a:ln>
        </p:spPr>
        <p:txBody>
          <a:bodyPr spcFirstLastPara="1" wrap="square" lIns="62200" tIns="62200" rIns="62200" bIns="62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000">
              <a:latin typeface="Nunito"/>
              <a:ea typeface="Nunito"/>
              <a:cs typeface="Nunito"/>
              <a:sym typeface="Nunito"/>
            </a:endParaRPr>
          </a:p>
        </p:txBody>
      </p:sp>
      <p:grpSp>
        <p:nvGrpSpPr>
          <p:cNvPr id="18" name="Google Shape;119;p14">
            <a:extLst>
              <a:ext uri="{FF2B5EF4-FFF2-40B4-BE49-F238E27FC236}">
                <a16:creationId xmlns:a16="http://schemas.microsoft.com/office/drawing/2014/main" id="{AA57FD13-6EA4-8A6F-EB64-15FEFDE17F3E}"/>
              </a:ext>
            </a:extLst>
          </p:cNvPr>
          <p:cNvGrpSpPr/>
          <p:nvPr/>
        </p:nvGrpSpPr>
        <p:grpSpPr>
          <a:xfrm>
            <a:off x="1619820" y="2333916"/>
            <a:ext cx="1133987" cy="432292"/>
            <a:chOff x="1619820" y="2333916"/>
            <a:chExt cx="1133987" cy="432292"/>
          </a:xfrm>
        </p:grpSpPr>
        <p:grpSp>
          <p:nvGrpSpPr>
            <p:cNvPr id="43" name="Google Shape;120;p14">
              <a:extLst>
                <a:ext uri="{FF2B5EF4-FFF2-40B4-BE49-F238E27FC236}">
                  <a16:creationId xmlns:a16="http://schemas.microsoft.com/office/drawing/2014/main" id="{56DF2154-40B7-9A99-21E2-46C69213CE84}"/>
                </a:ext>
              </a:extLst>
            </p:cNvPr>
            <p:cNvGrpSpPr/>
            <p:nvPr/>
          </p:nvGrpSpPr>
          <p:grpSpPr>
            <a:xfrm>
              <a:off x="1619820" y="2333916"/>
              <a:ext cx="1133987" cy="432292"/>
              <a:chOff x="1619820" y="2333923"/>
              <a:chExt cx="916872" cy="324910"/>
            </a:xfrm>
          </p:grpSpPr>
          <p:sp>
            <p:nvSpPr>
              <p:cNvPr id="45" name="Google Shape;121;p14">
                <a:extLst>
                  <a:ext uri="{FF2B5EF4-FFF2-40B4-BE49-F238E27FC236}">
                    <a16:creationId xmlns:a16="http://schemas.microsoft.com/office/drawing/2014/main" id="{516BCB1A-7DFC-6478-332C-B8CC886D0F60}"/>
                  </a:ext>
                </a:extLst>
              </p:cNvPr>
              <p:cNvSpPr/>
              <p:nvPr/>
            </p:nvSpPr>
            <p:spPr>
              <a:xfrm>
                <a:off x="2303592" y="2517233"/>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sp>
            <p:nvSpPr>
              <p:cNvPr id="46" name="Google Shape;122;p14">
                <a:extLst>
                  <a:ext uri="{FF2B5EF4-FFF2-40B4-BE49-F238E27FC236}">
                    <a16:creationId xmlns:a16="http://schemas.microsoft.com/office/drawing/2014/main" id="{EBAABCAA-64EE-B26B-16DF-D7D2AA3394A4}"/>
                  </a:ext>
                </a:extLst>
              </p:cNvPr>
              <p:cNvSpPr/>
              <p:nvPr/>
            </p:nvSpPr>
            <p:spPr>
              <a:xfrm>
                <a:off x="1619820" y="2517226"/>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47" name="Google Shape;123;p14">
                <a:extLst>
                  <a:ext uri="{FF2B5EF4-FFF2-40B4-BE49-F238E27FC236}">
                    <a16:creationId xmlns:a16="http://schemas.microsoft.com/office/drawing/2014/main" id="{C555DDA9-0583-FFB7-95F1-61158AE4B40A}"/>
                  </a:ext>
                </a:extLst>
              </p:cNvPr>
              <p:cNvSpPr/>
              <p:nvPr/>
            </p:nvSpPr>
            <p:spPr>
              <a:xfrm>
                <a:off x="1961058" y="2517226"/>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48" name="Google Shape;124;p14">
                <a:extLst>
                  <a:ext uri="{FF2B5EF4-FFF2-40B4-BE49-F238E27FC236}">
                    <a16:creationId xmlns:a16="http://schemas.microsoft.com/office/drawing/2014/main" id="{95286365-74D9-781F-1064-DCD159909899}"/>
                  </a:ext>
                </a:extLst>
              </p:cNvPr>
              <p:cNvCxnSpPr/>
              <p:nvPr/>
            </p:nvCxnSpPr>
            <p:spPr>
              <a:xfrm>
                <a:off x="2194925" y="2588027"/>
                <a:ext cx="108000" cy="0"/>
              </a:xfrm>
              <a:prstGeom prst="straightConnector1">
                <a:avLst/>
              </a:prstGeom>
              <a:noFill/>
              <a:ln w="9525" cap="flat" cmpd="sng">
                <a:solidFill>
                  <a:schemeClr val="dk1"/>
                </a:solidFill>
                <a:prstDash val="solid"/>
                <a:round/>
                <a:headEnd type="none" w="med" len="med"/>
                <a:tailEnd type="triangle" w="med" len="med"/>
              </a:ln>
            </p:spPr>
          </p:cxnSp>
          <p:sp>
            <p:nvSpPr>
              <p:cNvPr id="49" name="Google Shape;125;p14">
                <a:extLst>
                  <a:ext uri="{FF2B5EF4-FFF2-40B4-BE49-F238E27FC236}">
                    <a16:creationId xmlns:a16="http://schemas.microsoft.com/office/drawing/2014/main" id="{9401D5D9-3376-781D-96F4-F8814D9F4A28}"/>
                  </a:ext>
                </a:extLst>
              </p:cNvPr>
              <p:cNvSpPr txBox="1"/>
              <p:nvPr/>
            </p:nvSpPr>
            <p:spPr>
              <a:xfrm>
                <a:off x="1637513" y="2333923"/>
                <a:ext cx="217800" cy="138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50" name="Google Shape;126;p14">
                <a:extLst>
                  <a:ext uri="{FF2B5EF4-FFF2-40B4-BE49-F238E27FC236}">
                    <a16:creationId xmlns:a16="http://schemas.microsoft.com/office/drawing/2014/main" id="{23B2D090-B567-BE54-CDAC-C5B9DE18154A}"/>
                  </a:ext>
                </a:extLst>
              </p:cNvPr>
              <p:cNvSpPr txBox="1"/>
              <p:nvPr/>
            </p:nvSpPr>
            <p:spPr>
              <a:xfrm>
                <a:off x="1968857" y="2333923"/>
                <a:ext cx="217800" cy="138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51" name="Google Shape;127;p14">
                <a:extLst>
                  <a:ext uri="{FF2B5EF4-FFF2-40B4-BE49-F238E27FC236}">
                    <a16:creationId xmlns:a16="http://schemas.microsoft.com/office/drawing/2014/main" id="{37CAE97A-C259-15D6-95B5-5B4B43677F7B}"/>
                  </a:ext>
                </a:extLst>
              </p:cNvPr>
              <p:cNvSpPr txBox="1"/>
              <p:nvPr/>
            </p:nvSpPr>
            <p:spPr>
              <a:xfrm>
                <a:off x="2311390" y="2333923"/>
                <a:ext cx="217800" cy="138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grpSp>
        <p:cxnSp>
          <p:nvCxnSpPr>
            <p:cNvPr id="44" name="Google Shape;128;p14">
              <a:extLst>
                <a:ext uri="{FF2B5EF4-FFF2-40B4-BE49-F238E27FC236}">
                  <a16:creationId xmlns:a16="http://schemas.microsoft.com/office/drawing/2014/main" id="{87855203-A5B5-4B10-43B8-276D89867797}"/>
                </a:ext>
              </a:extLst>
            </p:cNvPr>
            <p:cNvCxnSpPr/>
            <p:nvPr/>
          </p:nvCxnSpPr>
          <p:spPr>
            <a:xfrm>
              <a:off x="1908118" y="2672007"/>
              <a:ext cx="164100" cy="6300"/>
            </a:xfrm>
            <a:prstGeom prst="straightConnector1">
              <a:avLst/>
            </a:prstGeom>
            <a:noFill/>
            <a:ln w="9525" cap="flat" cmpd="sng">
              <a:solidFill>
                <a:schemeClr val="dk1"/>
              </a:solidFill>
              <a:prstDash val="solid"/>
              <a:round/>
              <a:headEnd type="none" w="med" len="med"/>
              <a:tailEnd type="triangle" w="med" len="med"/>
            </a:ln>
          </p:spPr>
        </p:cxnSp>
      </p:grpSp>
      <p:grpSp>
        <p:nvGrpSpPr>
          <p:cNvPr id="19" name="Google Shape;129;p14">
            <a:extLst>
              <a:ext uri="{FF2B5EF4-FFF2-40B4-BE49-F238E27FC236}">
                <a16:creationId xmlns:a16="http://schemas.microsoft.com/office/drawing/2014/main" id="{0F4AEC80-FFB8-D70A-29FB-B59549E7C81C}"/>
              </a:ext>
            </a:extLst>
          </p:cNvPr>
          <p:cNvGrpSpPr/>
          <p:nvPr/>
        </p:nvGrpSpPr>
        <p:grpSpPr>
          <a:xfrm>
            <a:off x="1732387" y="4001655"/>
            <a:ext cx="840226" cy="501554"/>
            <a:chOff x="1619819" y="4010314"/>
            <a:chExt cx="740881" cy="432282"/>
          </a:xfrm>
        </p:grpSpPr>
        <p:grpSp>
          <p:nvGrpSpPr>
            <p:cNvPr id="37" name="Google Shape;130;p14">
              <a:extLst>
                <a:ext uri="{FF2B5EF4-FFF2-40B4-BE49-F238E27FC236}">
                  <a16:creationId xmlns:a16="http://schemas.microsoft.com/office/drawing/2014/main" id="{5FD598E8-05C0-4DF1-3B4D-9FB69555A75F}"/>
                </a:ext>
              </a:extLst>
            </p:cNvPr>
            <p:cNvGrpSpPr/>
            <p:nvPr/>
          </p:nvGrpSpPr>
          <p:grpSpPr>
            <a:xfrm>
              <a:off x="1619819" y="4010314"/>
              <a:ext cx="740881" cy="432282"/>
              <a:chOff x="1619820" y="4010323"/>
              <a:chExt cx="599031" cy="324903"/>
            </a:xfrm>
          </p:grpSpPr>
          <p:sp>
            <p:nvSpPr>
              <p:cNvPr id="39" name="Google Shape;131;p14">
                <a:extLst>
                  <a:ext uri="{FF2B5EF4-FFF2-40B4-BE49-F238E27FC236}">
                    <a16:creationId xmlns:a16="http://schemas.microsoft.com/office/drawing/2014/main" id="{2DC8C70D-306E-F14F-1EFC-8C72D1E08D58}"/>
                  </a:ext>
                </a:extLst>
              </p:cNvPr>
              <p:cNvSpPr/>
              <p:nvPr/>
            </p:nvSpPr>
            <p:spPr>
              <a:xfrm>
                <a:off x="1619820" y="4193626"/>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40" name="Google Shape;132;p14">
                <a:extLst>
                  <a:ext uri="{FF2B5EF4-FFF2-40B4-BE49-F238E27FC236}">
                    <a16:creationId xmlns:a16="http://schemas.microsoft.com/office/drawing/2014/main" id="{48B83E6D-3780-26C7-8F1A-7EA84454A207}"/>
                  </a:ext>
                </a:extLst>
              </p:cNvPr>
              <p:cNvSpPr/>
              <p:nvPr/>
            </p:nvSpPr>
            <p:spPr>
              <a:xfrm>
                <a:off x="1985751" y="4193626"/>
                <a:ext cx="233100" cy="141600"/>
              </a:xfrm>
              <a:prstGeom prst="roundRect">
                <a:avLst>
                  <a:gd name="adj" fmla="val 16667"/>
                </a:avLst>
              </a:prstGeom>
              <a:solidFill>
                <a:srgbClr val="D9D2E9"/>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
                    <a:solidFill>
                      <a:schemeClr val="dk1"/>
                    </a:solidFill>
                    <a:latin typeface="Nunito"/>
                    <a:ea typeface="Nunito"/>
                    <a:cs typeface="Nunito"/>
                    <a:sym typeface="Nunito"/>
                  </a:rPr>
                  <a:t>Ω</a:t>
                </a:r>
                <a:endParaRPr lang="fr-FR" sz="800">
                  <a:solidFill>
                    <a:schemeClr val="dk1"/>
                  </a:solidFill>
                  <a:latin typeface="Nunito"/>
                  <a:ea typeface="Nunito"/>
                  <a:cs typeface="Nunito"/>
                </a:endParaRPr>
              </a:p>
              <a:p>
                <a:pPr marL="0" marR="0" lvl="0" indent="0" algn="ctr">
                  <a:spcBef>
                    <a:spcPts val="0"/>
                  </a:spcBef>
                  <a:spcAft>
                    <a:spcPts val="0"/>
                  </a:spcAft>
                  <a:buNone/>
                </a:pPr>
                <a:r>
                  <a:rPr lang="fr" sz="800">
                    <a:solidFill>
                      <a:schemeClr val="dk1"/>
                    </a:solidFill>
                    <a:latin typeface="Nunito"/>
                    <a:ea typeface="Nunito"/>
                    <a:cs typeface="Nunito"/>
                    <a:sym typeface="Nunito"/>
                  </a:rPr>
                  <a:t>2(B)C</a:t>
                </a:r>
                <a:endParaRPr sz="800">
                  <a:latin typeface="Nunito"/>
                  <a:ea typeface="Nunito"/>
                  <a:cs typeface="Nunito"/>
                </a:endParaRPr>
              </a:p>
            </p:txBody>
          </p:sp>
          <p:sp>
            <p:nvSpPr>
              <p:cNvPr id="41" name="Google Shape;133;p14">
                <a:extLst>
                  <a:ext uri="{FF2B5EF4-FFF2-40B4-BE49-F238E27FC236}">
                    <a16:creationId xmlns:a16="http://schemas.microsoft.com/office/drawing/2014/main" id="{4D9F268F-5725-E1B5-0450-D9CDCCC862B3}"/>
                  </a:ext>
                </a:extLst>
              </p:cNvPr>
              <p:cNvSpPr txBox="1"/>
              <p:nvPr/>
            </p:nvSpPr>
            <p:spPr>
              <a:xfrm>
                <a:off x="1637513" y="4010323"/>
                <a:ext cx="217800" cy="138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42" name="Google Shape;134;p14">
                <a:extLst>
                  <a:ext uri="{FF2B5EF4-FFF2-40B4-BE49-F238E27FC236}">
                    <a16:creationId xmlns:a16="http://schemas.microsoft.com/office/drawing/2014/main" id="{CB20A6B0-9B30-D916-0303-FF53D27E1F3A}"/>
                  </a:ext>
                </a:extLst>
              </p:cNvPr>
              <p:cNvSpPr txBox="1"/>
              <p:nvPr/>
            </p:nvSpPr>
            <p:spPr>
              <a:xfrm>
                <a:off x="1968857" y="4010323"/>
                <a:ext cx="217800" cy="1389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grpSp>
        <p:cxnSp>
          <p:nvCxnSpPr>
            <p:cNvPr id="38" name="Google Shape;135;p14">
              <a:extLst>
                <a:ext uri="{FF2B5EF4-FFF2-40B4-BE49-F238E27FC236}">
                  <a16:creationId xmlns:a16="http://schemas.microsoft.com/office/drawing/2014/main" id="{D5507D6F-9951-190D-6026-5725F7BB4EED}"/>
                </a:ext>
              </a:extLst>
            </p:cNvPr>
            <p:cNvCxnSpPr/>
            <p:nvPr/>
          </p:nvCxnSpPr>
          <p:spPr>
            <a:xfrm>
              <a:off x="1908118" y="4348407"/>
              <a:ext cx="164100" cy="6300"/>
            </a:xfrm>
            <a:prstGeom prst="straightConnector1">
              <a:avLst/>
            </a:prstGeom>
            <a:noFill/>
            <a:ln w="9525" cap="flat" cmpd="sng">
              <a:solidFill>
                <a:schemeClr val="dk1"/>
              </a:solidFill>
              <a:prstDash val="solid"/>
              <a:round/>
              <a:headEnd type="none" w="med" len="med"/>
              <a:tailEnd type="triangle" w="med" len="med"/>
            </a:ln>
          </p:spPr>
        </p:cxnSp>
      </p:grpSp>
      <p:grpSp>
        <p:nvGrpSpPr>
          <p:cNvPr id="20" name="Google Shape;136;p14">
            <a:extLst>
              <a:ext uri="{FF2B5EF4-FFF2-40B4-BE49-F238E27FC236}">
                <a16:creationId xmlns:a16="http://schemas.microsoft.com/office/drawing/2014/main" id="{FBF550D6-AD3E-1EDF-7D03-D28D4AE27961}"/>
              </a:ext>
            </a:extLst>
          </p:cNvPr>
          <p:cNvGrpSpPr/>
          <p:nvPr/>
        </p:nvGrpSpPr>
        <p:grpSpPr>
          <a:xfrm>
            <a:off x="3601370" y="3982443"/>
            <a:ext cx="1148569" cy="496714"/>
            <a:chOff x="3601373" y="3988379"/>
            <a:chExt cx="798838" cy="326034"/>
          </a:xfrm>
        </p:grpSpPr>
        <p:sp>
          <p:nvSpPr>
            <p:cNvPr id="30" name="Google Shape;137;p14">
              <a:extLst>
                <a:ext uri="{FF2B5EF4-FFF2-40B4-BE49-F238E27FC236}">
                  <a16:creationId xmlns:a16="http://schemas.microsoft.com/office/drawing/2014/main" id="{0352C79E-8013-63FE-39AF-5AD708A10564}"/>
                </a:ext>
              </a:extLst>
            </p:cNvPr>
            <p:cNvSpPr/>
            <p:nvPr/>
          </p:nvSpPr>
          <p:spPr>
            <a:xfrm>
              <a:off x="3601373" y="4077908"/>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200">
                  <a:latin typeface="Nunito"/>
                  <a:ea typeface="Nunito"/>
                  <a:cs typeface="Nunito"/>
                  <a:sym typeface="Nunito"/>
                </a:rPr>
                <a:t>A0</a:t>
              </a:r>
              <a:endParaRPr sz="1200">
                <a:latin typeface="Nunito"/>
                <a:ea typeface="Nunito"/>
                <a:cs typeface="Nunito"/>
                <a:sym typeface="Nunito"/>
              </a:endParaRPr>
            </a:p>
          </p:txBody>
        </p:sp>
        <p:sp>
          <p:nvSpPr>
            <p:cNvPr id="31" name="Google Shape;138;p14">
              <a:extLst>
                <a:ext uri="{FF2B5EF4-FFF2-40B4-BE49-F238E27FC236}">
                  <a16:creationId xmlns:a16="http://schemas.microsoft.com/office/drawing/2014/main" id="{9932E427-5C0A-5176-DB36-A4AF5435187D}"/>
                </a:ext>
              </a:extLst>
            </p:cNvPr>
            <p:cNvSpPr/>
            <p:nvPr/>
          </p:nvSpPr>
          <p:spPr>
            <a:xfrm>
              <a:off x="4082797" y="3988379"/>
              <a:ext cx="311391" cy="147284"/>
            </a:xfrm>
            <a:prstGeom prst="roundRect">
              <a:avLst>
                <a:gd name="adj" fmla="val 16667"/>
              </a:avLst>
            </a:prstGeom>
            <a:solidFill>
              <a:srgbClr val="D9D2E9"/>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fr">
                  <a:solidFill>
                    <a:schemeClr val="dk1"/>
                  </a:solidFill>
                  <a:latin typeface="Nunito"/>
                  <a:ea typeface="Nunito"/>
                  <a:cs typeface="Nunito"/>
                  <a:sym typeface="Nunito"/>
                </a:rPr>
                <a:t>Ω</a:t>
              </a:r>
              <a:r>
                <a:rPr lang="fr" sz="800">
                  <a:solidFill>
                    <a:schemeClr val="dk1"/>
                  </a:solidFill>
                  <a:latin typeface="Nunito"/>
                  <a:ea typeface="Nunito"/>
                  <a:cs typeface="Nunito"/>
                  <a:sym typeface="Nunito"/>
                </a:rPr>
                <a:t>0</a:t>
              </a:r>
              <a:endParaRPr sz="900">
                <a:latin typeface="Nunito"/>
                <a:ea typeface="Nunito"/>
                <a:cs typeface="Nunito"/>
                <a:sym typeface="Nunito"/>
              </a:endParaRPr>
            </a:p>
          </p:txBody>
        </p:sp>
        <p:sp>
          <p:nvSpPr>
            <p:cNvPr id="32" name="Google Shape;139;p14">
              <a:extLst>
                <a:ext uri="{FF2B5EF4-FFF2-40B4-BE49-F238E27FC236}">
                  <a16:creationId xmlns:a16="http://schemas.microsoft.com/office/drawing/2014/main" id="{0BAAF9E4-E294-792D-6670-A09A2E2E869D}"/>
                </a:ext>
              </a:extLst>
            </p:cNvPr>
            <p:cNvSpPr/>
            <p:nvPr/>
          </p:nvSpPr>
          <p:spPr>
            <a:xfrm>
              <a:off x="4088820" y="4167129"/>
              <a:ext cx="311391" cy="147284"/>
            </a:xfrm>
            <a:prstGeom prst="roundRect">
              <a:avLst>
                <a:gd name="adj" fmla="val 16667"/>
              </a:avLst>
            </a:prstGeom>
            <a:solidFill>
              <a:srgbClr val="D9D2E9"/>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fr">
                  <a:solidFill>
                    <a:schemeClr val="dk1"/>
                  </a:solidFill>
                  <a:latin typeface="Nunito"/>
                  <a:ea typeface="Nunito"/>
                  <a:cs typeface="Nunito"/>
                  <a:sym typeface="Nunito"/>
                </a:rPr>
                <a:t>Ω</a:t>
              </a:r>
              <a:r>
                <a:rPr lang="fr" sz="800">
                  <a:solidFill>
                    <a:schemeClr val="dk1"/>
                  </a:solidFill>
                  <a:latin typeface="Nunito"/>
                  <a:ea typeface="Nunito"/>
                  <a:cs typeface="Nunito"/>
                  <a:sym typeface="Nunito"/>
                </a:rPr>
                <a:t>1</a:t>
              </a:r>
              <a:endParaRPr sz="900">
                <a:latin typeface="Nunito"/>
                <a:ea typeface="Nunito"/>
                <a:cs typeface="Nunito"/>
                <a:sym typeface="Nunito"/>
              </a:endParaRPr>
            </a:p>
          </p:txBody>
        </p:sp>
        <p:sp>
          <p:nvSpPr>
            <p:cNvPr id="33" name="Google Shape;140;p14">
              <a:extLst>
                <a:ext uri="{FF2B5EF4-FFF2-40B4-BE49-F238E27FC236}">
                  <a16:creationId xmlns:a16="http://schemas.microsoft.com/office/drawing/2014/main" id="{22F14B9B-8A38-2336-1A16-A738339163C9}"/>
                </a:ext>
              </a:extLst>
            </p:cNvPr>
            <p:cNvSpPr/>
            <p:nvPr/>
          </p:nvSpPr>
          <p:spPr>
            <a:xfrm>
              <a:off x="3916773" y="4028220"/>
              <a:ext cx="84000" cy="2412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cxnSp>
          <p:nvCxnSpPr>
            <p:cNvPr id="34" name="Google Shape;141;p14">
              <a:extLst>
                <a:ext uri="{FF2B5EF4-FFF2-40B4-BE49-F238E27FC236}">
                  <a16:creationId xmlns:a16="http://schemas.microsoft.com/office/drawing/2014/main" id="{BB1939F6-DFA7-6EBC-B36D-AE8473D18670}"/>
                </a:ext>
              </a:extLst>
            </p:cNvPr>
            <p:cNvCxnSpPr/>
            <p:nvPr/>
          </p:nvCxnSpPr>
          <p:spPr>
            <a:xfrm>
              <a:off x="3834839" y="4148730"/>
              <a:ext cx="81900" cy="300"/>
            </a:xfrm>
            <a:prstGeom prst="straightConnector1">
              <a:avLst/>
            </a:prstGeom>
            <a:noFill/>
            <a:ln w="9525" cap="flat" cmpd="sng">
              <a:solidFill>
                <a:schemeClr val="dk1"/>
              </a:solidFill>
              <a:prstDash val="solid"/>
              <a:round/>
              <a:headEnd type="none" w="med" len="med"/>
              <a:tailEnd type="triangle" w="med" len="med"/>
            </a:ln>
          </p:spPr>
        </p:cxnSp>
        <p:cxnSp>
          <p:nvCxnSpPr>
            <p:cNvPr id="35" name="Google Shape;142;p14">
              <a:extLst>
                <a:ext uri="{FF2B5EF4-FFF2-40B4-BE49-F238E27FC236}">
                  <a16:creationId xmlns:a16="http://schemas.microsoft.com/office/drawing/2014/main" id="{FF8DA1BA-B53D-909B-7D99-CCFBE20AEFB9}"/>
                </a:ext>
              </a:extLst>
            </p:cNvPr>
            <p:cNvCxnSpPr/>
            <p:nvPr/>
          </p:nvCxnSpPr>
          <p:spPr>
            <a:xfrm>
              <a:off x="4000976" y="4171979"/>
              <a:ext cx="81900" cy="54600"/>
            </a:xfrm>
            <a:prstGeom prst="straightConnector1">
              <a:avLst/>
            </a:prstGeom>
            <a:noFill/>
            <a:ln w="9525" cap="flat" cmpd="sng">
              <a:solidFill>
                <a:schemeClr val="dk1"/>
              </a:solidFill>
              <a:prstDash val="solid"/>
              <a:round/>
              <a:headEnd type="none" w="med" len="med"/>
              <a:tailEnd type="triangle" w="med" len="med"/>
            </a:ln>
          </p:spPr>
        </p:cxnSp>
        <p:cxnSp>
          <p:nvCxnSpPr>
            <p:cNvPr id="36" name="Google Shape;143;p14">
              <a:extLst>
                <a:ext uri="{FF2B5EF4-FFF2-40B4-BE49-F238E27FC236}">
                  <a16:creationId xmlns:a16="http://schemas.microsoft.com/office/drawing/2014/main" id="{1BD89B8B-104D-47DF-0B49-B619862D6C46}"/>
                </a:ext>
              </a:extLst>
            </p:cNvPr>
            <p:cNvCxnSpPr/>
            <p:nvPr/>
          </p:nvCxnSpPr>
          <p:spPr>
            <a:xfrm rot="10800000" flipH="1">
              <a:off x="4000976" y="4070588"/>
              <a:ext cx="81900" cy="55200"/>
            </a:xfrm>
            <a:prstGeom prst="straightConnector1">
              <a:avLst/>
            </a:prstGeom>
            <a:noFill/>
            <a:ln w="9525" cap="flat" cmpd="sng">
              <a:solidFill>
                <a:schemeClr val="dk1"/>
              </a:solidFill>
              <a:prstDash val="solid"/>
              <a:round/>
              <a:headEnd type="none" w="med" len="med"/>
              <a:tailEnd type="triangle" w="med" len="med"/>
            </a:ln>
          </p:spPr>
        </p:cxnSp>
      </p:grpSp>
      <p:grpSp>
        <p:nvGrpSpPr>
          <p:cNvPr id="96" name="Groupe 95">
            <a:extLst>
              <a:ext uri="{FF2B5EF4-FFF2-40B4-BE49-F238E27FC236}">
                <a16:creationId xmlns:a16="http://schemas.microsoft.com/office/drawing/2014/main" id="{AA7C9538-96D8-E80E-1D7F-D419E867016A}"/>
              </a:ext>
            </a:extLst>
          </p:cNvPr>
          <p:cNvGrpSpPr/>
          <p:nvPr/>
        </p:nvGrpSpPr>
        <p:grpSpPr>
          <a:xfrm>
            <a:off x="5760624" y="3971354"/>
            <a:ext cx="2782145" cy="572732"/>
            <a:chOff x="5760624" y="3971354"/>
            <a:chExt cx="2782145" cy="572732"/>
          </a:xfrm>
        </p:grpSpPr>
        <p:grpSp>
          <p:nvGrpSpPr>
            <p:cNvPr id="21" name="Google Shape;144;p14">
              <a:extLst>
                <a:ext uri="{FF2B5EF4-FFF2-40B4-BE49-F238E27FC236}">
                  <a16:creationId xmlns:a16="http://schemas.microsoft.com/office/drawing/2014/main" id="{97108CBD-3261-7654-01D5-618B78B0B2E6}"/>
                </a:ext>
              </a:extLst>
            </p:cNvPr>
            <p:cNvGrpSpPr/>
            <p:nvPr/>
          </p:nvGrpSpPr>
          <p:grpSpPr>
            <a:xfrm>
              <a:off x="5760624" y="3971354"/>
              <a:ext cx="2782145" cy="572732"/>
              <a:chOff x="5760621" y="3971157"/>
              <a:chExt cx="2330690" cy="479775"/>
            </a:xfrm>
          </p:grpSpPr>
          <p:cxnSp>
            <p:nvCxnSpPr>
              <p:cNvPr id="23" name="Google Shape;145;p14">
                <a:extLst>
                  <a:ext uri="{FF2B5EF4-FFF2-40B4-BE49-F238E27FC236}">
                    <a16:creationId xmlns:a16="http://schemas.microsoft.com/office/drawing/2014/main" id="{A82EF36D-98E4-9983-6B6A-FE096C8FA4E2}"/>
                  </a:ext>
                </a:extLst>
              </p:cNvPr>
              <p:cNvCxnSpPr/>
              <p:nvPr/>
            </p:nvCxnSpPr>
            <p:spPr>
              <a:xfrm>
                <a:off x="6438311" y="4352412"/>
                <a:ext cx="1653000" cy="2400"/>
              </a:xfrm>
              <a:prstGeom prst="straightConnector1">
                <a:avLst/>
              </a:prstGeom>
              <a:noFill/>
              <a:ln w="19050" cap="flat" cmpd="sng">
                <a:solidFill>
                  <a:schemeClr val="dk1"/>
                </a:solidFill>
                <a:prstDash val="dash"/>
                <a:round/>
                <a:headEnd type="none" w="med" len="med"/>
                <a:tailEnd type="triangle" w="med" len="med"/>
              </a:ln>
            </p:spPr>
          </p:cxnSp>
          <p:cxnSp>
            <p:nvCxnSpPr>
              <p:cNvPr id="24" name="Google Shape;146;p14">
                <a:extLst>
                  <a:ext uri="{FF2B5EF4-FFF2-40B4-BE49-F238E27FC236}">
                    <a16:creationId xmlns:a16="http://schemas.microsoft.com/office/drawing/2014/main" id="{298DE2AD-9B2F-CB55-2D19-3181F71EC8CB}"/>
                  </a:ext>
                </a:extLst>
              </p:cNvPr>
              <p:cNvCxnSpPr/>
              <p:nvPr/>
            </p:nvCxnSpPr>
            <p:spPr>
              <a:xfrm>
                <a:off x="6438311" y="4068827"/>
                <a:ext cx="1653000" cy="2400"/>
              </a:xfrm>
              <a:prstGeom prst="straightConnector1">
                <a:avLst/>
              </a:prstGeom>
              <a:noFill/>
              <a:ln w="19050" cap="flat" cmpd="sng">
                <a:solidFill>
                  <a:schemeClr val="dk1"/>
                </a:solidFill>
                <a:prstDash val="dash"/>
                <a:round/>
                <a:headEnd type="none" w="med" len="med"/>
                <a:tailEnd type="triangle" w="med" len="med"/>
              </a:ln>
            </p:spPr>
          </p:cxnSp>
          <p:sp>
            <p:nvSpPr>
              <p:cNvPr id="25" name="Google Shape;147;p14">
                <a:extLst>
                  <a:ext uri="{FF2B5EF4-FFF2-40B4-BE49-F238E27FC236}">
                    <a16:creationId xmlns:a16="http://schemas.microsoft.com/office/drawing/2014/main" id="{F1BF94DB-4490-06F5-B07D-1D80527F8998}"/>
                  </a:ext>
                </a:extLst>
              </p:cNvPr>
              <p:cNvSpPr txBox="1"/>
              <p:nvPr/>
            </p:nvSpPr>
            <p:spPr>
              <a:xfrm>
                <a:off x="5760621" y="4248432"/>
                <a:ext cx="548700" cy="202500"/>
              </a:xfrm>
              <a:prstGeom prst="rect">
                <a:avLst/>
              </a:prstGeom>
              <a:noFill/>
              <a:ln>
                <a:noFill/>
              </a:ln>
            </p:spPr>
            <p:txBody>
              <a:bodyPr spcFirstLastPara="1" wrap="square" lIns="62200" tIns="62200" rIns="62200" bIns="622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b="1">
                    <a:solidFill>
                      <a:schemeClr val="dk1"/>
                    </a:solidFill>
                    <a:latin typeface="Nunito"/>
                    <a:ea typeface="Nunito"/>
                    <a:cs typeface="Nunito"/>
                    <a:sym typeface="Nunito"/>
                  </a:rPr>
                  <a:t>Core1</a:t>
                </a:r>
                <a:endParaRPr b="1">
                  <a:solidFill>
                    <a:schemeClr val="dk1"/>
                  </a:solidFill>
                  <a:latin typeface="Nunito"/>
                  <a:ea typeface="Nunito"/>
                  <a:cs typeface="Nunito"/>
                  <a:sym typeface="Nunito"/>
                </a:endParaRPr>
              </a:p>
            </p:txBody>
          </p:sp>
          <p:sp>
            <p:nvSpPr>
              <p:cNvPr id="26" name="Google Shape;148;p14">
                <a:extLst>
                  <a:ext uri="{FF2B5EF4-FFF2-40B4-BE49-F238E27FC236}">
                    <a16:creationId xmlns:a16="http://schemas.microsoft.com/office/drawing/2014/main" id="{4B46FDC6-88B0-D888-53BA-F8D909EA25F4}"/>
                  </a:ext>
                </a:extLst>
              </p:cNvPr>
              <p:cNvSpPr txBox="1"/>
              <p:nvPr/>
            </p:nvSpPr>
            <p:spPr>
              <a:xfrm>
                <a:off x="5760621" y="3971157"/>
                <a:ext cx="548700" cy="202500"/>
              </a:xfrm>
              <a:prstGeom prst="rect">
                <a:avLst/>
              </a:prstGeom>
              <a:noFill/>
              <a:ln>
                <a:noFill/>
              </a:ln>
            </p:spPr>
            <p:txBody>
              <a:bodyPr spcFirstLastPara="1" wrap="square" lIns="62200" tIns="62200" rIns="62200" bIns="622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b="1">
                    <a:solidFill>
                      <a:schemeClr val="dk1"/>
                    </a:solidFill>
                    <a:latin typeface="Nunito"/>
                    <a:ea typeface="Nunito"/>
                    <a:cs typeface="Nunito"/>
                    <a:sym typeface="Nunito"/>
                  </a:rPr>
                  <a:t>Core0</a:t>
                </a:r>
                <a:endParaRPr b="1">
                  <a:solidFill>
                    <a:schemeClr val="dk1"/>
                  </a:solidFill>
                  <a:latin typeface="Nunito"/>
                  <a:ea typeface="Nunito"/>
                  <a:cs typeface="Nunito"/>
                  <a:sym typeface="Nunito"/>
                </a:endParaRPr>
              </a:p>
            </p:txBody>
          </p:sp>
          <p:sp>
            <p:nvSpPr>
              <p:cNvPr id="27" name="Google Shape;149;p14">
                <a:extLst>
                  <a:ext uri="{FF2B5EF4-FFF2-40B4-BE49-F238E27FC236}">
                    <a16:creationId xmlns:a16="http://schemas.microsoft.com/office/drawing/2014/main" id="{2287E11D-EC24-2B24-3352-C222FF7A3810}"/>
                  </a:ext>
                </a:extLst>
              </p:cNvPr>
              <p:cNvSpPr/>
              <p:nvPr/>
            </p:nvSpPr>
            <p:spPr>
              <a:xfrm>
                <a:off x="6552348" y="4285153"/>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a:latin typeface="Nunito"/>
                    <a:ea typeface="Nunito"/>
                    <a:cs typeface="Nunito"/>
                    <a:sym typeface="Nunito"/>
                  </a:rPr>
                  <a:t>A0</a:t>
                </a:r>
                <a:endParaRPr>
                  <a:latin typeface="Nunito"/>
                  <a:ea typeface="Nunito"/>
                  <a:cs typeface="Nunito"/>
                  <a:sym typeface="Nunito"/>
                </a:endParaRPr>
              </a:p>
            </p:txBody>
          </p:sp>
          <p:sp>
            <p:nvSpPr>
              <p:cNvPr id="28" name="Google Shape;150;p14">
                <a:extLst>
                  <a:ext uri="{FF2B5EF4-FFF2-40B4-BE49-F238E27FC236}">
                    <a16:creationId xmlns:a16="http://schemas.microsoft.com/office/drawing/2014/main" id="{F3185B19-0D40-2077-8362-25A93993C460}"/>
                  </a:ext>
                </a:extLst>
              </p:cNvPr>
              <p:cNvSpPr/>
              <p:nvPr/>
            </p:nvSpPr>
            <p:spPr>
              <a:xfrm>
                <a:off x="6938578" y="4024536"/>
                <a:ext cx="760800" cy="141600"/>
              </a:xfrm>
              <a:prstGeom prst="roundRect">
                <a:avLst>
                  <a:gd name="adj" fmla="val 16667"/>
                </a:avLst>
              </a:prstGeom>
              <a:solidFill>
                <a:srgbClr val="D9D2E9"/>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fr">
                    <a:solidFill>
                      <a:schemeClr val="dk1"/>
                    </a:solidFill>
                    <a:latin typeface="Nunito"/>
                    <a:ea typeface="Nunito"/>
                    <a:cs typeface="Nunito"/>
                    <a:sym typeface="Nunito"/>
                  </a:rPr>
                  <a:t>Ω</a:t>
                </a:r>
                <a:r>
                  <a:rPr lang="fr" sz="800">
                    <a:solidFill>
                      <a:schemeClr val="dk1"/>
                    </a:solidFill>
                    <a:latin typeface="Nunito"/>
                    <a:ea typeface="Nunito"/>
                    <a:cs typeface="Nunito"/>
                    <a:sym typeface="Nunito"/>
                  </a:rPr>
                  <a:t>0</a:t>
                </a:r>
                <a:endParaRPr sz="1100">
                  <a:latin typeface="Nunito"/>
                  <a:ea typeface="Nunito"/>
                  <a:cs typeface="Nunito"/>
                  <a:sym typeface="Nunito"/>
                </a:endParaRPr>
              </a:p>
            </p:txBody>
          </p:sp>
          <p:sp>
            <p:nvSpPr>
              <p:cNvPr id="29" name="Google Shape;151;p14">
                <a:extLst>
                  <a:ext uri="{FF2B5EF4-FFF2-40B4-BE49-F238E27FC236}">
                    <a16:creationId xmlns:a16="http://schemas.microsoft.com/office/drawing/2014/main" id="{5CCCEBD8-2B7D-BE75-AF71-79D15C78C5C0}"/>
                  </a:ext>
                </a:extLst>
              </p:cNvPr>
              <p:cNvSpPr/>
              <p:nvPr/>
            </p:nvSpPr>
            <p:spPr>
              <a:xfrm>
                <a:off x="6820882" y="4033192"/>
                <a:ext cx="82200" cy="393600"/>
              </a:xfrm>
              <a:prstGeom prst="roundRect">
                <a:avLst>
                  <a:gd name="adj" fmla="val 16667"/>
                </a:avLst>
              </a:prstGeom>
              <a:solidFill>
                <a:srgbClr val="FCE5CD"/>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latin typeface="Nunito"/>
                  <a:ea typeface="Nunito"/>
                  <a:cs typeface="Nunito"/>
                  <a:sym typeface="Nunito"/>
                </a:endParaRPr>
              </a:p>
            </p:txBody>
          </p:sp>
        </p:grpSp>
        <p:sp>
          <p:nvSpPr>
            <p:cNvPr id="22" name="Google Shape;152;p14">
              <a:extLst>
                <a:ext uri="{FF2B5EF4-FFF2-40B4-BE49-F238E27FC236}">
                  <a16:creationId xmlns:a16="http://schemas.microsoft.com/office/drawing/2014/main" id="{A357073A-7FA3-4A07-3D40-4F1C9804EF3F}"/>
                </a:ext>
              </a:extLst>
            </p:cNvPr>
            <p:cNvSpPr/>
            <p:nvPr/>
          </p:nvSpPr>
          <p:spPr>
            <a:xfrm>
              <a:off x="7166749" y="4339675"/>
              <a:ext cx="908100" cy="168900"/>
            </a:xfrm>
            <a:prstGeom prst="roundRect">
              <a:avLst>
                <a:gd name="adj" fmla="val 16667"/>
              </a:avLst>
            </a:prstGeom>
            <a:solidFill>
              <a:srgbClr val="D9D2E9"/>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fr">
                  <a:solidFill>
                    <a:schemeClr val="dk1"/>
                  </a:solidFill>
                  <a:latin typeface="Nunito"/>
                  <a:ea typeface="Nunito"/>
                  <a:cs typeface="Nunito"/>
                  <a:sym typeface="Nunito"/>
                </a:rPr>
                <a:t>Ω</a:t>
              </a:r>
              <a:r>
                <a:rPr lang="fr" sz="800">
                  <a:solidFill>
                    <a:schemeClr val="dk1"/>
                  </a:solidFill>
                  <a:latin typeface="Nunito"/>
                  <a:ea typeface="Nunito"/>
                  <a:cs typeface="Nunito"/>
                  <a:sym typeface="Nunito"/>
                </a:rPr>
                <a:t>1</a:t>
              </a:r>
              <a:endParaRPr sz="1100">
                <a:solidFill>
                  <a:schemeClr val="dk1"/>
                </a:solidFill>
                <a:latin typeface="Nunito"/>
                <a:ea typeface="Nunito"/>
                <a:cs typeface="Nunito"/>
                <a:sym typeface="Nunito"/>
              </a:endParaRPr>
            </a:p>
          </p:txBody>
        </p:sp>
      </p:grpSp>
      <p:sp>
        <p:nvSpPr>
          <p:cNvPr id="3" name="Rectangle 2">
            <a:extLst>
              <a:ext uri="{FF2B5EF4-FFF2-40B4-BE49-F238E27FC236}">
                <a16:creationId xmlns:a16="http://schemas.microsoft.com/office/drawing/2014/main" id="{AD3999FF-8FC6-EF17-EEB0-1F5B164F5403}"/>
              </a:ext>
            </a:extLst>
          </p:cNvPr>
          <p:cNvSpPr/>
          <p:nvPr/>
        </p:nvSpPr>
        <p:spPr>
          <a:xfrm>
            <a:off x="1179406" y="1273892"/>
            <a:ext cx="7619999" cy="1904999"/>
          </a:xfrm>
          <a:prstGeom prst="rect">
            <a:avLst/>
          </a:prstGeom>
          <a:solidFill>
            <a:srgbClr val="FFFFFF">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8" name="Google Shape;781;p31">
            <a:extLst>
              <a:ext uri="{FF2B5EF4-FFF2-40B4-BE49-F238E27FC236}">
                <a16:creationId xmlns:a16="http://schemas.microsoft.com/office/drawing/2014/main" id="{0F69FF5D-169F-75D2-3EB5-6135F8F15AE9}"/>
              </a:ext>
            </a:extLst>
          </p:cNvPr>
          <p:cNvSpPr/>
          <p:nvPr/>
        </p:nvSpPr>
        <p:spPr>
          <a:xfrm>
            <a:off x="1539747" y="4660604"/>
            <a:ext cx="1295468" cy="407004"/>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lvl="0" algn="ctr"/>
            <a:r>
              <a:rPr lang="fr-FR" sz="1800">
                <a:solidFill>
                  <a:schemeClr val="dk1"/>
                </a:solidFill>
                <a:latin typeface="Nunito"/>
                <a:ea typeface="Nunito"/>
                <a:cs typeface="Nunito"/>
                <a:sym typeface="Nunito"/>
              </a:rPr>
              <a:t>SDF: 7→ 3</a:t>
            </a:r>
          </a:p>
        </p:txBody>
      </p:sp>
      <p:sp>
        <p:nvSpPr>
          <p:cNvPr id="100" name="Google Shape;781;p31">
            <a:extLst>
              <a:ext uri="{FF2B5EF4-FFF2-40B4-BE49-F238E27FC236}">
                <a16:creationId xmlns:a16="http://schemas.microsoft.com/office/drawing/2014/main" id="{DBAF0DEF-1FD9-BF5E-D05F-333C90BC925E}"/>
              </a:ext>
            </a:extLst>
          </p:cNvPr>
          <p:cNvSpPr/>
          <p:nvPr/>
        </p:nvSpPr>
        <p:spPr>
          <a:xfrm>
            <a:off x="3417430" y="4662042"/>
            <a:ext cx="1554260" cy="407004"/>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lvl="0" algn="ctr"/>
            <a:r>
              <a:rPr lang="fr-FR" sz="1800">
                <a:solidFill>
                  <a:schemeClr val="dk1"/>
                </a:solidFill>
                <a:latin typeface="Nunito"/>
                <a:ea typeface="Nunito"/>
                <a:cs typeface="Nunito"/>
                <a:sym typeface="Nunito"/>
              </a:rPr>
              <a:t>DAG: 10→ 4</a:t>
            </a:r>
          </a:p>
        </p:txBody>
      </p:sp>
      <p:sp>
        <p:nvSpPr>
          <p:cNvPr id="99" name="Google Shape;781;p31">
            <a:extLst>
              <a:ext uri="{FF2B5EF4-FFF2-40B4-BE49-F238E27FC236}">
                <a16:creationId xmlns:a16="http://schemas.microsoft.com/office/drawing/2014/main" id="{27ABF437-1863-E06E-5C0F-9565B6DDEFF6}"/>
              </a:ext>
            </a:extLst>
          </p:cNvPr>
          <p:cNvSpPr/>
          <p:nvPr/>
        </p:nvSpPr>
        <p:spPr>
          <a:xfrm>
            <a:off x="1360168" y="2425726"/>
            <a:ext cx="6425550" cy="1330205"/>
          </a:xfrm>
          <a:prstGeom prst="roundRect">
            <a:avLst>
              <a:gd name="adj" fmla="val 16667"/>
            </a:avLst>
          </a:prstGeom>
          <a:solidFill>
            <a:schemeClr val="bg1"/>
          </a:solidFill>
          <a:ln>
            <a:solidFill>
              <a:srgbClr val="C00000"/>
            </a:solidFill>
          </a:ln>
        </p:spPr>
        <p:txBody>
          <a:bodyPr spcFirstLastPara="1" wrap="square" lIns="0" tIns="0" rIns="0" bIns="0" anchor="ctr" anchorCtr="0">
            <a:noAutofit/>
          </a:bodyPr>
          <a:lstStyle/>
          <a:p>
            <a:pPr algn="ctr"/>
            <a:r>
              <a:rPr lang="fr-FR" sz="2400" err="1">
                <a:solidFill>
                  <a:schemeClr val="dk1"/>
                </a:solidFill>
                <a:latin typeface="Nunito"/>
                <a:sym typeface="Nunito"/>
              </a:rPr>
              <a:t>Uncontrolled</a:t>
            </a:r>
            <a:r>
              <a:rPr lang="fr-FR" sz="2400">
                <a:solidFill>
                  <a:schemeClr val="dk1"/>
                </a:solidFill>
                <a:latin typeface="Nunito"/>
                <a:sym typeface="Nunito"/>
              </a:rPr>
              <a:t> clustering leads to </a:t>
            </a:r>
            <a:r>
              <a:rPr lang="fr-FR" sz="2400" err="1">
                <a:solidFill>
                  <a:schemeClr val="dk1"/>
                </a:solidFill>
                <a:latin typeface="Nunito"/>
                <a:sym typeface="Nunito"/>
              </a:rPr>
              <a:t>sequential</a:t>
            </a:r>
            <a:r>
              <a:rPr lang="fr-FR" sz="2400">
                <a:solidFill>
                  <a:schemeClr val="dk1"/>
                </a:solidFill>
                <a:latin typeface="Nunito"/>
                <a:sym typeface="Nunito"/>
              </a:rPr>
              <a:t> application</a:t>
            </a:r>
            <a:endParaRPr lang="fr-FR" sz="2400">
              <a:solidFill>
                <a:schemeClr val="dk1"/>
              </a:solidFill>
              <a:latin typeface="Nunito"/>
            </a:endParaRPr>
          </a:p>
        </p:txBody>
      </p:sp>
      <p:sp>
        <p:nvSpPr>
          <p:cNvPr id="101" name="ZoneTexte 100">
            <a:extLst>
              <a:ext uri="{FF2B5EF4-FFF2-40B4-BE49-F238E27FC236}">
                <a16:creationId xmlns:a16="http://schemas.microsoft.com/office/drawing/2014/main" id="{C0415C43-1AC6-C1B3-2068-20424E561474}"/>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Tree>
    <p:extLst>
      <p:ext uri="{BB962C8B-B14F-4D97-AF65-F5344CB8AC3E}">
        <p14:creationId xmlns:p14="http://schemas.microsoft.com/office/powerpoint/2010/main" val="280602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fade">
                                      <p:cBhvr>
                                        <p:cTn id="14" dur="500"/>
                                        <p:tgtEl>
                                          <p:spTgt spid="9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fade">
                                      <p:cBhvr>
                                        <p:cTn id="24" dur="500"/>
                                        <p:tgtEl>
                                          <p:spTgt spid="10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6"/>
                                        </p:tgtEl>
                                        <p:attrNameLst>
                                          <p:attrName>style.visibility</p:attrName>
                                        </p:attrNameLst>
                                      </p:cBhvr>
                                      <p:to>
                                        <p:strVal val="visible"/>
                                      </p:to>
                                    </p:set>
                                    <p:anim calcmode="lin" valueType="num">
                                      <p:cBhvr>
                                        <p:cTn id="29" dur="500" fill="hold"/>
                                        <p:tgtEl>
                                          <p:spTgt spid="96"/>
                                        </p:tgtEl>
                                        <p:attrNameLst>
                                          <p:attrName>ppt_w</p:attrName>
                                        </p:attrNameLst>
                                      </p:cBhvr>
                                      <p:tavLst>
                                        <p:tav tm="0">
                                          <p:val>
                                            <p:fltVal val="0"/>
                                          </p:val>
                                        </p:tav>
                                        <p:tav tm="100000">
                                          <p:val>
                                            <p:strVal val="#ppt_w"/>
                                          </p:val>
                                        </p:tav>
                                      </p:tavLst>
                                    </p:anim>
                                    <p:anim calcmode="lin" valueType="num">
                                      <p:cBhvr>
                                        <p:cTn id="30" dur="500" fill="hold"/>
                                        <p:tgtEl>
                                          <p:spTgt spid="96"/>
                                        </p:tgtEl>
                                        <p:attrNameLst>
                                          <p:attrName>ppt_h</p:attrName>
                                        </p:attrNameLst>
                                      </p:cBhvr>
                                      <p:tavLst>
                                        <p:tav tm="0">
                                          <p:val>
                                            <p:fltVal val="0"/>
                                          </p:val>
                                        </p:tav>
                                        <p:tav tm="100000">
                                          <p:val>
                                            <p:strVal val="#ppt_h"/>
                                          </p:val>
                                        </p:tav>
                                      </p:tavLst>
                                    </p:anim>
                                    <p:animEffect transition="in" filter="fade">
                                      <p:cBhvr>
                                        <p:cTn id="31" dur="500"/>
                                        <p:tgtEl>
                                          <p:spTgt spid="9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99"/>
                                        </p:tgtEl>
                                        <p:attrNameLst>
                                          <p:attrName>style.visibility</p:attrName>
                                        </p:attrNameLst>
                                      </p:cBhvr>
                                      <p:to>
                                        <p:strVal val="visible"/>
                                      </p:to>
                                    </p:set>
                                    <p:anim calcmode="lin" valueType="num">
                                      <p:cBhvr>
                                        <p:cTn id="36" dur="500" fill="hold"/>
                                        <p:tgtEl>
                                          <p:spTgt spid="99"/>
                                        </p:tgtEl>
                                        <p:attrNameLst>
                                          <p:attrName>ppt_w</p:attrName>
                                        </p:attrNameLst>
                                      </p:cBhvr>
                                      <p:tavLst>
                                        <p:tav tm="0">
                                          <p:val>
                                            <p:fltVal val="0"/>
                                          </p:val>
                                        </p:tav>
                                        <p:tav tm="100000">
                                          <p:val>
                                            <p:strVal val="#ppt_w"/>
                                          </p:val>
                                        </p:tav>
                                      </p:tavLst>
                                    </p:anim>
                                    <p:anim calcmode="lin" valueType="num">
                                      <p:cBhvr>
                                        <p:cTn id="37" dur="500" fill="hold"/>
                                        <p:tgtEl>
                                          <p:spTgt spid="99"/>
                                        </p:tgtEl>
                                        <p:attrNameLst>
                                          <p:attrName>ppt_h</p:attrName>
                                        </p:attrNameLst>
                                      </p:cBhvr>
                                      <p:tavLst>
                                        <p:tav tm="0">
                                          <p:val>
                                            <p:fltVal val="0"/>
                                          </p:val>
                                        </p:tav>
                                        <p:tav tm="100000">
                                          <p:val>
                                            <p:strVal val="#ppt_h"/>
                                          </p:val>
                                        </p:tav>
                                      </p:tavLst>
                                    </p:anim>
                                    <p:animEffect transition="in" filter="fade">
                                      <p:cBhvr>
                                        <p:cTn id="3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0" grpId="0" animBg="1"/>
      <p:bldP spid="9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rotWithShape="1">
          <a:blip r:embed="rId3">
            <a:alphaModFix/>
          </a:blip>
          <a:srcRect l="16065" r="25662"/>
          <a:stretch/>
        </p:blipFill>
        <p:spPr>
          <a:xfrm>
            <a:off x="852701" y="2837669"/>
            <a:ext cx="1230600" cy="1352100"/>
          </a:xfrm>
          <a:prstGeom prst="ellipse">
            <a:avLst/>
          </a:prstGeom>
          <a:noFill/>
          <a:ln>
            <a:noFill/>
          </a:ln>
        </p:spPr>
      </p:pic>
      <p:pic>
        <p:nvPicPr>
          <p:cNvPr id="67" name="Google Shape;67;p14"/>
          <p:cNvPicPr preferRelativeResize="0"/>
          <p:nvPr/>
        </p:nvPicPr>
        <p:blipFill rotWithShape="1">
          <a:blip r:embed="rId4">
            <a:alphaModFix/>
          </a:blip>
          <a:srcRect l="20104" r="24156"/>
          <a:stretch/>
        </p:blipFill>
        <p:spPr>
          <a:xfrm>
            <a:off x="852701" y="987512"/>
            <a:ext cx="1230600" cy="1352100"/>
          </a:xfrm>
          <a:prstGeom prst="ellipse">
            <a:avLst/>
          </a:prstGeom>
          <a:noFill/>
          <a:ln>
            <a:noFill/>
          </a:ln>
        </p:spPr>
      </p:pic>
      <p:cxnSp>
        <p:nvCxnSpPr>
          <p:cNvPr id="69" name="Google Shape;69;p14"/>
          <p:cNvCxnSpPr>
            <a:cxnSpLocks/>
          </p:cNvCxnSpPr>
          <p:nvPr/>
        </p:nvCxnSpPr>
        <p:spPr>
          <a:xfrm>
            <a:off x="4522331" y="2338866"/>
            <a:ext cx="1822200" cy="600"/>
          </a:xfrm>
          <a:prstGeom prst="bentConnector3">
            <a:avLst>
              <a:gd name="adj1" fmla="val 50000"/>
            </a:avLst>
          </a:prstGeom>
          <a:noFill/>
          <a:ln w="38100" cap="flat" cmpd="sng">
            <a:solidFill>
              <a:srgbClr val="081B3D"/>
            </a:solidFill>
            <a:prstDash val="solid"/>
            <a:round/>
            <a:headEnd type="none" w="med" len="med"/>
            <a:tailEnd type="oval" w="med" len="med"/>
          </a:ln>
        </p:spPr>
      </p:cxnSp>
      <p:cxnSp>
        <p:nvCxnSpPr>
          <p:cNvPr id="71" name="Google Shape;71;p14"/>
          <p:cNvCxnSpPr>
            <a:cxnSpLocks/>
          </p:cNvCxnSpPr>
          <p:nvPr/>
        </p:nvCxnSpPr>
        <p:spPr>
          <a:xfrm rot="10800000" flipH="1">
            <a:off x="4499723" y="4196720"/>
            <a:ext cx="1845000" cy="2100"/>
          </a:xfrm>
          <a:prstGeom prst="bentConnector3">
            <a:avLst>
              <a:gd name="adj1" fmla="val 50000"/>
            </a:avLst>
          </a:prstGeom>
          <a:noFill/>
          <a:ln w="38100" cap="flat" cmpd="sng">
            <a:solidFill>
              <a:srgbClr val="081B3D"/>
            </a:solidFill>
            <a:prstDash val="solid"/>
            <a:round/>
            <a:headEnd type="none" w="med" len="med"/>
            <a:tailEnd type="oval" w="med" len="med"/>
          </a:ln>
        </p:spPr>
      </p:cxnSp>
      <p:cxnSp>
        <p:nvCxnSpPr>
          <p:cNvPr id="73" name="Google Shape;73;p14"/>
          <p:cNvCxnSpPr>
            <a:cxnSpLocks/>
          </p:cNvCxnSpPr>
          <p:nvPr/>
        </p:nvCxnSpPr>
        <p:spPr>
          <a:xfrm>
            <a:off x="1515035" y="2338883"/>
            <a:ext cx="2194200" cy="600"/>
          </a:xfrm>
          <a:prstGeom prst="bentConnector3">
            <a:avLst>
              <a:gd name="adj1" fmla="val 49997"/>
            </a:avLst>
          </a:prstGeom>
          <a:noFill/>
          <a:ln w="38100" cap="flat" cmpd="sng">
            <a:solidFill>
              <a:srgbClr val="081B3D"/>
            </a:solidFill>
            <a:prstDash val="solid"/>
            <a:round/>
            <a:headEnd type="none" w="med" len="med"/>
            <a:tailEnd type="oval" w="med" len="med"/>
          </a:ln>
        </p:spPr>
      </p:cxnSp>
      <p:cxnSp>
        <p:nvCxnSpPr>
          <p:cNvPr id="76" name="Google Shape;76;p14"/>
          <p:cNvCxnSpPr>
            <a:cxnSpLocks/>
          </p:cNvCxnSpPr>
          <p:nvPr/>
        </p:nvCxnSpPr>
        <p:spPr>
          <a:xfrm>
            <a:off x="1472850" y="4198830"/>
            <a:ext cx="2236200" cy="600"/>
          </a:xfrm>
          <a:prstGeom prst="bentConnector3">
            <a:avLst>
              <a:gd name="adj1" fmla="val 50002"/>
            </a:avLst>
          </a:prstGeom>
          <a:noFill/>
          <a:ln w="38100" cap="flat" cmpd="sng">
            <a:solidFill>
              <a:srgbClr val="081B3D"/>
            </a:solidFill>
            <a:prstDash val="solid"/>
            <a:round/>
            <a:headEnd type="none" w="med" len="med"/>
            <a:tailEnd type="oval" w="med" len="med"/>
          </a:ln>
        </p:spPr>
      </p:cxnSp>
      <p:grpSp>
        <p:nvGrpSpPr>
          <p:cNvPr id="2" name="Groupe 1">
            <a:extLst>
              <a:ext uri="{FF2B5EF4-FFF2-40B4-BE49-F238E27FC236}">
                <a16:creationId xmlns:a16="http://schemas.microsoft.com/office/drawing/2014/main" id="{BCF54AC7-9322-65A8-F2FD-6EA619DB4B29}"/>
              </a:ext>
            </a:extLst>
          </p:cNvPr>
          <p:cNvGrpSpPr/>
          <p:nvPr/>
        </p:nvGrpSpPr>
        <p:grpSpPr>
          <a:xfrm>
            <a:off x="358950" y="3619230"/>
            <a:ext cx="1113900" cy="1159200"/>
            <a:chOff x="358950" y="3737843"/>
            <a:chExt cx="1113900" cy="1159200"/>
          </a:xfrm>
        </p:grpSpPr>
        <p:sp>
          <p:nvSpPr>
            <p:cNvPr id="68" name="Google Shape;68;p14"/>
            <p:cNvSpPr/>
            <p:nvPr/>
          </p:nvSpPr>
          <p:spPr>
            <a:xfrm>
              <a:off x="358950" y="3737843"/>
              <a:ext cx="1113900" cy="1159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pic>
          <p:nvPicPr>
            <p:cNvPr id="78" name="Google Shape;78;p14"/>
            <p:cNvPicPr preferRelativeResize="0"/>
            <p:nvPr/>
          </p:nvPicPr>
          <p:blipFill rotWithShape="1">
            <a:blip r:embed="rId5">
              <a:alphaModFix/>
            </a:blip>
            <a:srcRect l="8217" t="7737" r="7415" b="3735"/>
            <a:stretch/>
          </p:blipFill>
          <p:spPr>
            <a:xfrm>
              <a:off x="594827" y="3873459"/>
              <a:ext cx="642000" cy="888000"/>
            </a:xfrm>
            <a:prstGeom prst="rect">
              <a:avLst/>
            </a:prstGeom>
            <a:noFill/>
            <a:ln>
              <a:noFill/>
            </a:ln>
          </p:spPr>
        </p:pic>
      </p:grpSp>
      <p:sp>
        <p:nvSpPr>
          <p:cNvPr id="79" name="Google Shape;7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a:t>
            </a:fld>
            <a:endParaRPr/>
          </a:p>
        </p:txBody>
      </p:sp>
      <p:grpSp>
        <p:nvGrpSpPr>
          <p:cNvPr id="80" name="Google Shape;80;p14"/>
          <p:cNvGrpSpPr/>
          <p:nvPr/>
        </p:nvGrpSpPr>
        <p:grpSpPr>
          <a:xfrm>
            <a:off x="3763211" y="1890709"/>
            <a:ext cx="832236" cy="896380"/>
            <a:chOff x="3326525" y="3507956"/>
            <a:chExt cx="782250" cy="782250"/>
          </a:xfrm>
        </p:grpSpPr>
        <p:sp>
          <p:nvSpPr>
            <p:cNvPr id="81" name="Google Shape;81;p14"/>
            <p:cNvSpPr/>
            <p:nvPr/>
          </p:nvSpPr>
          <p:spPr>
            <a:xfrm rot="5400000">
              <a:off x="3556831"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2" name="Google Shape;82;p14"/>
            <p:cNvSpPr/>
            <p:nvPr/>
          </p:nvSpPr>
          <p:spPr>
            <a:xfrm rot="5400000">
              <a:off x="3403294"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3" name="Google Shape;83;p14"/>
            <p:cNvSpPr/>
            <p:nvPr/>
          </p:nvSpPr>
          <p:spPr>
            <a:xfrm rot="5400000">
              <a:off x="3249756"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4" name="Google Shape;84;p14"/>
            <p:cNvSpPr/>
            <p:nvPr/>
          </p:nvSpPr>
          <p:spPr>
            <a:xfrm rot="5400000">
              <a:off x="3096219"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5" name="Google Shape;85;p14"/>
            <p:cNvSpPr/>
            <p:nvPr/>
          </p:nvSpPr>
          <p:spPr>
            <a:xfrm>
              <a:off x="3326525" y="3621975"/>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6" name="Google Shape;86;p14"/>
            <p:cNvSpPr/>
            <p:nvPr/>
          </p:nvSpPr>
          <p:spPr>
            <a:xfrm>
              <a:off x="3326525" y="3775513"/>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7" name="Google Shape;87;p14"/>
            <p:cNvSpPr/>
            <p:nvPr/>
          </p:nvSpPr>
          <p:spPr>
            <a:xfrm>
              <a:off x="3328775" y="3929050"/>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8" name="Google Shape;88;p14"/>
            <p:cNvSpPr/>
            <p:nvPr/>
          </p:nvSpPr>
          <p:spPr>
            <a:xfrm>
              <a:off x="3328775" y="4082588"/>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9" name="Google Shape;89;p14"/>
            <p:cNvSpPr/>
            <p:nvPr/>
          </p:nvSpPr>
          <p:spPr>
            <a:xfrm>
              <a:off x="3381575" y="3560525"/>
              <a:ext cx="674400" cy="677100"/>
            </a:xfrm>
            <a:prstGeom prst="roundRect">
              <a:avLst>
                <a:gd name="adj" fmla="val 952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grpSp>
        <p:nvGrpSpPr>
          <p:cNvPr id="90" name="Google Shape;90;p14"/>
          <p:cNvGrpSpPr/>
          <p:nvPr/>
        </p:nvGrpSpPr>
        <p:grpSpPr>
          <a:xfrm>
            <a:off x="3740602" y="3750664"/>
            <a:ext cx="832236" cy="896380"/>
            <a:chOff x="3326525" y="3507956"/>
            <a:chExt cx="782250" cy="782250"/>
          </a:xfrm>
        </p:grpSpPr>
        <p:sp>
          <p:nvSpPr>
            <p:cNvPr id="91" name="Google Shape;91;p14"/>
            <p:cNvSpPr/>
            <p:nvPr/>
          </p:nvSpPr>
          <p:spPr>
            <a:xfrm rot="5400000">
              <a:off x="3556831"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2" name="Google Shape;92;p14"/>
            <p:cNvSpPr/>
            <p:nvPr/>
          </p:nvSpPr>
          <p:spPr>
            <a:xfrm rot="5400000">
              <a:off x="3403294"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3" name="Google Shape;93;p14"/>
            <p:cNvSpPr/>
            <p:nvPr/>
          </p:nvSpPr>
          <p:spPr>
            <a:xfrm rot="5400000">
              <a:off x="3249756"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4" name="Google Shape;94;p14"/>
            <p:cNvSpPr/>
            <p:nvPr/>
          </p:nvSpPr>
          <p:spPr>
            <a:xfrm rot="5400000">
              <a:off x="3096219"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5" name="Google Shape;95;p14"/>
            <p:cNvSpPr/>
            <p:nvPr/>
          </p:nvSpPr>
          <p:spPr>
            <a:xfrm>
              <a:off x="3326525" y="3621975"/>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6" name="Google Shape;96;p14"/>
            <p:cNvSpPr/>
            <p:nvPr/>
          </p:nvSpPr>
          <p:spPr>
            <a:xfrm>
              <a:off x="3326525" y="3775513"/>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7" name="Google Shape;97;p14"/>
            <p:cNvSpPr/>
            <p:nvPr/>
          </p:nvSpPr>
          <p:spPr>
            <a:xfrm>
              <a:off x="3328775" y="3929050"/>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8" name="Google Shape;98;p14"/>
            <p:cNvSpPr/>
            <p:nvPr/>
          </p:nvSpPr>
          <p:spPr>
            <a:xfrm>
              <a:off x="3328775" y="4082588"/>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9" name="Google Shape;99;p14"/>
            <p:cNvSpPr/>
            <p:nvPr/>
          </p:nvSpPr>
          <p:spPr>
            <a:xfrm>
              <a:off x="3381575" y="3560525"/>
              <a:ext cx="674400" cy="677100"/>
            </a:xfrm>
            <a:prstGeom prst="roundRect">
              <a:avLst>
                <a:gd name="adj" fmla="val 952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
        <p:nvSpPr>
          <p:cNvPr id="70" name="Google Shape;70;p14"/>
          <p:cNvSpPr txBox="1"/>
          <p:nvPr/>
        </p:nvSpPr>
        <p:spPr>
          <a:xfrm>
            <a:off x="3836531" y="2119716"/>
            <a:ext cx="685800" cy="43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000" b="1">
                <a:solidFill>
                  <a:srgbClr val="FFFFFF"/>
                </a:solidFill>
                <a:latin typeface="Nunito"/>
                <a:ea typeface="Nunito"/>
                <a:cs typeface="Nunito"/>
                <a:sym typeface="Nunito"/>
              </a:rPr>
              <a:t>CSP</a:t>
            </a:r>
            <a:endParaRPr sz="2000" b="1">
              <a:solidFill>
                <a:srgbClr val="FFFFFF"/>
              </a:solidFill>
              <a:latin typeface="Nunito"/>
              <a:ea typeface="Nunito"/>
              <a:cs typeface="Nunito"/>
              <a:sym typeface="Nunito"/>
            </a:endParaRPr>
          </a:p>
        </p:txBody>
      </p:sp>
      <p:sp>
        <p:nvSpPr>
          <p:cNvPr id="72" name="Google Shape;72;p14"/>
          <p:cNvSpPr txBox="1"/>
          <p:nvPr/>
        </p:nvSpPr>
        <p:spPr>
          <a:xfrm>
            <a:off x="3813923" y="3979670"/>
            <a:ext cx="685800" cy="43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000" b="1">
                <a:solidFill>
                  <a:srgbClr val="FFFFFF"/>
                </a:solidFill>
                <a:latin typeface="Nunito"/>
                <a:ea typeface="Nunito"/>
                <a:cs typeface="Nunito"/>
                <a:sym typeface="Nunito"/>
              </a:rPr>
              <a:t>CSP</a:t>
            </a:r>
            <a:endParaRPr sz="2000" b="1">
              <a:solidFill>
                <a:srgbClr val="FFFFFF"/>
              </a:solidFill>
              <a:latin typeface="Nunito"/>
              <a:ea typeface="Nunito"/>
              <a:cs typeface="Nunito"/>
              <a:sym typeface="Nunito"/>
            </a:endParaRPr>
          </a:p>
        </p:txBody>
      </p:sp>
      <p:grpSp>
        <p:nvGrpSpPr>
          <p:cNvPr id="100" name="Google Shape;100;p14"/>
          <p:cNvGrpSpPr/>
          <p:nvPr/>
        </p:nvGrpSpPr>
        <p:grpSpPr>
          <a:xfrm rot="2827331">
            <a:off x="6451016" y="3765931"/>
            <a:ext cx="864865" cy="864865"/>
            <a:chOff x="3326525" y="3507956"/>
            <a:chExt cx="782250" cy="782250"/>
          </a:xfrm>
        </p:grpSpPr>
        <p:sp>
          <p:nvSpPr>
            <p:cNvPr id="101" name="Google Shape;101;p14"/>
            <p:cNvSpPr/>
            <p:nvPr/>
          </p:nvSpPr>
          <p:spPr>
            <a:xfrm rot="5400000">
              <a:off x="3556831"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2" name="Google Shape;102;p14"/>
            <p:cNvSpPr/>
            <p:nvPr/>
          </p:nvSpPr>
          <p:spPr>
            <a:xfrm rot="5400000">
              <a:off x="3403294"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3" name="Google Shape;103;p14"/>
            <p:cNvSpPr/>
            <p:nvPr/>
          </p:nvSpPr>
          <p:spPr>
            <a:xfrm rot="5400000">
              <a:off x="3249756"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4" name="Google Shape;104;p14"/>
            <p:cNvSpPr/>
            <p:nvPr/>
          </p:nvSpPr>
          <p:spPr>
            <a:xfrm rot="5400000">
              <a:off x="3096219"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5" name="Google Shape;105;p14"/>
            <p:cNvSpPr/>
            <p:nvPr/>
          </p:nvSpPr>
          <p:spPr>
            <a:xfrm>
              <a:off x="3326525" y="3621975"/>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6" name="Google Shape;106;p14"/>
            <p:cNvSpPr/>
            <p:nvPr/>
          </p:nvSpPr>
          <p:spPr>
            <a:xfrm>
              <a:off x="3326525" y="3775513"/>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7" name="Google Shape;107;p14"/>
            <p:cNvSpPr/>
            <p:nvPr/>
          </p:nvSpPr>
          <p:spPr>
            <a:xfrm>
              <a:off x="3328775" y="3929050"/>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8" name="Google Shape;108;p14"/>
            <p:cNvSpPr/>
            <p:nvPr/>
          </p:nvSpPr>
          <p:spPr>
            <a:xfrm>
              <a:off x="3328775" y="4082588"/>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9" name="Google Shape;109;p14"/>
            <p:cNvSpPr/>
            <p:nvPr/>
          </p:nvSpPr>
          <p:spPr>
            <a:xfrm>
              <a:off x="3381575" y="3560525"/>
              <a:ext cx="674400" cy="677100"/>
            </a:xfrm>
            <a:prstGeom prst="roundRect">
              <a:avLst>
                <a:gd name="adj" fmla="val 952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
        <p:nvSpPr>
          <p:cNvPr id="110" name="Google Shape;110;p14"/>
          <p:cNvSpPr txBox="1"/>
          <p:nvPr/>
        </p:nvSpPr>
        <p:spPr>
          <a:xfrm>
            <a:off x="6540472" y="3979670"/>
            <a:ext cx="685800" cy="438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2000" b="1">
                <a:solidFill>
                  <a:srgbClr val="FFFFFF"/>
                </a:solidFill>
                <a:latin typeface="Nunito"/>
                <a:ea typeface="Nunito"/>
                <a:cs typeface="Nunito"/>
                <a:sym typeface="Nunito"/>
              </a:rPr>
              <a:t>SDP</a:t>
            </a:r>
            <a:endParaRPr sz="2000" b="1">
              <a:solidFill>
                <a:srgbClr val="FFFFFF"/>
              </a:solidFill>
              <a:latin typeface="Nunito"/>
              <a:ea typeface="Nunito"/>
              <a:cs typeface="Nunito"/>
              <a:sym typeface="Nunito"/>
            </a:endParaRPr>
          </a:p>
        </p:txBody>
      </p:sp>
      <p:grpSp>
        <p:nvGrpSpPr>
          <p:cNvPr id="111" name="Google Shape;111;p14"/>
          <p:cNvGrpSpPr/>
          <p:nvPr/>
        </p:nvGrpSpPr>
        <p:grpSpPr>
          <a:xfrm rot="2827331">
            <a:off x="6431931" y="1905977"/>
            <a:ext cx="864865" cy="864865"/>
            <a:chOff x="3326525" y="3507956"/>
            <a:chExt cx="782250" cy="782250"/>
          </a:xfrm>
        </p:grpSpPr>
        <p:sp>
          <p:nvSpPr>
            <p:cNvPr id="112" name="Google Shape;112;p14"/>
            <p:cNvSpPr/>
            <p:nvPr/>
          </p:nvSpPr>
          <p:spPr>
            <a:xfrm rot="5400000">
              <a:off x="3556831"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3" name="Google Shape;113;p14"/>
            <p:cNvSpPr/>
            <p:nvPr/>
          </p:nvSpPr>
          <p:spPr>
            <a:xfrm rot="5400000">
              <a:off x="3403294"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4" name="Google Shape;114;p14"/>
            <p:cNvSpPr/>
            <p:nvPr/>
          </p:nvSpPr>
          <p:spPr>
            <a:xfrm rot="5400000">
              <a:off x="3249756"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5" name="Google Shape;115;p14"/>
            <p:cNvSpPr/>
            <p:nvPr/>
          </p:nvSpPr>
          <p:spPr>
            <a:xfrm rot="5400000">
              <a:off x="3096219"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6" name="Google Shape;116;p14"/>
            <p:cNvSpPr/>
            <p:nvPr/>
          </p:nvSpPr>
          <p:spPr>
            <a:xfrm>
              <a:off x="3326525" y="3621975"/>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7" name="Google Shape;117;p14"/>
            <p:cNvSpPr/>
            <p:nvPr/>
          </p:nvSpPr>
          <p:spPr>
            <a:xfrm>
              <a:off x="3326525" y="3775513"/>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8" name="Google Shape;118;p14"/>
            <p:cNvSpPr/>
            <p:nvPr/>
          </p:nvSpPr>
          <p:spPr>
            <a:xfrm>
              <a:off x="3328775" y="3929050"/>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9" name="Google Shape;119;p14"/>
            <p:cNvSpPr/>
            <p:nvPr/>
          </p:nvSpPr>
          <p:spPr>
            <a:xfrm>
              <a:off x="3328775" y="4082588"/>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20" name="Google Shape;120;p14"/>
            <p:cNvSpPr/>
            <p:nvPr/>
          </p:nvSpPr>
          <p:spPr>
            <a:xfrm>
              <a:off x="3381575" y="3560525"/>
              <a:ext cx="674400" cy="677100"/>
            </a:xfrm>
            <a:prstGeom prst="roundRect">
              <a:avLst>
                <a:gd name="adj" fmla="val 952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
        <p:nvSpPr>
          <p:cNvPr id="121" name="Google Shape;121;p14"/>
          <p:cNvSpPr txBox="1"/>
          <p:nvPr/>
        </p:nvSpPr>
        <p:spPr>
          <a:xfrm>
            <a:off x="6521388" y="2119716"/>
            <a:ext cx="685800" cy="438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2000" b="1">
                <a:solidFill>
                  <a:srgbClr val="FFFFFF"/>
                </a:solidFill>
                <a:latin typeface="Nunito"/>
                <a:ea typeface="Nunito"/>
                <a:cs typeface="Nunito"/>
                <a:sym typeface="Nunito"/>
              </a:rPr>
              <a:t>SDP</a:t>
            </a:r>
            <a:endParaRPr sz="2000" b="1">
              <a:solidFill>
                <a:srgbClr val="FFFFFF"/>
              </a:solidFill>
              <a:latin typeface="Nunito"/>
              <a:ea typeface="Nunito"/>
              <a:cs typeface="Nunito"/>
              <a:sym typeface="Nunito"/>
            </a:endParaRPr>
          </a:p>
        </p:txBody>
      </p:sp>
      <p:grpSp>
        <p:nvGrpSpPr>
          <p:cNvPr id="126" name="Google Shape;126;p14"/>
          <p:cNvGrpSpPr/>
          <p:nvPr/>
        </p:nvGrpSpPr>
        <p:grpSpPr>
          <a:xfrm>
            <a:off x="401132" y="1759287"/>
            <a:ext cx="1113903" cy="1159192"/>
            <a:chOff x="650875" y="1380400"/>
            <a:chExt cx="1047000" cy="1011600"/>
          </a:xfrm>
        </p:grpSpPr>
        <p:sp>
          <p:nvSpPr>
            <p:cNvPr id="74" name="Google Shape;74;p14"/>
            <p:cNvSpPr/>
            <p:nvPr/>
          </p:nvSpPr>
          <p:spPr>
            <a:xfrm>
              <a:off x="650875" y="1380400"/>
              <a:ext cx="1047000" cy="10116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nvGrpSpPr>
            <p:cNvPr id="127" name="Google Shape;127;p14"/>
            <p:cNvGrpSpPr/>
            <p:nvPr/>
          </p:nvGrpSpPr>
          <p:grpSpPr>
            <a:xfrm>
              <a:off x="846025" y="1456650"/>
              <a:ext cx="656700" cy="774900"/>
              <a:chOff x="1930050" y="2091650"/>
              <a:chExt cx="656700" cy="774900"/>
            </a:xfrm>
          </p:grpSpPr>
          <p:cxnSp>
            <p:nvCxnSpPr>
              <p:cNvPr id="128" name="Google Shape;128;p14"/>
              <p:cNvCxnSpPr>
                <a:stCxn id="129" idx="0"/>
                <a:endCxn id="130" idx="0"/>
              </p:cNvCxnSpPr>
              <p:nvPr/>
            </p:nvCxnSpPr>
            <p:spPr>
              <a:xfrm>
                <a:off x="1943700" y="2732100"/>
                <a:ext cx="629400" cy="0"/>
              </a:xfrm>
              <a:prstGeom prst="straightConnector1">
                <a:avLst/>
              </a:prstGeom>
              <a:noFill/>
              <a:ln w="9525" cap="flat" cmpd="sng">
                <a:solidFill>
                  <a:schemeClr val="dk1"/>
                </a:solidFill>
                <a:prstDash val="solid"/>
                <a:round/>
                <a:headEnd type="none" w="med" len="med"/>
                <a:tailEnd type="none" w="med" len="med"/>
              </a:ln>
            </p:spPr>
          </p:cxnSp>
          <p:sp>
            <p:nvSpPr>
              <p:cNvPr id="131" name="Google Shape;131;p14"/>
              <p:cNvSpPr/>
              <p:nvPr/>
            </p:nvSpPr>
            <p:spPr>
              <a:xfrm>
                <a:off x="2108747" y="2240414"/>
                <a:ext cx="300900" cy="282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32" name="Google Shape;132;p14"/>
              <p:cNvSpPr/>
              <p:nvPr/>
            </p:nvSpPr>
            <p:spPr>
              <a:xfrm>
                <a:off x="2136139" y="2159800"/>
                <a:ext cx="245700" cy="282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33" name="Google Shape;133;p14"/>
              <p:cNvSpPr/>
              <p:nvPr/>
            </p:nvSpPr>
            <p:spPr>
              <a:xfrm>
                <a:off x="2067533" y="2321029"/>
                <a:ext cx="379200" cy="282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34" name="Google Shape;134;p14"/>
              <p:cNvSpPr/>
              <p:nvPr/>
            </p:nvSpPr>
            <p:spPr>
              <a:xfrm>
                <a:off x="2032357" y="2401643"/>
                <a:ext cx="447300" cy="282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35" name="Google Shape;135;p14"/>
              <p:cNvSpPr/>
              <p:nvPr/>
            </p:nvSpPr>
            <p:spPr>
              <a:xfrm>
                <a:off x="2003558" y="2482258"/>
                <a:ext cx="508200" cy="282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36" name="Google Shape;136;p14"/>
              <p:cNvSpPr/>
              <p:nvPr/>
            </p:nvSpPr>
            <p:spPr>
              <a:xfrm>
                <a:off x="1966089" y="2562872"/>
                <a:ext cx="585300" cy="282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37" name="Google Shape;137;p14"/>
              <p:cNvSpPr/>
              <p:nvPr/>
            </p:nvSpPr>
            <p:spPr>
              <a:xfrm>
                <a:off x="1930050" y="2643487"/>
                <a:ext cx="656700" cy="282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cxnSp>
            <p:nvCxnSpPr>
              <p:cNvPr id="138" name="Google Shape;138;p14"/>
              <p:cNvCxnSpPr>
                <a:stCxn id="132" idx="1"/>
                <a:endCxn id="131" idx="0"/>
              </p:cNvCxnSpPr>
              <p:nvPr/>
            </p:nvCxnSpPr>
            <p:spPr>
              <a:xfrm>
                <a:off x="2136139" y="2173900"/>
                <a:ext cx="123000" cy="66600"/>
              </a:xfrm>
              <a:prstGeom prst="straightConnector1">
                <a:avLst/>
              </a:prstGeom>
              <a:noFill/>
              <a:ln w="9525" cap="flat" cmpd="sng">
                <a:solidFill>
                  <a:schemeClr val="dk1"/>
                </a:solidFill>
                <a:prstDash val="solid"/>
                <a:round/>
                <a:headEnd type="none" w="med" len="med"/>
                <a:tailEnd type="none" w="med" len="med"/>
              </a:ln>
            </p:spPr>
          </p:cxnSp>
          <p:cxnSp>
            <p:nvCxnSpPr>
              <p:cNvPr id="139" name="Google Shape;139;p14"/>
              <p:cNvCxnSpPr>
                <a:stCxn id="131" idx="1"/>
                <a:endCxn id="133" idx="0"/>
              </p:cNvCxnSpPr>
              <p:nvPr/>
            </p:nvCxnSpPr>
            <p:spPr>
              <a:xfrm>
                <a:off x="2108747" y="2254514"/>
                <a:ext cx="148500" cy="6660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14"/>
              <p:cNvCxnSpPr>
                <a:stCxn id="133" idx="1"/>
                <a:endCxn id="134" idx="0"/>
              </p:cNvCxnSpPr>
              <p:nvPr/>
            </p:nvCxnSpPr>
            <p:spPr>
              <a:xfrm>
                <a:off x="2067533" y="2335129"/>
                <a:ext cx="188400" cy="66600"/>
              </a:xfrm>
              <a:prstGeom prst="straightConnector1">
                <a:avLst/>
              </a:prstGeom>
              <a:noFill/>
              <a:ln w="9525" cap="flat" cmpd="sng">
                <a:solidFill>
                  <a:schemeClr val="dk1"/>
                </a:solidFill>
                <a:prstDash val="solid"/>
                <a:round/>
                <a:headEnd type="none" w="med" len="med"/>
                <a:tailEnd type="none" w="med" len="med"/>
              </a:ln>
            </p:spPr>
          </p:cxnSp>
          <p:cxnSp>
            <p:nvCxnSpPr>
              <p:cNvPr id="141" name="Google Shape;141;p14"/>
              <p:cNvCxnSpPr>
                <a:stCxn id="134" idx="1"/>
                <a:endCxn id="135" idx="0"/>
              </p:cNvCxnSpPr>
              <p:nvPr/>
            </p:nvCxnSpPr>
            <p:spPr>
              <a:xfrm>
                <a:off x="2032357" y="2415743"/>
                <a:ext cx="225300" cy="6660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14"/>
              <p:cNvCxnSpPr>
                <a:stCxn id="135" idx="1"/>
                <a:endCxn id="136" idx="0"/>
              </p:cNvCxnSpPr>
              <p:nvPr/>
            </p:nvCxnSpPr>
            <p:spPr>
              <a:xfrm>
                <a:off x="2003558" y="2496358"/>
                <a:ext cx="255300" cy="66600"/>
              </a:xfrm>
              <a:prstGeom prst="straightConnector1">
                <a:avLst/>
              </a:prstGeom>
              <a:noFill/>
              <a:ln w="9525" cap="flat" cmpd="sng">
                <a:solidFill>
                  <a:schemeClr val="dk1"/>
                </a:solidFill>
                <a:prstDash val="solid"/>
                <a:round/>
                <a:headEnd type="none" w="med" len="med"/>
                <a:tailEnd type="none" w="med" len="med"/>
              </a:ln>
            </p:spPr>
          </p:cxnSp>
          <p:cxnSp>
            <p:nvCxnSpPr>
              <p:cNvPr id="143" name="Google Shape;143;p14"/>
              <p:cNvCxnSpPr>
                <a:stCxn id="136" idx="1"/>
                <a:endCxn id="137" idx="0"/>
              </p:cNvCxnSpPr>
              <p:nvPr/>
            </p:nvCxnSpPr>
            <p:spPr>
              <a:xfrm>
                <a:off x="1966089" y="2576972"/>
                <a:ext cx="292200" cy="66600"/>
              </a:xfrm>
              <a:prstGeom prst="straightConnector1">
                <a:avLst/>
              </a:prstGeom>
              <a:noFill/>
              <a:ln w="9525" cap="flat" cmpd="sng">
                <a:solidFill>
                  <a:schemeClr val="dk1"/>
                </a:solidFill>
                <a:prstDash val="solid"/>
                <a:round/>
                <a:headEnd type="none" w="med" len="med"/>
                <a:tailEnd type="none" w="med" len="med"/>
              </a:ln>
            </p:spPr>
          </p:cxnSp>
          <p:cxnSp>
            <p:nvCxnSpPr>
              <p:cNvPr id="144" name="Google Shape;144;p14"/>
              <p:cNvCxnSpPr>
                <a:stCxn id="129" idx="3"/>
              </p:cNvCxnSpPr>
              <p:nvPr/>
            </p:nvCxnSpPr>
            <p:spPr>
              <a:xfrm rot="10800000" flipH="1">
                <a:off x="1957350" y="2730600"/>
                <a:ext cx="301800" cy="64800"/>
              </a:xfrm>
              <a:prstGeom prst="straightConnector1">
                <a:avLst/>
              </a:prstGeom>
              <a:noFill/>
              <a:ln w="9525" cap="flat" cmpd="sng">
                <a:solidFill>
                  <a:schemeClr val="dk1"/>
                </a:solidFill>
                <a:prstDash val="solid"/>
                <a:round/>
                <a:headEnd type="none" w="med" len="med"/>
                <a:tailEnd type="none" w="med" len="med"/>
              </a:ln>
            </p:spPr>
          </p:cxnSp>
          <p:cxnSp>
            <p:nvCxnSpPr>
              <p:cNvPr id="145" name="Google Shape;145;p14"/>
              <p:cNvCxnSpPr>
                <a:stCxn id="132" idx="3"/>
                <a:endCxn id="131" idx="0"/>
              </p:cNvCxnSpPr>
              <p:nvPr/>
            </p:nvCxnSpPr>
            <p:spPr>
              <a:xfrm flipH="1">
                <a:off x="2259139" y="2173900"/>
                <a:ext cx="122700" cy="66600"/>
              </a:xfrm>
              <a:prstGeom prst="straightConnector1">
                <a:avLst/>
              </a:prstGeom>
              <a:noFill/>
              <a:ln w="9525" cap="flat" cmpd="sng">
                <a:solidFill>
                  <a:schemeClr val="dk1"/>
                </a:solidFill>
                <a:prstDash val="solid"/>
                <a:round/>
                <a:headEnd type="none" w="med" len="med"/>
                <a:tailEnd type="none" w="med" len="med"/>
              </a:ln>
            </p:spPr>
          </p:cxnSp>
          <p:cxnSp>
            <p:nvCxnSpPr>
              <p:cNvPr id="146" name="Google Shape;146;p14"/>
              <p:cNvCxnSpPr>
                <a:stCxn id="131" idx="3"/>
                <a:endCxn id="133" idx="0"/>
              </p:cNvCxnSpPr>
              <p:nvPr/>
            </p:nvCxnSpPr>
            <p:spPr>
              <a:xfrm flipH="1">
                <a:off x="2257247" y="2254514"/>
                <a:ext cx="152400" cy="6660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14"/>
              <p:cNvCxnSpPr>
                <a:stCxn id="133" idx="3"/>
                <a:endCxn id="134" idx="0"/>
              </p:cNvCxnSpPr>
              <p:nvPr/>
            </p:nvCxnSpPr>
            <p:spPr>
              <a:xfrm flipH="1">
                <a:off x="2255933" y="2335129"/>
                <a:ext cx="190800" cy="6660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14"/>
              <p:cNvCxnSpPr>
                <a:stCxn id="134" idx="3"/>
                <a:endCxn id="135" idx="0"/>
              </p:cNvCxnSpPr>
              <p:nvPr/>
            </p:nvCxnSpPr>
            <p:spPr>
              <a:xfrm flipH="1">
                <a:off x="2257657" y="2415743"/>
                <a:ext cx="222000" cy="6660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14"/>
              <p:cNvCxnSpPr>
                <a:stCxn id="135" idx="3"/>
                <a:endCxn id="136" idx="0"/>
              </p:cNvCxnSpPr>
              <p:nvPr/>
            </p:nvCxnSpPr>
            <p:spPr>
              <a:xfrm flipH="1">
                <a:off x="2258858" y="2496358"/>
                <a:ext cx="252900" cy="6660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14"/>
              <p:cNvCxnSpPr>
                <a:stCxn id="136" idx="3"/>
                <a:endCxn id="137" idx="0"/>
              </p:cNvCxnSpPr>
              <p:nvPr/>
            </p:nvCxnSpPr>
            <p:spPr>
              <a:xfrm flipH="1">
                <a:off x="2258289" y="2576972"/>
                <a:ext cx="293100" cy="6660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14"/>
              <p:cNvCxnSpPr>
                <a:stCxn id="130" idx="1"/>
              </p:cNvCxnSpPr>
              <p:nvPr/>
            </p:nvCxnSpPr>
            <p:spPr>
              <a:xfrm rot="10800000">
                <a:off x="2254350" y="2732100"/>
                <a:ext cx="305100" cy="63300"/>
              </a:xfrm>
              <a:prstGeom prst="straightConnector1">
                <a:avLst/>
              </a:prstGeom>
              <a:noFill/>
              <a:ln w="9525" cap="flat" cmpd="sng">
                <a:solidFill>
                  <a:schemeClr val="dk1"/>
                </a:solidFill>
                <a:prstDash val="solid"/>
                <a:round/>
                <a:headEnd type="none" w="med" len="med"/>
                <a:tailEnd type="none" w="med" len="med"/>
              </a:ln>
            </p:spPr>
          </p:cxnSp>
          <p:sp>
            <p:nvSpPr>
              <p:cNvPr id="152" name="Google Shape;152;p14"/>
              <p:cNvSpPr/>
              <p:nvPr/>
            </p:nvSpPr>
            <p:spPr>
              <a:xfrm>
                <a:off x="2216550" y="2091650"/>
                <a:ext cx="83700" cy="774900"/>
              </a:xfrm>
              <a:prstGeom prst="roundRect">
                <a:avLst>
                  <a:gd name="adj" fmla="val 22222"/>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29" name="Google Shape;129;p14"/>
              <p:cNvSpPr/>
              <p:nvPr/>
            </p:nvSpPr>
            <p:spPr>
              <a:xfrm>
                <a:off x="1930050" y="2732100"/>
                <a:ext cx="27300" cy="1266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30" name="Google Shape;130;p14"/>
              <p:cNvSpPr/>
              <p:nvPr/>
            </p:nvSpPr>
            <p:spPr>
              <a:xfrm>
                <a:off x="2559450" y="2732100"/>
                <a:ext cx="27300" cy="126600"/>
              </a:xfrm>
              <a:prstGeom prst="roundRect">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grpSp>
      <p:sp>
        <p:nvSpPr>
          <p:cNvPr id="153" name="Google Shape;153;p14"/>
          <p:cNvSpPr/>
          <p:nvPr/>
        </p:nvSpPr>
        <p:spPr>
          <a:xfrm>
            <a:off x="4757825" y="2960117"/>
            <a:ext cx="1528200" cy="576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000">
                <a:latin typeface="Nunito"/>
                <a:ea typeface="Nunito"/>
                <a:cs typeface="Nunito"/>
                <a:sym typeface="Nunito"/>
              </a:rPr>
              <a:t>Visibilities</a:t>
            </a:r>
            <a:endParaRPr sz="2000">
              <a:latin typeface="Nunito"/>
              <a:ea typeface="Nunito"/>
              <a:cs typeface="Nunito"/>
              <a:sym typeface="Nunito"/>
            </a:endParaRPr>
          </a:p>
        </p:txBody>
      </p:sp>
      <p:sp>
        <p:nvSpPr>
          <p:cNvPr id="154" name="Google Shape;154;p14"/>
          <p:cNvSpPr/>
          <p:nvPr/>
        </p:nvSpPr>
        <p:spPr>
          <a:xfrm>
            <a:off x="7615797" y="2960105"/>
            <a:ext cx="1528200" cy="576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000">
                <a:latin typeface="Nunito"/>
                <a:ea typeface="Nunito"/>
                <a:cs typeface="Nunito"/>
                <a:sym typeface="Nunito"/>
              </a:rPr>
              <a:t>Output image</a:t>
            </a:r>
            <a:endParaRPr sz="2000">
              <a:latin typeface="Nunito"/>
              <a:ea typeface="Nunito"/>
              <a:cs typeface="Nunito"/>
              <a:sym typeface="Nunito"/>
            </a:endParaRPr>
          </a:p>
        </p:txBody>
      </p:sp>
      <p:sp>
        <p:nvSpPr>
          <p:cNvPr id="155" name="Google Shape;155;p14"/>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0" algn="ctr" rtl="0">
              <a:spcBef>
                <a:spcPts val="0"/>
              </a:spcBef>
              <a:spcAft>
                <a:spcPts val="0"/>
              </a:spcAft>
              <a:buNone/>
            </a:pPr>
            <a:r>
              <a:rPr lang="fr" sz="3000" b="1">
                <a:latin typeface="Nunito"/>
                <a:ea typeface="Nunito"/>
                <a:cs typeface="Nunito"/>
                <a:sym typeface="Nunito"/>
              </a:rPr>
              <a:t>Square Kilometre Array (SKA)</a:t>
            </a:r>
            <a:endParaRPr sz="3000" b="1">
              <a:latin typeface="Nunito"/>
              <a:ea typeface="Nunito"/>
              <a:cs typeface="Nunito"/>
              <a:sym typeface="Nunito"/>
            </a:endParaRPr>
          </a:p>
        </p:txBody>
      </p:sp>
      <p:sp>
        <p:nvSpPr>
          <p:cNvPr id="75" name="Google Shape;75;p14"/>
          <p:cNvSpPr/>
          <p:nvPr/>
        </p:nvSpPr>
        <p:spPr>
          <a:xfrm>
            <a:off x="3709125" y="2292512"/>
            <a:ext cx="105300" cy="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7" name="Google Shape;77;p14"/>
          <p:cNvSpPr/>
          <p:nvPr/>
        </p:nvSpPr>
        <p:spPr>
          <a:xfrm>
            <a:off x="3709125" y="4152487"/>
            <a:ext cx="105300" cy="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 name="ZoneTexte 3">
            <a:extLst>
              <a:ext uri="{FF2B5EF4-FFF2-40B4-BE49-F238E27FC236}">
                <a16:creationId xmlns:a16="http://schemas.microsoft.com/office/drawing/2014/main" id="{B9C0738E-1FAE-E302-88C5-9D51DEE69677}"/>
              </a:ext>
            </a:extLst>
          </p:cNvPr>
          <p:cNvSpPr txBox="1"/>
          <p:nvPr/>
        </p:nvSpPr>
        <p:spPr>
          <a:xfrm>
            <a:off x="2" y="4766950"/>
            <a:ext cx="42544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000">
                <a:solidFill>
                  <a:srgbClr val="595959"/>
                </a:solidFill>
                <a:latin typeface="Nunito"/>
              </a:rPr>
              <a:t>CSP: Central Signal Processor</a:t>
            </a:r>
            <a:br>
              <a:rPr lang="fr-FR" sz="1000">
                <a:solidFill>
                  <a:srgbClr val="595959"/>
                </a:solidFill>
                <a:latin typeface="Nunito"/>
              </a:rPr>
            </a:br>
            <a:r>
              <a:rPr lang="fr-FR" sz="1000">
                <a:solidFill>
                  <a:srgbClr val="595959"/>
                </a:solidFill>
                <a:latin typeface="Nunito"/>
              </a:rPr>
              <a:t>SDP: Science Data Processor</a:t>
            </a:r>
          </a:p>
        </p:txBody>
      </p:sp>
      <p:sp>
        <p:nvSpPr>
          <p:cNvPr id="3" name="ZoneTexte 2">
            <a:extLst>
              <a:ext uri="{FF2B5EF4-FFF2-40B4-BE49-F238E27FC236}">
                <a16:creationId xmlns:a16="http://schemas.microsoft.com/office/drawing/2014/main" id="{71E62E17-9320-A328-9B6B-CA9BB69DE03F}"/>
              </a:ext>
            </a:extLst>
          </p:cNvPr>
          <p:cNvSpPr txBox="1"/>
          <p:nvPr/>
        </p:nvSpPr>
        <p:spPr>
          <a:xfrm>
            <a:off x="8011206" y="137772"/>
            <a:ext cx="1010329"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err="1">
                <a:latin typeface="Nunito"/>
              </a:rPr>
              <a:t>Preamble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67"/>
                                        </p:tgtEl>
                                        <p:attrNameLst>
                                          <p:attrName>style.visibility</p:attrName>
                                        </p:attrNameLst>
                                      </p:cBhvr>
                                      <p:to>
                                        <p:strVal val="visible"/>
                                      </p:to>
                                    </p:set>
                                    <p:anim calcmode="lin" valueType="num">
                                      <p:cBhvr>
                                        <p:cTn id="9" dur="500" fill="hold"/>
                                        <p:tgtEl>
                                          <p:spTgt spid="67"/>
                                        </p:tgtEl>
                                        <p:attrNameLst>
                                          <p:attrName>ppt_w</p:attrName>
                                        </p:attrNameLst>
                                      </p:cBhvr>
                                      <p:tavLst>
                                        <p:tav tm="0">
                                          <p:val>
                                            <p:fltVal val="0"/>
                                          </p:val>
                                        </p:tav>
                                        <p:tav tm="100000">
                                          <p:val>
                                            <p:strVal val="#ppt_w"/>
                                          </p:val>
                                        </p:tav>
                                      </p:tavLst>
                                    </p:anim>
                                    <p:anim calcmode="lin" valueType="num">
                                      <p:cBhvr>
                                        <p:cTn id="10" dur="500" fill="hold"/>
                                        <p:tgtEl>
                                          <p:spTgt spid="67"/>
                                        </p:tgtEl>
                                        <p:attrNameLst>
                                          <p:attrName>ppt_h</p:attrName>
                                        </p:attrNameLst>
                                      </p:cBhvr>
                                      <p:tavLst>
                                        <p:tav tm="0">
                                          <p:val>
                                            <p:fltVal val="0"/>
                                          </p:val>
                                        </p:tav>
                                        <p:tav tm="100000">
                                          <p:val>
                                            <p:strVal val="#ppt_h"/>
                                          </p:val>
                                        </p:tav>
                                      </p:tavLst>
                                    </p:anim>
                                    <p:animEffect transition="in" filter="fade">
                                      <p:cBhvr>
                                        <p:cTn id="11" dur="500"/>
                                        <p:tgtEl>
                                          <p:spTgt spid="67"/>
                                        </p:tgtEl>
                                      </p:cBhvr>
                                    </p:animEffect>
                                  </p:childTnLst>
                                </p:cTn>
                              </p:par>
                              <p:par>
                                <p:cTn id="12" presetID="42" presetClass="path" presetSubtype="0" accel="50000" decel="50000" fill="hold" nodeType="withEffect">
                                  <p:stCondLst>
                                    <p:cond delay="0"/>
                                  </p:stCondLst>
                                  <p:childTnLst>
                                    <p:animMotion origin="layout" path="M 0.06094 -0.13982 L -2.77778E-7 -4.93827E-7 " pathEditMode="relative" rAng="0" ptsTypes="AA">
                                      <p:cBhvr>
                                        <p:cTn id="13" dur="2000" fill="hold"/>
                                        <p:tgtEl>
                                          <p:spTgt spid="126"/>
                                        </p:tgtEl>
                                        <p:attrNameLst>
                                          <p:attrName>ppt_x</p:attrName>
                                          <p:attrName>ppt_y</p:attrName>
                                        </p:attrNameLst>
                                      </p:cBhvr>
                                      <p:rCtr x="-3073" y="6944"/>
                                    </p:animMotion>
                                  </p:childTnLst>
                                </p:cTn>
                              </p:par>
                              <p:par>
                                <p:cTn id="14" presetID="1"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53" presetClass="entr" presetSubtype="16"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cBhvr>
                                        <p:cTn id="18" dur="500" fill="hold"/>
                                        <p:tgtEl>
                                          <p:spTgt spid="66"/>
                                        </p:tgtEl>
                                        <p:attrNameLst>
                                          <p:attrName>ppt_w</p:attrName>
                                        </p:attrNameLst>
                                      </p:cBhvr>
                                      <p:tavLst>
                                        <p:tav tm="0">
                                          <p:val>
                                            <p:fltVal val="0"/>
                                          </p:val>
                                        </p:tav>
                                        <p:tav tm="100000">
                                          <p:val>
                                            <p:strVal val="#ppt_w"/>
                                          </p:val>
                                        </p:tav>
                                      </p:tavLst>
                                    </p:anim>
                                    <p:anim calcmode="lin" valueType="num">
                                      <p:cBhvr>
                                        <p:cTn id="19" dur="500" fill="hold"/>
                                        <p:tgtEl>
                                          <p:spTgt spid="66"/>
                                        </p:tgtEl>
                                        <p:attrNameLst>
                                          <p:attrName>ppt_h</p:attrName>
                                        </p:attrNameLst>
                                      </p:cBhvr>
                                      <p:tavLst>
                                        <p:tav tm="0">
                                          <p:val>
                                            <p:fltVal val="0"/>
                                          </p:val>
                                        </p:tav>
                                        <p:tav tm="100000">
                                          <p:val>
                                            <p:strVal val="#ppt_h"/>
                                          </p:val>
                                        </p:tav>
                                      </p:tavLst>
                                    </p:anim>
                                    <p:animEffect transition="in" filter="fade">
                                      <p:cBhvr>
                                        <p:cTn id="20" dur="500"/>
                                        <p:tgtEl>
                                          <p:spTgt spid="66"/>
                                        </p:tgtEl>
                                      </p:cBhvr>
                                    </p:animEffect>
                                  </p:childTnLst>
                                </p:cTn>
                              </p:par>
                              <p:par>
                                <p:cTn id="21" presetID="42" presetClass="path" presetSubtype="0" accel="50000" decel="50000" fill="hold" nodeType="withEffect">
                                  <p:stCondLst>
                                    <p:cond delay="0"/>
                                  </p:stCondLst>
                                  <p:childTnLst>
                                    <p:animMotion origin="layout" path="M 0.05973 -0.14507 L 3.61111E-6 -4.32099E-6 " pathEditMode="relative" rAng="0" ptsTypes="AA">
                                      <p:cBhvr>
                                        <p:cTn id="22" dur="2000" fill="hold"/>
                                        <p:tgtEl>
                                          <p:spTgt spid="2"/>
                                        </p:tgtEl>
                                        <p:attrNameLst>
                                          <p:attrName>ppt_x</p:attrName>
                                          <p:attrName>ppt_y</p:attrName>
                                        </p:attrNameLst>
                                      </p:cBhvr>
                                      <p:rCtr x="-3003" y="716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1250"/>
                                        <p:tgtEl>
                                          <p:spTgt spid="73"/>
                                        </p:tgtEl>
                                      </p:cBhvr>
                                    </p:animEffect>
                                  </p:childTnLst>
                                </p:cTn>
                              </p:par>
                              <p:par>
                                <p:cTn id="30" presetID="1" presetClass="entr" presetSubtype="0" fill="hold" nodeType="withEffect">
                                  <p:stCondLst>
                                    <p:cond delay="0"/>
                                  </p:stCondLst>
                                  <p:childTnLst>
                                    <p:set>
                                      <p:cBhvr>
                                        <p:cTn id="31" dur="1" fill="hold">
                                          <p:stCondLst>
                                            <p:cond delay="0"/>
                                          </p:stCondLst>
                                        </p:cTn>
                                        <p:tgtEl>
                                          <p:spTgt spid="90"/>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1250"/>
                                        <p:tgtEl>
                                          <p:spTgt spid="7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53"/>
                                        </p:tgtEl>
                                        <p:attrNameLst>
                                          <p:attrName>style.visibility</p:attrName>
                                        </p:attrNameLst>
                                      </p:cBhvr>
                                      <p:to>
                                        <p:strVal val="visible"/>
                                      </p:to>
                                    </p:set>
                                    <p:anim calcmode="lin" valueType="num">
                                      <p:cBhvr>
                                        <p:cTn id="37" dur="500" fill="hold"/>
                                        <p:tgtEl>
                                          <p:spTgt spid="153"/>
                                        </p:tgtEl>
                                        <p:attrNameLst>
                                          <p:attrName>ppt_w</p:attrName>
                                        </p:attrNameLst>
                                      </p:cBhvr>
                                      <p:tavLst>
                                        <p:tav tm="0">
                                          <p:val>
                                            <p:fltVal val="0"/>
                                          </p:val>
                                        </p:tav>
                                        <p:tav tm="100000">
                                          <p:val>
                                            <p:strVal val="#ppt_w"/>
                                          </p:val>
                                        </p:tav>
                                      </p:tavLst>
                                    </p:anim>
                                    <p:anim calcmode="lin" valueType="num">
                                      <p:cBhvr>
                                        <p:cTn id="38" dur="500" fill="hold"/>
                                        <p:tgtEl>
                                          <p:spTgt spid="153"/>
                                        </p:tgtEl>
                                        <p:attrNameLst>
                                          <p:attrName>ppt_h</p:attrName>
                                        </p:attrNameLst>
                                      </p:cBhvr>
                                      <p:tavLst>
                                        <p:tav tm="0">
                                          <p:val>
                                            <p:fltVal val="0"/>
                                          </p:val>
                                        </p:tav>
                                        <p:tav tm="100000">
                                          <p:val>
                                            <p:strVal val="#ppt_h"/>
                                          </p:val>
                                        </p:tav>
                                      </p:tavLst>
                                    </p:anim>
                                    <p:animEffect transition="in" filter="fade">
                                      <p:cBhvr>
                                        <p:cTn id="39" dur="500"/>
                                        <p:tgtEl>
                                          <p:spTgt spid="15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00"/>
                                        </p:tgtEl>
                                        <p:attrNameLst>
                                          <p:attrName>style.visibility</p:attrName>
                                        </p:attrNameLst>
                                      </p:cBhvr>
                                      <p:to>
                                        <p:strVal val="visible"/>
                                      </p:to>
                                    </p:set>
                                  </p:childTnLst>
                                </p:cTn>
                              </p:par>
                              <p:par>
                                <p:cTn id="46" presetID="53" presetClass="entr" presetSubtype="16" fill="hold" grpId="0" nodeType="withEffect">
                                  <p:stCondLst>
                                    <p:cond delay="0"/>
                                  </p:stCondLst>
                                  <p:childTnLst>
                                    <p:set>
                                      <p:cBhvr>
                                        <p:cTn id="47" dur="1" fill="hold">
                                          <p:stCondLst>
                                            <p:cond delay="0"/>
                                          </p:stCondLst>
                                        </p:cTn>
                                        <p:tgtEl>
                                          <p:spTgt spid="154"/>
                                        </p:tgtEl>
                                        <p:attrNameLst>
                                          <p:attrName>style.visibility</p:attrName>
                                        </p:attrNameLst>
                                      </p:cBhvr>
                                      <p:to>
                                        <p:strVal val="visible"/>
                                      </p:to>
                                    </p:set>
                                    <p:anim calcmode="lin" valueType="num">
                                      <p:cBhvr>
                                        <p:cTn id="48" dur="500" fill="hold"/>
                                        <p:tgtEl>
                                          <p:spTgt spid="154"/>
                                        </p:tgtEl>
                                        <p:attrNameLst>
                                          <p:attrName>ppt_w</p:attrName>
                                        </p:attrNameLst>
                                      </p:cBhvr>
                                      <p:tavLst>
                                        <p:tav tm="0">
                                          <p:val>
                                            <p:fltVal val="0"/>
                                          </p:val>
                                        </p:tav>
                                        <p:tav tm="100000">
                                          <p:val>
                                            <p:strVal val="#ppt_w"/>
                                          </p:val>
                                        </p:tav>
                                      </p:tavLst>
                                    </p:anim>
                                    <p:anim calcmode="lin" valueType="num">
                                      <p:cBhvr>
                                        <p:cTn id="49" dur="500" fill="hold"/>
                                        <p:tgtEl>
                                          <p:spTgt spid="154"/>
                                        </p:tgtEl>
                                        <p:attrNameLst>
                                          <p:attrName>ppt_h</p:attrName>
                                        </p:attrNameLst>
                                      </p:cBhvr>
                                      <p:tavLst>
                                        <p:tav tm="0">
                                          <p:val>
                                            <p:fltVal val="0"/>
                                          </p:val>
                                        </p:tav>
                                        <p:tav tm="100000">
                                          <p:val>
                                            <p:strVal val="#ppt_h"/>
                                          </p:val>
                                        </p:tav>
                                      </p:tavLst>
                                    </p:anim>
                                    <p:animEffect transition="in" filter="fade">
                                      <p:cBhvr>
                                        <p:cTn id="50" dur="500"/>
                                        <p:tgtEl>
                                          <p:spTgt spid="154"/>
                                        </p:tgtEl>
                                      </p:cBhvr>
                                    </p:animEffect>
                                  </p:childTnLst>
                                </p:cTn>
                              </p:par>
                              <p:par>
                                <p:cTn id="51" presetID="10"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fade">
                                      <p:cBhvr>
                                        <p:cTn id="53" dur="1250"/>
                                        <p:tgtEl>
                                          <p:spTgt spid="71"/>
                                        </p:tgtEl>
                                      </p:cBhvr>
                                    </p:animEffect>
                                  </p:childTnLst>
                                </p:cTn>
                              </p:par>
                              <p:par>
                                <p:cTn id="54" presetID="10" presetClass="entr" presetSubtype="0" fill="hold"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13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27"/>
          <p:cNvSpPr txBox="1">
            <a:spLocks noGrp="1"/>
          </p:cNvSpPr>
          <p:nvPr>
            <p:ph type="title"/>
          </p:nvPr>
        </p:nvSpPr>
        <p:spPr>
          <a:xfrm>
            <a:off x="312193" y="434394"/>
            <a:ext cx="8520600" cy="572700"/>
          </a:xfrm>
          <a:prstGeom prst="rect">
            <a:avLst/>
          </a:prstGeom>
        </p:spPr>
        <p:txBody>
          <a:bodyPr spcFirstLastPara="1" wrap="square" lIns="91425" tIns="91425" rIns="91425" bIns="91425" anchor="ctr" anchorCtr="0">
            <a:noAutofit/>
          </a:bodyPr>
          <a:lstStyle/>
          <a:p>
            <a:pPr marL="0" lvl="0" indent="0" algn="ctr" rtl="0">
              <a:lnSpc>
                <a:spcPct val="115000"/>
              </a:lnSpc>
              <a:spcBef>
                <a:spcPts val="600"/>
              </a:spcBef>
              <a:spcAft>
                <a:spcPts val="600"/>
              </a:spcAft>
              <a:buClr>
                <a:srgbClr val="000000"/>
              </a:buClr>
              <a:buSzPts val="700"/>
              <a:buFont typeface="Arial"/>
              <a:buNone/>
            </a:pPr>
            <a:r>
              <a:rPr lang="fr" b="1">
                <a:latin typeface="Nunito"/>
                <a:ea typeface="Nunito"/>
                <a:cs typeface="Nunito"/>
                <a:sym typeface="Nunito"/>
              </a:rPr>
              <a:t>Grain-Adaptive Dataflow Resource Allocation </a:t>
            </a:r>
            <a:endParaRPr b="1">
              <a:latin typeface="Nunito"/>
              <a:ea typeface="Nunito"/>
              <a:cs typeface="Nunito"/>
              <a:sym typeface="Nunito"/>
            </a:endParaRPr>
          </a:p>
        </p:txBody>
      </p:sp>
      <p:cxnSp>
        <p:nvCxnSpPr>
          <p:cNvPr id="602" name="Google Shape;602;p27"/>
          <p:cNvCxnSpPr/>
          <p:nvPr/>
        </p:nvCxnSpPr>
        <p:spPr>
          <a:xfrm>
            <a:off x="2120900" y="1892300"/>
            <a:ext cx="6935700" cy="17100"/>
          </a:xfrm>
          <a:prstGeom prst="straightConnector1">
            <a:avLst/>
          </a:prstGeom>
          <a:noFill/>
          <a:ln w="19050" cap="flat" cmpd="sng">
            <a:solidFill>
              <a:srgbClr val="000000"/>
            </a:solidFill>
            <a:prstDash val="solid"/>
            <a:round/>
            <a:headEnd type="none" w="med" len="med"/>
            <a:tailEnd type="stealth" w="med" len="med"/>
          </a:ln>
        </p:spPr>
      </p:cxnSp>
      <p:sp>
        <p:nvSpPr>
          <p:cNvPr id="603" name="Google Shape;603;p27"/>
          <p:cNvSpPr/>
          <p:nvPr/>
        </p:nvSpPr>
        <p:spPr>
          <a:xfrm>
            <a:off x="5556750" y="1697050"/>
            <a:ext cx="2743800" cy="432300"/>
          </a:xfrm>
          <a:prstGeom prst="roundRect">
            <a:avLst>
              <a:gd name="adj" fmla="val 16667"/>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Clr>
                <a:schemeClr val="dk1"/>
              </a:buClr>
              <a:buSzPts val="1100"/>
              <a:buFont typeface="Arial"/>
              <a:buNone/>
            </a:pPr>
            <a:r>
              <a:rPr lang="fr" b="1">
                <a:solidFill>
                  <a:schemeClr val="dk1"/>
                </a:solidFill>
                <a:latin typeface="Nunito"/>
                <a:ea typeface="Nunito"/>
                <a:cs typeface="Nunito"/>
                <a:sym typeface="Nunito"/>
              </a:rPr>
              <a:t>Standard Resource Allocation</a:t>
            </a:r>
            <a:endParaRPr sz="1100" b="1">
              <a:latin typeface="Nunito"/>
              <a:ea typeface="Nunito"/>
              <a:cs typeface="Nunito"/>
              <a:sym typeface="Nunito"/>
            </a:endParaRPr>
          </a:p>
        </p:txBody>
      </p:sp>
      <p:sp>
        <p:nvSpPr>
          <p:cNvPr id="604" name="Google Shape;604;p27"/>
          <p:cNvSpPr/>
          <p:nvPr/>
        </p:nvSpPr>
        <p:spPr>
          <a:xfrm>
            <a:off x="2327312" y="1698025"/>
            <a:ext cx="1185000" cy="432300"/>
          </a:xfrm>
          <a:prstGeom prst="roundRect">
            <a:avLst>
              <a:gd name="adj" fmla="val 14105"/>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b="1" dirty="0">
                <a:latin typeface="Nunito"/>
                <a:ea typeface="Nunito"/>
                <a:cs typeface="Nunito"/>
                <a:sym typeface="Nunito"/>
              </a:rPr>
              <a:t>Clustering</a:t>
            </a:r>
            <a:endParaRPr b="1" dirty="0">
              <a:latin typeface="Nunito"/>
              <a:ea typeface="Nunito"/>
              <a:cs typeface="Nunito"/>
              <a:sym typeface="Nunito"/>
            </a:endParaRPr>
          </a:p>
          <a:p>
            <a:pPr algn="r"/>
            <a:r>
              <a:rPr lang="fr" b="1" dirty="0">
                <a:latin typeface="Permanent Marker"/>
                <a:ea typeface="Permanent Marker"/>
                <a:cs typeface="Permanent Marker"/>
                <a:sym typeface="Permanent Marker"/>
              </a:rPr>
              <a:t>SCAPE </a:t>
            </a:r>
            <a:r>
              <a:rPr lang="fr" sz="1600" b="1" dirty="0">
                <a:solidFill>
                  <a:srgbClr val="FF0000"/>
                </a:solidFill>
                <a:latin typeface="Permanent Marker"/>
                <a:ea typeface="Permanent Marker"/>
                <a:cs typeface="Permanent Marker"/>
                <a:sym typeface="Permanent Marker"/>
              </a:rPr>
              <a:t>1</a:t>
            </a:r>
            <a:r>
              <a:rPr lang="fr" b="1" dirty="0">
                <a:latin typeface="Permanent Marker"/>
                <a:ea typeface="Permanent Marker"/>
                <a:cs typeface="Permanent Marker"/>
                <a:sym typeface="Permanent Marker"/>
              </a:rPr>
              <a:t>,2,3</a:t>
            </a:r>
            <a:endParaRPr b="1" dirty="0">
              <a:latin typeface="Permanent Marker"/>
              <a:ea typeface="Permanent Marker"/>
              <a:cs typeface="Permanent Marker"/>
              <a:sym typeface="Permanent Marker"/>
            </a:endParaRPr>
          </a:p>
        </p:txBody>
      </p:sp>
      <p:sp>
        <p:nvSpPr>
          <p:cNvPr id="605" name="Google Shape;605;p27"/>
          <p:cNvSpPr/>
          <p:nvPr/>
        </p:nvSpPr>
        <p:spPr>
          <a:xfrm>
            <a:off x="929887" y="4317717"/>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sp>
        <p:nvSpPr>
          <p:cNvPr id="606" name="Google Shape;606;p27"/>
          <p:cNvSpPr/>
          <p:nvPr/>
        </p:nvSpPr>
        <p:spPr>
          <a:xfrm>
            <a:off x="74352" y="4317709"/>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607" name="Google Shape;607;p27"/>
          <p:cNvSpPr/>
          <p:nvPr/>
        </p:nvSpPr>
        <p:spPr>
          <a:xfrm>
            <a:off x="501309" y="4317709"/>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608" name="Google Shape;608;p27"/>
          <p:cNvCxnSpPr>
            <a:stCxn id="609" idx="3"/>
            <a:endCxn id="610" idx="1"/>
          </p:cNvCxnSpPr>
          <p:nvPr/>
        </p:nvCxnSpPr>
        <p:spPr>
          <a:xfrm>
            <a:off x="366586" y="4406384"/>
            <a:ext cx="134700" cy="0"/>
          </a:xfrm>
          <a:prstGeom prst="straightConnector1">
            <a:avLst/>
          </a:prstGeom>
          <a:noFill/>
          <a:ln w="9525" cap="flat" cmpd="sng">
            <a:solidFill>
              <a:schemeClr val="dk1"/>
            </a:solidFill>
            <a:prstDash val="solid"/>
            <a:round/>
            <a:headEnd type="none" w="med" len="med"/>
            <a:tailEnd type="triangle" w="med" len="med"/>
          </a:ln>
        </p:spPr>
      </p:cxnSp>
      <p:cxnSp>
        <p:nvCxnSpPr>
          <p:cNvPr id="611" name="Google Shape;611;p27"/>
          <p:cNvCxnSpPr/>
          <p:nvPr/>
        </p:nvCxnSpPr>
        <p:spPr>
          <a:xfrm>
            <a:off x="793924" y="4406296"/>
            <a:ext cx="135000" cy="0"/>
          </a:xfrm>
          <a:prstGeom prst="straightConnector1">
            <a:avLst/>
          </a:prstGeom>
          <a:noFill/>
          <a:ln w="9525" cap="flat" cmpd="sng">
            <a:solidFill>
              <a:schemeClr val="dk1"/>
            </a:solidFill>
            <a:prstDash val="solid"/>
            <a:round/>
            <a:headEnd type="none" w="med" len="med"/>
            <a:tailEnd type="triangle" w="med" len="med"/>
          </a:ln>
        </p:spPr>
      </p:cxnSp>
      <p:sp>
        <p:nvSpPr>
          <p:cNvPr id="612" name="Google Shape;612;p27"/>
          <p:cNvSpPr txBox="1"/>
          <p:nvPr/>
        </p:nvSpPr>
        <p:spPr>
          <a:xfrm>
            <a:off x="96490" y="4121198"/>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613" name="Google Shape;613;p27"/>
          <p:cNvSpPr txBox="1"/>
          <p:nvPr/>
        </p:nvSpPr>
        <p:spPr>
          <a:xfrm>
            <a:off x="511067" y="4121198"/>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614" name="Google Shape;614;p27"/>
          <p:cNvSpPr txBox="1"/>
          <p:nvPr/>
        </p:nvSpPr>
        <p:spPr>
          <a:xfrm>
            <a:off x="939644" y="4121198"/>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sp>
        <p:nvSpPr>
          <p:cNvPr id="615" name="Google Shape;615;p27"/>
          <p:cNvSpPr/>
          <p:nvPr/>
        </p:nvSpPr>
        <p:spPr>
          <a:xfrm>
            <a:off x="455000" y="4122949"/>
            <a:ext cx="804300" cy="393600"/>
          </a:xfrm>
          <a:prstGeom prst="roundRect">
            <a:avLst>
              <a:gd name="adj" fmla="val 16667"/>
            </a:avLst>
          </a:prstGeom>
          <a:noFill/>
          <a:ln w="9525" cap="flat" cmpd="sng">
            <a:solidFill>
              <a:srgbClr val="8E7CC3"/>
            </a:solidFill>
            <a:prstDash val="dash"/>
            <a:round/>
            <a:headEnd type="none" w="sm" len="sm"/>
            <a:tailEnd type="none" w="sm" len="sm"/>
          </a:ln>
        </p:spPr>
        <p:txBody>
          <a:bodyPr spcFirstLastPara="1" wrap="square" lIns="62200" tIns="62200" rIns="62200" bIns="6220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grpSp>
        <p:nvGrpSpPr>
          <p:cNvPr id="616" name="Google Shape;616;p27"/>
          <p:cNvGrpSpPr/>
          <p:nvPr/>
        </p:nvGrpSpPr>
        <p:grpSpPr>
          <a:xfrm>
            <a:off x="6553287" y="2084250"/>
            <a:ext cx="841198" cy="424442"/>
            <a:chOff x="2895712" y="2108360"/>
            <a:chExt cx="574354" cy="289781"/>
          </a:xfrm>
        </p:grpSpPr>
        <p:sp>
          <p:nvSpPr>
            <p:cNvPr id="617" name="Google Shape;617;p27"/>
            <p:cNvSpPr/>
            <p:nvPr/>
          </p:nvSpPr>
          <p:spPr>
            <a:xfrm>
              <a:off x="2895712" y="2256541"/>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618" name="Google Shape;618;p27"/>
            <p:cNvSpPr/>
            <p:nvPr/>
          </p:nvSpPr>
          <p:spPr>
            <a:xfrm>
              <a:off x="3236965" y="2256541"/>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100">
                  <a:solidFill>
                    <a:schemeClr val="dk1"/>
                  </a:solidFill>
                  <a:latin typeface="Nunito"/>
                  <a:ea typeface="Nunito"/>
                  <a:cs typeface="Nunito"/>
                  <a:sym typeface="Nunito"/>
                </a:rPr>
                <a:t>ΩBC</a:t>
              </a:r>
              <a:endParaRPr sz="1100">
                <a:latin typeface="Nunito"/>
                <a:ea typeface="Nunito"/>
                <a:cs typeface="Nunito"/>
                <a:sym typeface="Nunito"/>
              </a:endParaRPr>
            </a:p>
          </p:txBody>
        </p:sp>
        <p:cxnSp>
          <p:nvCxnSpPr>
            <p:cNvPr id="619" name="Google Shape;619;p27"/>
            <p:cNvCxnSpPr>
              <a:stCxn id="620" idx="3"/>
              <a:endCxn id="621" idx="1"/>
            </p:cNvCxnSpPr>
            <p:nvPr/>
          </p:nvCxnSpPr>
          <p:spPr>
            <a:xfrm>
              <a:off x="3129187" y="2327365"/>
              <a:ext cx="107700" cy="0"/>
            </a:xfrm>
            <a:prstGeom prst="straightConnector1">
              <a:avLst/>
            </a:prstGeom>
            <a:noFill/>
            <a:ln w="9525" cap="flat" cmpd="sng">
              <a:solidFill>
                <a:schemeClr val="dk1"/>
              </a:solidFill>
              <a:prstDash val="solid"/>
              <a:round/>
              <a:headEnd type="none" w="med" len="med"/>
              <a:tailEnd type="triangle" w="med" len="med"/>
            </a:ln>
          </p:spPr>
        </p:cxnSp>
        <p:sp>
          <p:nvSpPr>
            <p:cNvPr id="622" name="Google Shape;622;p27"/>
            <p:cNvSpPr txBox="1"/>
            <p:nvPr/>
          </p:nvSpPr>
          <p:spPr>
            <a:xfrm>
              <a:off x="2913406" y="2108360"/>
              <a:ext cx="217800" cy="1260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623" name="Google Shape;623;p27"/>
            <p:cNvSpPr txBox="1"/>
            <p:nvPr/>
          </p:nvSpPr>
          <p:spPr>
            <a:xfrm>
              <a:off x="3244765" y="2108360"/>
              <a:ext cx="217800" cy="1260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grpSp>
      <p:grpSp>
        <p:nvGrpSpPr>
          <p:cNvPr id="4" name="Groupe 3">
            <a:extLst>
              <a:ext uri="{FF2B5EF4-FFF2-40B4-BE49-F238E27FC236}">
                <a16:creationId xmlns:a16="http://schemas.microsoft.com/office/drawing/2014/main" id="{FCFB4DE1-6BD1-049A-3953-CBCC93F629F7}"/>
              </a:ext>
            </a:extLst>
          </p:cNvPr>
          <p:cNvGrpSpPr/>
          <p:nvPr/>
        </p:nvGrpSpPr>
        <p:grpSpPr>
          <a:xfrm>
            <a:off x="1885189" y="4262167"/>
            <a:ext cx="1128583" cy="448247"/>
            <a:chOff x="1885189" y="4262167"/>
            <a:chExt cx="1128583" cy="448247"/>
          </a:xfrm>
        </p:grpSpPr>
        <p:cxnSp>
          <p:nvCxnSpPr>
            <p:cNvPr id="625" name="Google Shape;625;p27"/>
            <p:cNvCxnSpPr>
              <a:endCxn id="626" idx="3"/>
            </p:cNvCxnSpPr>
            <p:nvPr/>
          </p:nvCxnSpPr>
          <p:spPr>
            <a:xfrm>
              <a:off x="2569534" y="4262167"/>
              <a:ext cx="444238" cy="448246"/>
            </a:xfrm>
            <a:prstGeom prst="straightConnector1">
              <a:avLst/>
            </a:prstGeom>
            <a:noFill/>
            <a:ln w="9525" cap="flat" cmpd="sng">
              <a:solidFill>
                <a:srgbClr val="8E7CC3"/>
              </a:solidFill>
              <a:prstDash val="dash"/>
              <a:round/>
              <a:headEnd type="none" w="med" len="med"/>
              <a:tailEnd type="none" w="med" len="med"/>
            </a:ln>
          </p:spPr>
        </p:cxnSp>
        <p:cxnSp>
          <p:nvCxnSpPr>
            <p:cNvPr id="627" name="Google Shape;627;p27"/>
            <p:cNvCxnSpPr>
              <a:stCxn id="628" idx="2"/>
              <a:endCxn id="626" idx="1"/>
            </p:cNvCxnSpPr>
            <p:nvPr/>
          </p:nvCxnSpPr>
          <p:spPr>
            <a:xfrm flipH="1">
              <a:off x="1885189" y="4339539"/>
              <a:ext cx="342779" cy="370875"/>
            </a:xfrm>
            <a:prstGeom prst="straightConnector1">
              <a:avLst/>
            </a:prstGeom>
            <a:noFill/>
            <a:ln w="9525" cap="flat" cmpd="sng">
              <a:solidFill>
                <a:srgbClr val="8E7CC3"/>
              </a:solidFill>
              <a:prstDash val="dash"/>
              <a:round/>
              <a:headEnd type="none" w="med" len="med"/>
              <a:tailEnd type="none" w="med" len="med"/>
            </a:ln>
          </p:spPr>
        </p:cxnSp>
      </p:grpSp>
      <p:grpSp>
        <p:nvGrpSpPr>
          <p:cNvPr id="3" name="Groupe 2">
            <a:extLst>
              <a:ext uri="{FF2B5EF4-FFF2-40B4-BE49-F238E27FC236}">
                <a16:creationId xmlns:a16="http://schemas.microsoft.com/office/drawing/2014/main" id="{7073CBAB-78B3-E73D-5F23-10A1D7C86AB4}"/>
              </a:ext>
            </a:extLst>
          </p:cNvPr>
          <p:cNvGrpSpPr/>
          <p:nvPr/>
        </p:nvGrpSpPr>
        <p:grpSpPr>
          <a:xfrm>
            <a:off x="1795583" y="4088490"/>
            <a:ext cx="773884" cy="355256"/>
            <a:chOff x="1795583" y="4088490"/>
            <a:chExt cx="773884" cy="355256"/>
          </a:xfrm>
        </p:grpSpPr>
        <p:sp>
          <p:nvSpPr>
            <p:cNvPr id="629" name="Google Shape;629;p27"/>
            <p:cNvSpPr/>
            <p:nvPr/>
          </p:nvSpPr>
          <p:spPr>
            <a:xfrm>
              <a:off x="1795583" y="4252968"/>
              <a:ext cx="314079" cy="19077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630" name="Google Shape;630;p27"/>
            <p:cNvSpPr/>
            <p:nvPr/>
          </p:nvSpPr>
          <p:spPr>
            <a:xfrm>
              <a:off x="2255388" y="4252968"/>
              <a:ext cx="314079" cy="190778"/>
            </a:xfrm>
            <a:prstGeom prst="roundRect">
              <a:avLst>
                <a:gd name="adj" fmla="val 16667"/>
              </a:avLst>
            </a:prstGeom>
            <a:solidFill>
              <a:schemeClr val="lt1"/>
            </a:solidFill>
            <a:ln w="9525" cap="flat" cmpd="sng">
              <a:solidFill>
                <a:srgbClr val="8E7CC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Clr>
                  <a:schemeClr val="dk1"/>
                </a:buClr>
                <a:buSzPts val="700"/>
                <a:buFont typeface="Arial"/>
                <a:buNone/>
              </a:pPr>
              <a:r>
                <a:rPr lang="fr" sz="1000">
                  <a:solidFill>
                    <a:schemeClr val="dk1"/>
                  </a:solidFill>
                  <a:latin typeface="Nunito"/>
                  <a:ea typeface="Nunito"/>
                  <a:cs typeface="Nunito"/>
                  <a:sym typeface="Nunito"/>
                </a:rPr>
                <a:t>ΩBC</a:t>
              </a:r>
              <a:endParaRPr sz="1000">
                <a:latin typeface="Nunito"/>
                <a:ea typeface="Nunito"/>
                <a:cs typeface="Nunito"/>
                <a:sym typeface="Nunito"/>
              </a:endParaRPr>
            </a:p>
          </p:txBody>
        </p:sp>
        <p:cxnSp>
          <p:nvCxnSpPr>
            <p:cNvPr id="631" name="Google Shape;631;p27"/>
            <p:cNvCxnSpPr/>
            <p:nvPr/>
          </p:nvCxnSpPr>
          <p:spPr>
            <a:xfrm>
              <a:off x="2110167" y="4348388"/>
              <a:ext cx="145115" cy="0"/>
            </a:xfrm>
            <a:prstGeom prst="straightConnector1">
              <a:avLst/>
            </a:prstGeom>
            <a:noFill/>
            <a:ln w="9525" cap="flat" cmpd="sng">
              <a:solidFill>
                <a:schemeClr val="dk1"/>
              </a:solidFill>
              <a:prstDash val="solid"/>
              <a:round/>
              <a:headEnd type="none" w="med" len="med"/>
              <a:tailEnd type="triangle" w="med" len="med"/>
            </a:ln>
          </p:spPr>
        </p:cxnSp>
        <p:sp>
          <p:nvSpPr>
            <p:cNvPr id="632" name="Google Shape;632;p27"/>
            <p:cNvSpPr txBox="1"/>
            <p:nvPr/>
          </p:nvSpPr>
          <p:spPr>
            <a:xfrm>
              <a:off x="1819424" y="4088490"/>
              <a:ext cx="293464" cy="18471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grpSp>
      <p:sp>
        <p:nvSpPr>
          <p:cNvPr id="633" name="Google Shape;633;p27"/>
          <p:cNvSpPr txBox="1"/>
          <p:nvPr/>
        </p:nvSpPr>
        <p:spPr>
          <a:xfrm>
            <a:off x="2265897" y="4088490"/>
            <a:ext cx="293464" cy="18471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FF0000"/>
                </a:solidFill>
                <a:latin typeface="Permanent Marker"/>
                <a:ea typeface="Permanent Marker"/>
                <a:cs typeface="Permanent Marker"/>
                <a:sym typeface="Permanent Marker"/>
              </a:rPr>
              <a:t>x 2</a:t>
            </a:r>
            <a:endParaRPr sz="1200" b="1">
              <a:solidFill>
                <a:srgbClr val="FF0000"/>
              </a:solidFill>
              <a:latin typeface="Permanent Marker"/>
              <a:ea typeface="Permanent Marker"/>
              <a:cs typeface="Permanent Marker"/>
              <a:sym typeface="Permanent Marker"/>
            </a:endParaRPr>
          </a:p>
        </p:txBody>
      </p:sp>
      <p:grpSp>
        <p:nvGrpSpPr>
          <p:cNvPr id="2" name="Groupe 1">
            <a:extLst>
              <a:ext uri="{FF2B5EF4-FFF2-40B4-BE49-F238E27FC236}">
                <a16:creationId xmlns:a16="http://schemas.microsoft.com/office/drawing/2014/main" id="{C22E414A-8038-E4FD-E2BF-3CB05DF95D06}"/>
              </a:ext>
            </a:extLst>
          </p:cNvPr>
          <p:cNvGrpSpPr/>
          <p:nvPr/>
        </p:nvGrpSpPr>
        <p:grpSpPr>
          <a:xfrm>
            <a:off x="1885189" y="4481041"/>
            <a:ext cx="1128583" cy="428234"/>
            <a:chOff x="1885189" y="4567305"/>
            <a:chExt cx="1128583" cy="428234"/>
          </a:xfrm>
        </p:grpSpPr>
        <p:sp>
          <p:nvSpPr>
            <p:cNvPr id="626" name="Google Shape;626;p27"/>
            <p:cNvSpPr/>
            <p:nvPr/>
          </p:nvSpPr>
          <p:spPr>
            <a:xfrm>
              <a:off x="1885189" y="4597816"/>
              <a:ext cx="1128583" cy="397723"/>
            </a:xfrm>
            <a:prstGeom prst="roundRect">
              <a:avLst>
                <a:gd name="adj" fmla="val 16667"/>
              </a:avLst>
            </a:prstGeom>
            <a:solidFill>
              <a:schemeClr val="lt1"/>
            </a:solidFill>
            <a:ln w="9525" cap="flat" cmpd="sng">
              <a:solidFill>
                <a:srgbClr val="8E7CC3"/>
              </a:solidFill>
              <a:prstDash val="dash"/>
              <a:round/>
              <a:headEnd type="none" w="sm" len="sm"/>
              <a:tailEnd type="none" w="sm" len="sm"/>
            </a:ln>
          </p:spPr>
          <p:txBody>
            <a:bodyPr spcFirstLastPara="1" wrap="square" lIns="62200" tIns="62200" rIns="62200" bIns="6220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sp>
          <p:nvSpPr>
            <p:cNvPr id="634" name="Google Shape;634;p27"/>
            <p:cNvSpPr/>
            <p:nvPr/>
          </p:nvSpPr>
          <p:spPr>
            <a:xfrm>
              <a:off x="2569615" y="4734715"/>
              <a:ext cx="314079" cy="19077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sp>
          <p:nvSpPr>
            <p:cNvPr id="635" name="Google Shape;635;p27"/>
            <p:cNvSpPr/>
            <p:nvPr/>
          </p:nvSpPr>
          <p:spPr>
            <a:xfrm>
              <a:off x="1931326" y="4784726"/>
              <a:ext cx="31529" cy="90943"/>
            </a:xfrm>
            <a:prstGeom prst="roundRect">
              <a:avLst>
                <a:gd name="adj" fmla="val 16667"/>
              </a:avLst>
            </a:prstGeom>
            <a:solidFill>
              <a:schemeClr val="dk1"/>
            </a:solidFill>
            <a:ln>
              <a:noFill/>
            </a:ln>
          </p:spPr>
          <p:txBody>
            <a:bodyPr spcFirstLastPara="1" wrap="square" lIns="62200" tIns="62200" rIns="62200" bIns="62200" anchor="ctr" anchorCtr="0">
              <a:noAutofit/>
            </a:bodyPr>
            <a:lstStyle/>
            <a:p>
              <a:pPr marL="0" lvl="0" indent="0" algn="l" rtl="0">
                <a:spcBef>
                  <a:spcPts val="0"/>
                </a:spcBef>
                <a:spcAft>
                  <a:spcPts val="0"/>
                </a:spcAft>
                <a:buNone/>
              </a:pPr>
              <a:endParaRPr/>
            </a:p>
          </p:txBody>
        </p:sp>
        <p:sp>
          <p:nvSpPr>
            <p:cNvPr id="636" name="Google Shape;636;p27"/>
            <p:cNvSpPr/>
            <p:nvPr/>
          </p:nvSpPr>
          <p:spPr>
            <a:xfrm>
              <a:off x="2108063" y="4734706"/>
              <a:ext cx="314079" cy="19077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637" name="Google Shape;637;p27"/>
            <p:cNvCxnSpPr/>
            <p:nvPr/>
          </p:nvCxnSpPr>
          <p:spPr>
            <a:xfrm>
              <a:off x="2423191" y="4830097"/>
              <a:ext cx="145519" cy="0"/>
            </a:xfrm>
            <a:prstGeom prst="straightConnector1">
              <a:avLst/>
            </a:prstGeom>
            <a:noFill/>
            <a:ln w="9525" cap="flat" cmpd="sng">
              <a:solidFill>
                <a:schemeClr val="dk1"/>
              </a:solidFill>
              <a:prstDash val="solid"/>
              <a:round/>
              <a:headEnd type="none" w="med" len="med"/>
              <a:tailEnd type="triangle" w="med" len="med"/>
            </a:ln>
          </p:spPr>
        </p:cxnSp>
        <p:sp>
          <p:nvSpPr>
            <p:cNvPr id="638" name="Google Shape;638;p27"/>
            <p:cNvSpPr txBox="1"/>
            <p:nvPr/>
          </p:nvSpPr>
          <p:spPr>
            <a:xfrm>
              <a:off x="2118447" y="4567305"/>
              <a:ext cx="293464" cy="18471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sp>
          <p:nvSpPr>
            <p:cNvPr id="639" name="Google Shape;639;p27"/>
            <p:cNvSpPr txBox="1"/>
            <p:nvPr/>
          </p:nvSpPr>
          <p:spPr>
            <a:xfrm>
              <a:off x="2579998" y="4567305"/>
              <a:ext cx="293464" cy="18471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cxnSp>
          <p:nvCxnSpPr>
            <p:cNvPr id="640" name="Google Shape;640;p27"/>
            <p:cNvCxnSpPr>
              <a:stCxn id="635" idx="3"/>
              <a:endCxn id="641" idx="1"/>
            </p:cNvCxnSpPr>
            <p:nvPr/>
          </p:nvCxnSpPr>
          <p:spPr>
            <a:xfrm>
              <a:off x="1962855" y="4830197"/>
              <a:ext cx="145115" cy="0"/>
            </a:xfrm>
            <a:prstGeom prst="straightConnector1">
              <a:avLst/>
            </a:prstGeom>
            <a:noFill/>
            <a:ln w="9525" cap="flat" cmpd="sng">
              <a:solidFill>
                <a:schemeClr val="dk1"/>
              </a:solidFill>
              <a:prstDash val="solid"/>
              <a:round/>
              <a:headEnd type="none" w="med" len="med"/>
              <a:tailEnd type="triangle" w="med" len="med"/>
            </a:ln>
          </p:spPr>
        </p:cxnSp>
      </p:grpSp>
      <p:grpSp>
        <p:nvGrpSpPr>
          <p:cNvPr id="642" name="Google Shape;642;p27"/>
          <p:cNvGrpSpPr/>
          <p:nvPr/>
        </p:nvGrpSpPr>
        <p:grpSpPr>
          <a:xfrm>
            <a:off x="2407546" y="3247462"/>
            <a:ext cx="1480647" cy="202500"/>
            <a:chOff x="1493146" y="2942662"/>
            <a:chExt cx="1480647" cy="202500"/>
          </a:xfrm>
        </p:grpSpPr>
        <p:cxnSp>
          <p:nvCxnSpPr>
            <p:cNvPr id="643" name="Google Shape;643;p27"/>
            <p:cNvCxnSpPr/>
            <p:nvPr/>
          </p:nvCxnSpPr>
          <p:spPr>
            <a:xfrm>
              <a:off x="1964893" y="3067311"/>
              <a:ext cx="1008900" cy="1800"/>
            </a:xfrm>
            <a:prstGeom prst="straightConnector1">
              <a:avLst/>
            </a:prstGeom>
            <a:noFill/>
            <a:ln w="19050" cap="flat" cmpd="sng">
              <a:solidFill>
                <a:schemeClr val="dk1"/>
              </a:solidFill>
              <a:prstDash val="dash"/>
              <a:round/>
              <a:headEnd type="none" w="med" len="med"/>
              <a:tailEnd type="triangle" w="med" len="med"/>
            </a:ln>
          </p:spPr>
        </p:cxnSp>
        <p:sp>
          <p:nvSpPr>
            <p:cNvPr id="644" name="Google Shape;644;p27"/>
            <p:cNvSpPr txBox="1"/>
            <p:nvPr/>
          </p:nvSpPr>
          <p:spPr>
            <a:xfrm>
              <a:off x="1493146" y="2942662"/>
              <a:ext cx="548700" cy="202500"/>
            </a:xfrm>
            <a:prstGeom prst="rect">
              <a:avLst/>
            </a:prstGeom>
            <a:noFill/>
            <a:ln>
              <a:noFill/>
            </a:ln>
          </p:spPr>
          <p:txBody>
            <a:bodyPr spcFirstLastPara="1" wrap="square" lIns="62200" tIns="62200" rIns="62200" bIns="62200" anchor="t" anchorCtr="0">
              <a:noAutofit/>
            </a:bodyPr>
            <a:lstStyle/>
            <a:p>
              <a:pPr marL="0" lvl="0" indent="0" algn="l" rtl="0">
                <a:spcBef>
                  <a:spcPts val="0"/>
                </a:spcBef>
                <a:spcAft>
                  <a:spcPts val="0"/>
                </a:spcAft>
                <a:buNone/>
              </a:pPr>
              <a:r>
                <a:rPr lang="fr" sz="1000">
                  <a:solidFill>
                    <a:schemeClr val="dk1"/>
                  </a:solidFill>
                  <a:latin typeface="Nunito"/>
                  <a:ea typeface="Nunito"/>
                  <a:cs typeface="Nunito"/>
                  <a:sym typeface="Nunito"/>
                </a:rPr>
                <a:t>CPUx</a:t>
              </a:r>
              <a:endParaRPr sz="1000">
                <a:solidFill>
                  <a:schemeClr val="dk1"/>
                </a:solidFill>
                <a:latin typeface="Nunito"/>
                <a:ea typeface="Nunito"/>
                <a:cs typeface="Nunito"/>
                <a:sym typeface="Nunito"/>
              </a:endParaRPr>
            </a:p>
          </p:txBody>
        </p:sp>
        <p:sp>
          <p:nvSpPr>
            <p:cNvPr id="645" name="Google Shape;645;p27"/>
            <p:cNvSpPr/>
            <p:nvPr/>
          </p:nvSpPr>
          <p:spPr>
            <a:xfrm>
              <a:off x="2014506" y="2997392"/>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000">
                  <a:latin typeface="Nunito"/>
                  <a:ea typeface="Nunito"/>
                  <a:cs typeface="Nunito"/>
                  <a:sym typeface="Nunito"/>
                </a:rPr>
                <a:t>B</a:t>
              </a:r>
              <a:endParaRPr sz="500">
                <a:latin typeface="Nunito"/>
                <a:ea typeface="Nunito"/>
                <a:cs typeface="Nunito"/>
                <a:sym typeface="Nunito"/>
              </a:endParaRPr>
            </a:p>
          </p:txBody>
        </p:sp>
        <p:sp>
          <p:nvSpPr>
            <p:cNvPr id="646" name="Google Shape;646;p27"/>
            <p:cNvSpPr/>
            <p:nvPr/>
          </p:nvSpPr>
          <p:spPr>
            <a:xfrm>
              <a:off x="2278399" y="2997392"/>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000">
                  <a:latin typeface="Nunito"/>
                  <a:ea typeface="Nunito"/>
                  <a:cs typeface="Nunito"/>
                  <a:sym typeface="Nunito"/>
                </a:rPr>
                <a:t>B</a:t>
              </a:r>
              <a:endParaRPr sz="500">
                <a:latin typeface="Nunito"/>
                <a:ea typeface="Nunito"/>
                <a:cs typeface="Nunito"/>
                <a:sym typeface="Nunito"/>
              </a:endParaRPr>
            </a:p>
          </p:txBody>
        </p:sp>
        <p:sp>
          <p:nvSpPr>
            <p:cNvPr id="647" name="Google Shape;647;p27"/>
            <p:cNvSpPr/>
            <p:nvPr/>
          </p:nvSpPr>
          <p:spPr>
            <a:xfrm>
              <a:off x="2542294" y="2997396"/>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000">
                  <a:latin typeface="Nunito"/>
                  <a:ea typeface="Nunito"/>
                  <a:cs typeface="Nunito"/>
                  <a:sym typeface="Nunito"/>
                </a:rPr>
                <a:t>C</a:t>
              </a:r>
              <a:endParaRPr sz="500">
                <a:latin typeface="Nunito"/>
                <a:ea typeface="Nunito"/>
                <a:cs typeface="Nunito"/>
                <a:sym typeface="Nunito"/>
              </a:endParaRPr>
            </a:p>
          </p:txBody>
        </p:sp>
      </p:grpSp>
      <p:grpSp>
        <p:nvGrpSpPr>
          <p:cNvPr id="648" name="Google Shape;648;p27"/>
          <p:cNvGrpSpPr/>
          <p:nvPr/>
        </p:nvGrpSpPr>
        <p:grpSpPr>
          <a:xfrm>
            <a:off x="96499" y="2130325"/>
            <a:ext cx="5520643" cy="1846700"/>
            <a:chOff x="173150" y="1825525"/>
            <a:chExt cx="4588301" cy="1846700"/>
          </a:xfrm>
        </p:grpSpPr>
        <p:cxnSp>
          <p:nvCxnSpPr>
            <p:cNvPr id="649" name="Google Shape;649;p27"/>
            <p:cNvCxnSpPr/>
            <p:nvPr/>
          </p:nvCxnSpPr>
          <p:spPr>
            <a:xfrm rot="10800000" flipH="1">
              <a:off x="173150" y="3509525"/>
              <a:ext cx="2607300" cy="5100"/>
            </a:xfrm>
            <a:prstGeom prst="straightConnector1">
              <a:avLst/>
            </a:prstGeom>
            <a:noFill/>
            <a:ln w="19050" cap="flat" cmpd="sng">
              <a:solidFill>
                <a:srgbClr val="000000"/>
              </a:solidFill>
              <a:prstDash val="solid"/>
              <a:round/>
              <a:headEnd type="none" w="med" len="med"/>
              <a:tailEnd type="stealth" w="med" len="med"/>
            </a:ln>
          </p:spPr>
        </p:cxnSp>
        <p:cxnSp>
          <p:nvCxnSpPr>
            <p:cNvPr id="650" name="Google Shape;650;p27"/>
            <p:cNvCxnSpPr/>
            <p:nvPr/>
          </p:nvCxnSpPr>
          <p:spPr>
            <a:xfrm rot="10800000" flipH="1">
              <a:off x="725851" y="2562180"/>
              <a:ext cx="4035600" cy="300"/>
            </a:xfrm>
            <a:prstGeom prst="straightConnector1">
              <a:avLst/>
            </a:prstGeom>
            <a:noFill/>
            <a:ln w="19050" cap="flat" cmpd="sng">
              <a:solidFill>
                <a:srgbClr val="000000"/>
              </a:solidFill>
              <a:prstDash val="solid"/>
              <a:round/>
              <a:headEnd type="none" w="med" len="med"/>
              <a:tailEnd type="stealth" w="med" len="med"/>
            </a:ln>
          </p:spPr>
        </p:cxnSp>
        <p:sp>
          <p:nvSpPr>
            <p:cNvPr id="651" name="Google Shape;651;p27"/>
            <p:cNvSpPr/>
            <p:nvPr/>
          </p:nvSpPr>
          <p:spPr>
            <a:xfrm>
              <a:off x="916625" y="2424225"/>
              <a:ext cx="949500" cy="295200"/>
            </a:xfrm>
            <a:prstGeom prst="roundRect">
              <a:avLst>
                <a:gd name="adj" fmla="val 14105"/>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sz="1300" b="1">
                  <a:latin typeface="Nunito"/>
                  <a:ea typeface="Nunito"/>
                  <a:cs typeface="Nunito"/>
                  <a:sym typeface="Nunito"/>
                </a:rPr>
                <a:t>Extraction</a:t>
              </a:r>
              <a:endParaRPr sz="1300" b="1">
                <a:solidFill>
                  <a:srgbClr val="000000"/>
                </a:solidFill>
                <a:latin typeface="Nunito"/>
                <a:ea typeface="Nunito"/>
                <a:cs typeface="Nunito"/>
                <a:sym typeface="Nunito"/>
              </a:endParaRPr>
            </a:p>
          </p:txBody>
        </p:sp>
        <p:sp>
          <p:nvSpPr>
            <p:cNvPr id="652" name="Google Shape;652;p27"/>
            <p:cNvSpPr/>
            <p:nvPr/>
          </p:nvSpPr>
          <p:spPr>
            <a:xfrm>
              <a:off x="2238906" y="2414825"/>
              <a:ext cx="925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p>
              <a:pPr marL="0" lvl="0" indent="0" algn="ctr" rtl="0">
                <a:spcBef>
                  <a:spcPts val="0"/>
                </a:spcBef>
                <a:spcAft>
                  <a:spcPts val="0"/>
                </a:spcAft>
                <a:buNone/>
              </a:pPr>
              <a:r>
                <a:rPr lang="fr" sz="1300" b="1">
                  <a:latin typeface="Nunito"/>
                  <a:ea typeface="Nunito"/>
                  <a:cs typeface="Nunito"/>
                  <a:sym typeface="Nunito"/>
                </a:rPr>
                <a:t>Mapping Scheduling </a:t>
              </a:r>
              <a:endParaRPr sz="1300" b="1">
                <a:latin typeface="Nunito"/>
                <a:ea typeface="Nunito"/>
                <a:cs typeface="Nunito"/>
                <a:sym typeface="Nunito"/>
              </a:endParaRPr>
            </a:p>
            <a:p>
              <a:pPr marL="0" lvl="0" indent="0" algn="ctr" rtl="0">
                <a:spcBef>
                  <a:spcPts val="0"/>
                </a:spcBef>
                <a:spcAft>
                  <a:spcPts val="0"/>
                </a:spcAft>
                <a:buNone/>
              </a:pPr>
              <a:r>
                <a:rPr lang="fr" sz="1300" b="1">
                  <a:latin typeface="Nunito"/>
                  <a:ea typeface="Nunito"/>
                  <a:cs typeface="Nunito"/>
                  <a:sym typeface="Nunito"/>
                </a:rPr>
                <a:t>Timing</a:t>
              </a:r>
              <a:endParaRPr sz="1300" b="1">
                <a:latin typeface="Nunito"/>
                <a:ea typeface="Nunito"/>
                <a:cs typeface="Nunito"/>
                <a:sym typeface="Nunito"/>
              </a:endParaRPr>
            </a:p>
          </p:txBody>
        </p:sp>
        <p:cxnSp>
          <p:nvCxnSpPr>
            <p:cNvPr id="653" name="Google Shape;653;p27"/>
            <p:cNvCxnSpPr>
              <a:stCxn id="604" idx="2"/>
              <a:endCxn id="651" idx="0"/>
            </p:cNvCxnSpPr>
            <p:nvPr/>
          </p:nvCxnSpPr>
          <p:spPr>
            <a:xfrm flipH="1">
              <a:off x="1391354" y="1825525"/>
              <a:ext cx="1128300" cy="598800"/>
            </a:xfrm>
            <a:prstGeom prst="straightConnector1">
              <a:avLst/>
            </a:prstGeom>
            <a:noFill/>
            <a:ln w="9525" cap="flat" cmpd="sng">
              <a:solidFill>
                <a:schemeClr val="dk1"/>
              </a:solidFill>
              <a:prstDash val="dash"/>
              <a:round/>
              <a:headEnd type="none" w="med" len="med"/>
              <a:tailEnd type="none" w="med" len="med"/>
            </a:ln>
          </p:spPr>
        </p:cxnSp>
        <p:cxnSp>
          <p:nvCxnSpPr>
            <p:cNvPr id="654" name="Google Shape;654;p27"/>
            <p:cNvCxnSpPr>
              <a:stCxn id="604" idx="2"/>
              <a:endCxn id="655" idx="0"/>
            </p:cNvCxnSpPr>
            <p:nvPr/>
          </p:nvCxnSpPr>
          <p:spPr>
            <a:xfrm>
              <a:off x="2519654" y="1825525"/>
              <a:ext cx="1480800" cy="582900"/>
            </a:xfrm>
            <a:prstGeom prst="straightConnector1">
              <a:avLst/>
            </a:prstGeom>
            <a:noFill/>
            <a:ln w="9525" cap="flat" cmpd="sng">
              <a:solidFill>
                <a:schemeClr val="dk1"/>
              </a:solidFill>
              <a:prstDash val="dash"/>
              <a:round/>
              <a:headEnd type="none" w="med" len="med"/>
              <a:tailEnd type="none" w="med" len="med"/>
            </a:ln>
          </p:spPr>
        </p:cxnSp>
        <p:sp>
          <p:nvSpPr>
            <p:cNvPr id="656" name="Google Shape;656;p27"/>
            <p:cNvSpPr/>
            <p:nvPr/>
          </p:nvSpPr>
          <p:spPr>
            <a:xfrm>
              <a:off x="308800" y="3377025"/>
              <a:ext cx="949500" cy="295200"/>
            </a:xfrm>
            <a:prstGeom prst="roundRect">
              <a:avLst>
                <a:gd name="adj" fmla="val 14105"/>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sz="1200" b="1">
                  <a:latin typeface="Nunito"/>
                  <a:ea typeface="Nunito"/>
                  <a:cs typeface="Nunito"/>
                  <a:sym typeface="Nunito"/>
                </a:rPr>
                <a:t>Pattern ID</a:t>
              </a:r>
              <a:endParaRPr sz="1200" b="1">
                <a:solidFill>
                  <a:srgbClr val="000000"/>
                </a:solidFill>
                <a:latin typeface="Nunito"/>
                <a:ea typeface="Nunito"/>
                <a:cs typeface="Nunito"/>
                <a:sym typeface="Nunito"/>
              </a:endParaRPr>
            </a:p>
          </p:txBody>
        </p:sp>
        <p:sp>
          <p:nvSpPr>
            <p:cNvPr id="657" name="Google Shape;657;p27"/>
            <p:cNvSpPr/>
            <p:nvPr/>
          </p:nvSpPr>
          <p:spPr>
            <a:xfrm>
              <a:off x="1675985" y="3367650"/>
              <a:ext cx="925800" cy="295200"/>
            </a:xfrm>
            <a:prstGeom prst="roundRect">
              <a:avLst>
                <a:gd name="adj" fmla="val 14105"/>
              </a:avLst>
            </a:prstGeom>
            <a:solidFill>
              <a:srgbClr val="FFFFFF"/>
            </a:solidFill>
            <a:ln>
              <a:noFill/>
            </a:ln>
          </p:spPr>
          <p:txBody>
            <a:bodyPr spcFirstLastPara="1" wrap="square" lIns="25200" tIns="62200" rIns="25200" bIns="62200" anchor="ctr" anchorCtr="0">
              <a:noAutofit/>
            </a:bodyPr>
            <a:lstStyle/>
            <a:p>
              <a:pPr marL="0" lvl="0" indent="0" algn="ctr" rtl="0">
                <a:spcBef>
                  <a:spcPts val="0"/>
                </a:spcBef>
                <a:spcAft>
                  <a:spcPts val="0"/>
                </a:spcAft>
                <a:buNone/>
              </a:pPr>
              <a:r>
                <a:rPr lang="fr" sz="1200" b="1">
                  <a:latin typeface="Nunito"/>
                  <a:ea typeface="Nunito"/>
                  <a:cs typeface="Nunito"/>
                  <a:sym typeface="Nunito"/>
                </a:rPr>
                <a:t>Subgraph generation</a:t>
              </a:r>
              <a:endParaRPr sz="1200" b="1">
                <a:solidFill>
                  <a:srgbClr val="000000"/>
                </a:solidFill>
                <a:latin typeface="Nunito"/>
                <a:ea typeface="Nunito"/>
                <a:cs typeface="Nunito"/>
                <a:sym typeface="Nunito"/>
              </a:endParaRPr>
            </a:p>
          </p:txBody>
        </p:sp>
        <p:cxnSp>
          <p:nvCxnSpPr>
            <p:cNvPr id="658" name="Google Shape;658;p27"/>
            <p:cNvCxnSpPr>
              <a:stCxn id="651" idx="2"/>
              <a:endCxn id="656" idx="0"/>
            </p:cNvCxnSpPr>
            <p:nvPr/>
          </p:nvCxnSpPr>
          <p:spPr>
            <a:xfrm flipH="1">
              <a:off x="783575" y="2719425"/>
              <a:ext cx="607800" cy="657600"/>
            </a:xfrm>
            <a:prstGeom prst="straightConnector1">
              <a:avLst/>
            </a:prstGeom>
            <a:noFill/>
            <a:ln w="9525" cap="flat" cmpd="sng">
              <a:solidFill>
                <a:schemeClr val="dk1"/>
              </a:solidFill>
              <a:prstDash val="dash"/>
              <a:round/>
              <a:headEnd type="none" w="med" len="med"/>
              <a:tailEnd type="none" w="med" len="med"/>
            </a:ln>
          </p:spPr>
        </p:cxnSp>
        <p:cxnSp>
          <p:nvCxnSpPr>
            <p:cNvPr id="659" name="Google Shape;659;p27"/>
            <p:cNvCxnSpPr>
              <a:stCxn id="651" idx="2"/>
              <a:endCxn id="657" idx="0"/>
            </p:cNvCxnSpPr>
            <p:nvPr/>
          </p:nvCxnSpPr>
          <p:spPr>
            <a:xfrm>
              <a:off x="1391375" y="2719425"/>
              <a:ext cx="747600" cy="648300"/>
            </a:xfrm>
            <a:prstGeom prst="straightConnector1">
              <a:avLst/>
            </a:prstGeom>
            <a:noFill/>
            <a:ln w="9525" cap="flat" cmpd="sng">
              <a:solidFill>
                <a:schemeClr val="dk1"/>
              </a:solidFill>
              <a:prstDash val="dash"/>
              <a:round/>
              <a:headEnd type="none" w="med" len="med"/>
              <a:tailEnd type="none" w="med" len="med"/>
            </a:ln>
          </p:spPr>
        </p:cxnSp>
        <p:sp>
          <p:nvSpPr>
            <p:cNvPr id="655" name="Google Shape;655;p27"/>
            <p:cNvSpPr/>
            <p:nvPr/>
          </p:nvSpPr>
          <p:spPr>
            <a:xfrm>
              <a:off x="3537488" y="2408350"/>
              <a:ext cx="925800" cy="295200"/>
            </a:xfrm>
            <a:prstGeom prst="roundRect">
              <a:avLst>
                <a:gd name="adj" fmla="val 14105"/>
              </a:avLst>
            </a:prstGeom>
            <a:solidFill>
              <a:srgbClr val="FFFFFF"/>
            </a:solidFill>
            <a:ln>
              <a:noFill/>
            </a:ln>
          </p:spPr>
          <p:txBody>
            <a:bodyPr spcFirstLastPara="1" wrap="square" lIns="0" tIns="62200" rIns="0" bIns="62200" anchor="ctr" anchorCtr="0">
              <a:noAutofit/>
            </a:bodyPr>
            <a:lstStyle/>
            <a:p>
              <a:pPr marL="0" lvl="0" indent="0" algn="ctr" rtl="0">
                <a:spcBef>
                  <a:spcPts val="0"/>
                </a:spcBef>
                <a:spcAft>
                  <a:spcPts val="0"/>
                </a:spcAft>
                <a:buNone/>
              </a:pPr>
              <a:r>
                <a:rPr lang="fr" sz="1300" b="1">
                  <a:latin typeface="Nunito"/>
                  <a:ea typeface="Nunito"/>
                  <a:cs typeface="Nunito"/>
                  <a:sym typeface="Nunito"/>
                </a:rPr>
                <a:t>Translation</a:t>
              </a:r>
              <a:endParaRPr sz="1300" b="1">
                <a:solidFill>
                  <a:srgbClr val="000000"/>
                </a:solidFill>
                <a:latin typeface="Nunito"/>
                <a:ea typeface="Nunito"/>
                <a:cs typeface="Nunito"/>
                <a:sym typeface="Nunito"/>
              </a:endParaRPr>
            </a:p>
          </p:txBody>
        </p:sp>
      </p:grpSp>
      <p:sp>
        <p:nvSpPr>
          <p:cNvPr id="660" name="Google Shape;660;p27"/>
          <p:cNvSpPr/>
          <p:nvPr/>
        </p:nvSpPr>
        <p:spPr>
          <a:xfrm>
            <a:off x="4251799" y="3018450"/>
            <a:ext cx="1567975" cy="1203300"/>
          </a:xfrm>
          <a:prstGeom prst="roundRect">
            <a:avLst>
              <a:gd name="adj" fmla="val 4012"/>
            </a:avLst>
          </a:prstGeom>
          <a:solidFill>
            <a:srgbClr val="F3F3F3">
              <a:alpha val="50000"/>
            </a:srgbClr>
          </a:solidFill>
          <a:ln>
            <a:noFill/>
          </a:ln>
        </p:spPr>
        <p:txBody>
          <a:bodyPr spcFirstLastPara="1" wrap="square" lIns="24500" tIns="62200" rIns="0" bIns="62200" anchor="ctr" anchorCtr="0">
            <a:noAutofit/>
          </a:bodyPr>
          <a:lstStyle/>
          <a:p>
            <a:pPr marL="0" lvl="0" indent="0" algn="l" rtl="0">
              <a:spcBef>
                <a:spcPts val="0"/>
              </a:spcBef>
              <a:spcAft>
                <a:spcPts val="0"/>
              </a:spcAft>
              <a:buNone/>
            </a:pPr>
            <a:r>
              <a:rPr lang="fr" sz="1200">
                <a:solidFill>
                  <a:schemeClr val="dk1"/>
                </a:solidFill>
                <a:latin typeface="Nunito"/>
                <a:ea typeface="Nunito"/>
                <a:cs typeface="Nunito"/>
                <a:sym typeface="Nunito"/>
              </a:rPr>
              <a:t>ΩBC</a:t>
            </a:r>
            <a:r>
              <a:rPr lang="fr" sz="1200">
                <a:solidFill>
                  <a:srgbClr val="000000"/>
                </a:solidFill>
                <a:latin typeface="Fira Code"/>
                <a:ea typeface="Fira Code"/>
                <a:cs typeface="Fira Code"/>
                <a:sym typeface="Fira Code"/>
              </a:rPr>
              <a:t>(</a:t>
            </a:r>
            <a:r>
              <a:rPr lang="fr" sz="1200" i="1">
                <a:solidFill>
                  <a:srgbClr val="808080"/>
                </a:solidFill>
                <a:latin typeface="Fira Code"/>
                <a:ea typeface="Fira Code"/>
                <a:cs typeface="Fira Code"/>
                <a:sym typeface="Fira Code"/>
              </a:rPr>
              <a:t>in</a:t>
            </a:r>
            <a:r>
              <a:rPr lang="fr" sz="1200">
                <a:solidFill>
                  <a:srgbClr val="000000"/>
                </a:solidFill>
                <a:latin typeface="Fira Code"/>
                <a:ea typeface="Fira Code"/>
                <a:cs typeface="Fira Code"/>
                <a:sym typeface="Fira Code"/>
              </a:rPr>
              <a:t>){</a:t>
            </a:r>
            <a:endParaRPr sz="1200">
              <a:solidFill>
                <a:srgbClr val="000000"/>
              </a:solidFill>
              <a:latin typeface="Fira Code"/>
              <a:ea typeface="Fira Code"/>
              <a:cs typeface="Fira Code"/>
              <a:sym typeface="Fira Code"/>
            </a:endParaRPr>
          </a:p>
          <a:p>
            <a:pPr marL="0" lvl="0" indent="0" algn="l" rtl="0">
              <a:spcBef>
                <a:spcPts val="0"/>
              </a:spcBef>
              <a:spcAft>
                <a:spcPts val="0"/>
              </a:spcAft>
              <a:buNone/>
            </a:pPr>
            <a:r>
              <a:rPr lang="fr" sz="1200">
                <a:solidFill>
                  <a:srgbClr val="000000"/>
                </a:solidFill>
                <a:latin typeface="Fira Code"/>
                <a:ea typeface="Fira Code"/>
                <a:cs typeface="Fira Code"/>
                <a:sym typeface="Fira Code"/>
              </a:rPr>
              <a:t> for(i&lt;2)</a:t>
            </a:r>
            <a:endParaRPr sz="1200">
              <a:solidFill>
                <a:srgbClr val="000000"/>
              </a:solidFill>
              <a:latin typeface="Fira Code"/>
              <a:ea typeface="Fira Code"/>
              <a:cs typeface="Fira Code"/>
              <a:sym typeface="Fira Code"/>
            </a:endParaRPr>
          </a:p>
          <a:p>
            <a:pPr marL="50800" lvl="0" indent="0" algn="l" rtl="0">
              <a:spcBef>
                <a:spcPts val="0"/>
              </a:spcBef>
              <a:spcAft>
                <a:spcPts val="0"/>
              </a:spcAft>
              <a:buNone/>
            </a:pPr>
            <a:r>
              <a:rPr lang="fr" sz="1200">
                <a:solidFill>
                  <a:srgbClr val="000000"/>
                </a:solidFill>
                <a:latin typeface="Fira Code"/>
                <a:ea typeface="Fira Code"/>
                <a:cs typeface="Fira Code"/>
                <a:sym typeface="Fira Code"/>
              </a:rPr>
              <a:t>   B(</a:t>
            </a:r>
            <a:r>
              <a:rPr lang="fr" sz="1200" i="1">
                <a:solidFill>
                  <a:srgbClr val="808080"/>
                </a:solidFill>
                <a:latin typeface="Fira Code"/>
                <a:ea typeface="Fira Code"/>
                <a:cs typeface="Fira Code"/>
                <a:sym typeface="Fira Code"/>
              </a:rPr>
              <a:t>in,outB</a:t>
            </a:r>
            <a:r>
              <a:rPr lang="fr" sz="1200">
                <a:solidFill>
                  <a:srgbClr val="000000"/>
                </a:solidFill>
                <a:latin typeface="Fira Code"/>
                <a:ea typeface="Fira Code"/>
                <a:cs typeface="Fira Code"/>
                <a:sym typeface="Fira Code"/>
              </a:rPr>
              <a:t>);</a:t>
            </a:r>
            <a:endParaRPr sz="1200">
              <a:solidFill>
                <a:srgbClr val="000000"/>
              </a:solidFill>
              <a:latin typeface="Fira Code"/>
              <a:ea typeface="Fira Code"/>
              <a:cs typeface="Fira Code"/>
              <a:sym typeface="Fira Code"/>
            </a:endParaRPr>
          </a:p>
          <a:p>
            <a:pPr marL="0" lvl="0" indent="0" algn="l" rtl="0">
              <a:spcBef>
                <a:spcPts val="0"/>
              </a:spcBef>
              <a:spcAft>
                <a:spcPts val="0"/>
              </a:spcAft>
              <a:buNone/>
            </a:pPr>
            <a:r>
              <a:rPr lang="fr" sz="1200">
                <a:latin typeface="Fira Code"/>
                <a:ea typeface="Fira Code"/>
                <a:cs typeface="Fira Code"/>
                <a:sym typeface="Fira Code"/>
              </a:rPr>
              <a:t> C(</a:t>
            </a:r>
            <a:r>
              <a:rPr lang="fr" sz="1200" i="1">
                <a:solidFill>
                  <a:srgbClr val="808080"/>
                </a:solidFill>
                <a:latin typeface="Fira Code"/>
                <a:ea typeface="Fira Code"/>
                <a:cs typeface="Fira Code"/>
                <a:sym typeface="Fira Code"/>
              </a:rPr>
              <a:t>outB</a:t>
            </a:r>
            <a:r>
              <a:rPr lang="fr" sz="1200">
                <a:latin typeface="Fira Code"/>
                <a:ea typeface="Fira Code"/>
                <a:cs typeface="Fira Code"/>
                <a:sym typeface="Fira Code"/>
              </a:rPr>
              <a:t>);</a:t>
            </a:r>
            <a:endParaRPr sz="1200">
              <a:latin typeface="Fira Code"/>
              <a:ea typeface="Fira Code"/>
              <a:cs typeface="Fira Code"/>
              <a:sym typeface="Fira Code"/>
            </a:endParaRPr>
          </a:p>
          <a:p>
            <a:pPr marL="0" lvl="0" indent="0" algn="l" rtl="0">
              <a:spcBef>
                <a:spcPts val="0"/>
              </a:spcBef>
              <a:spcAft>
                <a:spcPts val="0"/>
              </a:spcAft>
              <a:buNone/>
            </a:pPr>
            <a:r>
              <a:rPr lang="fr" sz="1200">
                <a:solidFill>
                  <a:schemeClr val="dk1"/>
                </a:solidFill>
                <a:latin typeface="Fira Code"/>
                <a:ea typeface="Fira Code"/>
                <a:cs typeface="Fira Code"/>
                <a:sym typeface="Fira Code"/>
              </a:rPr>
              <a:t>}</a:t>
            </a:r>
            <a:endParaRPr sz="1200">
              <a:solidFill>
                <a:schemeClr val="dk1"/>
              </a:solidFill>
              <a:latin typeface="Fira Code"/>
              <a:ea typeface="Fira Code"/>
              <a:cs typeface="Fira Code"/>
              <a:sym typeface="Fira Code"/>
            </a:endParaRPr>
          </a:p>
          <a:p>
            <a:pPr marL="0" lvl="0" indent="0" algn="r" rtl="0">
              <a:spcBef>
                <a:spcPts val="0"/>
              </a:spcBef>
              <a:spcAft>
                <a:spcPts val="0"/>
              </a:spcAft>
              <a:buClr>
                <a:schemeClr val="dk1"/>
              </a:buClr>
              <a:buSzPts val="700"/>
              <a:buFont typeface="Arial"/>
              <a:buNone/>
            </a:pPr>
            <a:r>
              <a:rPr lang="fr" sz="1200" i="1">
                <a:solidFill>
                  <a:srgbClr val="666666"/>
                </a:solidFill>
                <a:latin typeface="Fira Code"/>
                <a:ea typeface="Fira Code"/>
                <a:cs typeface="Fira Code"/>
                <a:sym typeface="Fira Code"/>
              </a:rPr>
              <a:t>cluster.c</a:t>
            </a:r>
            <a:endParaRPr sz="1200" i="1">
              <a:solidFill>
                <a:srgbClr val="666666"/>
              </a:solidFill>
              <a:latin typeface="Fira Code"/>
              <a:ea typeface="Fira Code"/>
              <a:cs typeface="Fira Code"/>
              <a:sym typeface="Fira Code"/>
            </a:endParaRPr>
          </a:p>
        </p:txBody>
      </p:sp>
      <p:sp>
        <p:nvSpPr>
          <p:cNvPr id="661" name="Google Shape;66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20</a:t>
            </a:fld>
            <a:endParaRPr/>
          </a:p>
        </p:txBody>
      </p:sp>
      <p:sp>
        <p:nvSpPr>
          <p:cNvPr id="662" name="Google Shape;662;p27"/>
          <p:cNvSpPr/>
          <p:nvPr/>
        </p:nvSpPr>
        <p:spPr>
          <a:xfrm>
            <a:off x="105264" y="1537801"/>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Core0</a:t>
            </a:r>
            <a:endParaRPr>
              <a:solidFill>
                <a:srgbClr val="000000"/>
              </a:solidFill>
              <a:latin typeface="Nunito"/>
              <a:ea typeface="Nunito"/>
              <a:cs typeface="Nunito"/>
              <a:sym typeface="Nunito"/>
            </a:endParaRPr>
          </a:p>
        </p:txBody>
      </p:sp>
      <p:sp>
        <p:nvSpPr>
          <p:cNvPr id="663" name="Google Shape;663;p27"/>
          <p:cNvSpPr/>
          <p:nvPr/>
        </p:nvSpPr>
        <p:spPr>
          <a:xfrm>
            <a:off x="105264" y="1899844"/>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Core1</a:t>
            </a:r>
            <a:endParaRPr>
              <a:solidFill>
                <a:srgbClr val="000000"/>
              </a:solidFill>
              <a:latin typeface="Nunito"/>
              <a:ea typeface="Nunito"/>
              <a:cs typeface="Nunito"/>
              <a:sym typeface="Nunito"/>
            </a:endParaRPr>
          </a:p>
        </p:txBody>
      </p:sp>
      <p:sp>
        <p:nvSpPr>
          <p:cNvPr id="664" name="Google Shape;664;p27"/>
          <p:cNvSpPr/>
          <p:nvPr/>
        </p:nvSpPr>
        <p:spPr>
          <a:xfrm>
            <a:off x="883775" y="1670002"/>
            <a:ext cx="840600" cy="418500"/>
          </a:xfrm>
          <a:prstGeom prst="roundRect">
            <a:avLst>
              <a:gd name="adj" fmla="val 16667"/>
            </a:avLst>
          </a:prstGeom>
          <a:solidFill>
            <a:srgbClr val="FFE59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Shared Memory</a:t>
            </a:r>
            <a:endParaRPr>
              <a:solidFill>
                <a:srgbClr val="000000"/>
              </a:solidFill>
              <a:latin typeface="Nunito"/>
              <a:ea typeface="Nunito"/>
              <a:cs typeface="Nunito"/>
              <a:sym typeface="Nunito"/>
            </a:endParaRPr>
          </a:p>
        </p:txBody>
      </p:sp>
      <p:cxnSp>
        <p:nvCxnSpPr>
          <p:cNvPr id="665" name="Google Shape;665;p27"/>
          <p:cNvCxnSpPr>
            <a:stCxn id="662" idx="3"/>
            <a:endCxn id="664" idx="1"/>
          </p:cNvCxnSpPr>
          <p:nvPr/>
        </p:nvCxnSpPr>
        <p:spPr>
          <a:xfrm>
            <a:off x="673764" y="1690651"/>
            <a:ext cx="210000" cy="188700"/>
          </a:xfrm>
          <a:prstGeom prst="bentConnector3">
            <a:avLst>
              <a:gd name="adj1" fmla="val 50003"/>
            </a:avLst>
          </a:prstGeom>
          <a:noFill/>
          <a:ln w="28575" cap="flat" cmpd="sng">
            <a:solidFill>
              <a:srgbClr val="000000"/>
            </a:solidFill>
            <a:prstDash val="solid"/>
            <a:round/>
            <a:headEnd type="none" w="med" len="med"/>
            <a:tailEnd type="none" w="med" len="med"/>
          </a:ln>
        </p:spPr>
      </p:cxnSp>
      <p:cxnSp>
        <p:nvCxnSpPr>
          <p:cNvPr id="666" name="Google Shape;666;p27"/>
          <p:cNvCxnSpPr>
            <a:stCxn id="663" idx="3"/>
            <a:endCxn id="664" idx="1"/>
          </p:cNvCxnSpPr>
          <p:nvPr/>
        </p:nvCxnSpPr>
        <p:spPr>
          <a:xfrm rot="10800000" flipH="1">
            <a:off x="673764" y="1879294"/>
            <a:ext cx="210000" cy="173400"/>
          </a:xfrm>
          <a:prstGeom prst="bentConnector3">
            <a:avLst>
              <a:gd name="adj1" fmla="val 50003"/>
            </a:avLst>
          </a:prstGeom>
          <a:noFill/>
          <a:ln w="28575" cap="flat" cmpd="sng">
            <a:solidFill>
              <a:srgbClr val="000000"/>
            </a:solidFill>
            <a:prstDash val="solid"/>
            <a:round/>
            <a:headEnd type="none" w="med" len="med"/>
            <a:tailEnd type="none" w="med" len="med"/>
          </a:ln>
        </p:spPr>
      </p:cxnSp>
      <p:sp>
        <p:nvSpPr>
          <p:cNvPr id="5" name="ZoneTexte 4">
            <a:extLst>
              <a:ext uri="{FF2B5EF4-FFF2-40B4-BE49-F238E27FC236}">
                <a16:creationId xmlns:a16="http://schemas.microsoft.com/office/drawing/2014/main" id="{DD879291-62DB-4A75-88C1-D93D4A8F546C}"/>
              </a:ext>
            </a:extLst>
          </p:cNvPr>
          <p:cNvSpPr txBox="1"/>
          <p:nvPr/>
        </p:nvSpPr>
        <p:spPr>
          <a:xfrm>
            <a:off x="-2156" y="4898726"/>
            <a:ext cx="532034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a:solidFill>
                  <a:srgbClr val="7D7D7D"/>
                </a:solidFill>
                <a:latin typeface="Nunito"/>
              </a:rPr>
              <a:t>SCAPE: Scaling up of Clusters of Actors on Processing Element</a:t>
            </a:r>
            <a:endParaRPr lang="en-US" sz="1000">
              <a:latin typeface="Nunito"/>
            </a:endParaRPr>
          </a:p>
        </p:txBody>
      </p:sp>
      <p:sp>
        <p:nvSpPr>
          <p:cNvPr id="7" name="ZoneTexte 6">
            <a:extLst>
              <a:ext uri="{FF2B5EF4-FFF2-40B4-BE49-F238E27FC236}">
                <a16:creationId xmlns:a16="http://schemas.microsoft.com/office/drawing/2014/main" id="{CD0EFAE9-4E16-05F6-6385-231721F9D914}"/>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
        <p:nvSpPr>
          <p:cNvPr id="8" name="Google Shape;781;p31">
            <a:extLst>
              <a:ext uri="{FF2B5EF4-FFF2-40B4-BE49-F238E27FC236}">
                <a16:creationId xmlns:a16="http://schemas.microsoft.com/office/drawing/2014/main" id="{C918B16E-13BC-E802-0E04-2FEA235E93BF}"/>
              </a:ext>
            </a:extLst>
          </p:cNvPr>
          <p:cNvSpPr/>
          <p:nvPr/>
        </p:nvSpPr>
        <p:spPr>
          <a:xfrm>
            <a:off x="1441211" y="4219068"/>
            <a:ext cx="6459492" cy="578422"/>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FR" sz="1800" err="1">
                <a:solidFill>
                  <a:schemeClr val="dk1"/>
                </a:solidFill>
                <a:latin typeface="Nunito"/>
                <a:sym typeface="Nunito"/>
              </a:rPr>
              <a:t>Aims</a:t>
            </a:r>
            <a:r>
              <a:rPr lang="fr-FR" sz="1800" dirty="0">
                <a:solidFill>
                  <a:schemeClr val="dk1"/>
                </a:solidFill>
                <a:latin typeface="Nunito"/>
                <a:sym typeface="Nunito"/>
              </a:rPr>
              <a:t> to </a:t>
            </a:r>
            <a:r>
              <a:rPr lang="fr-FR" sz="1800" err="1">
                <a:solidFill>
                  <a:schemeClr val="dk1"/>
                </a:solidFill>
                <a:latin typeface="Nunito"/>
                <a:sym typeface="Nunito"/>
              </a:rPr>
              <a:t>simplify</a:t>
            </a:r>
            <a:r>
              <a:rPr lang="fr-FR" sz="1800" dirty="0">
                <a:solidFill>
                  <a:schemeClr val="dk1"/>
                </a:solidFill>
                <a:latin typeface="Nunito"/>
                <a:sym typeface="Nunito"/>
              </a:rPr>
              <a:t> the graph </a:t>
            </a:r>
            <a:endParaRPr lang="fr-FR" dirty="0" err="1">
              <a:solidFill>
                <a:schemeClr val="dk1"/>
              </a:solidFill>
              <a:sym typeface="Nunito"/>
            </a:endParaRPr>
          </a:p>
          <a:p>
            <a:pPr algn="ctr"/>
            <a:r>
              <a:rPr lang="fr-FR" sz="1800" dirty="0" err="1">
                <a:solidFill>
                  <a:schemeClr val="dk1"/>
                </a:solidFill>
                <a:latin typeface="Nunito"/>
                <a:sym typeface="Nunito"/>
              </a:rPr>
              <a:t>while</a:t>
            </a:r>
            <a:r>
              <a:rPr lang="fr-FR" sz="1800" dirty="0">
                <a:solidFill>
                  <a:schemeClr val="dk1"/>
                </a:solidFill>
                <a:latin typeface="Nunito"/>
                <a:sym typeface="Nunito"/>
              </a:rPr>
              <a:t> </a:t>
            </a:r>
            <a:r>
              <a:rPr lang="fr-FR" sz="1800" dirty="0" err="1">
                <a:solidFill>
                  <a:schemeClr val="dk1"/>
                </a:solidFill>
                <a:latin typeface="Nunito"/>
                <a:sym typeface="Nunito"/>
              </a:rPr>
              <a:t>preserving</a:t>
            </a:r>
            <a:r>
              <a:rPr lang="fr-FR" sz="1800" dirty="0">
                <a:solidFill>
                  <a:schemeClr val="dk1"/>
                </a:solidFill>
                <a:latin typeface="Nunito"/>
                <a:sym typeface="Nunito"/>
              </a:rPr>
              <a:t> and/or </a:t>
            </a:r>
            <a:r>
              <a:rPr lang="fr-FR" sz="1800" dirty="0" err="1">
                <a:solidFill>
                  <a:schemeClr val="dk1"/>
                </a:solidFill>
                <a:latin typeface="Nunito"/>
                <a:sym typeface="Nunito"/>
              </a:rPr>
              <a:t>improving</a:t>
            </a:r>
            <a:r>
              <a:rPr lang="fr-FR" sz="1800" dirty="0">
                <a:solidFill>
                  <a:schemeClr val="dk1"/>
                </a:solidFill>
                <a:latin typeface="Nunito"/>
                <a:sym typeface="Nunito"/>
              </a:rPr>
              <a:t> the </a:t>
            </a:r>
            <a:r>
              <a:rPr lang="fr-FR" sz="1800" dirty="0" err="1">
                <a:solidFill>
                  <a:schemeClr val="dk1"/>
                </a:solidFill>
                <a:latin typeface="Nunito"/>
                <a:sym typeface="Nunito"/>
              </a:rPr>
              <a:t>necessary</a:t>
            </a:r>
            <a:r>
              <a:rPr lang="fr-FR" sz="1800" dirty="0">
                <a:solidFill>
                  <a:schemeClr val="dk1"/>
                </a:solidFill>
                <a:latin typeface="Nunito"/>
                <a:sym typeface="Nunito"/>
              </a:rPr>
              <a:t> </a:t>
            </a:r>
            <a:r>
              <a:rPr lang="fr-FR" sz="1800" dirty="0" err="1">
                <a:solidFill>
                  <a:schemeClr val="dk1"/>
                </a:solidFill>
                <a:latin typeface="Nunito"/>
                <a:sym typeface="Nunito"/>
              </a:rPr>
              <a:t>parallelism</a:t>
            </a:r>
            <a:endParaRPr lang="fr-F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 calcmode="lin" valueType="num">
                                      <p:cBhvr>
                                        <p:cTn id="7" dur="500" fill="hold"/>
                                        <p:tgtEl>
                                          <p:spTgt spid="604"/>
                                        </p:tgtEl>
                                        <p:attrNameLst>
                                          <p:attrName>ppt_w</p:attrName>
                                        </p:attrNameLst>
                                      </p:cBhvr>
                                      <p:tavLst>
                                        <p:tav tm="0">
                                          <p:val>
                                            <p:fltVal val="0"/>
                                          </p:val>
                                        </p:tav>
                                        <p:tav tm="100000">
                                          <p:val>
                                            <p:strVal val="#ppt_w"/>
                                          </p:val>
                                        </p:tav>
                                      </p:tavLst>
                                    </p:anim>
                                    <p:anim calcmode="lin" valueType="num">
                                      <p:cBhvr>
                                        <p:cTn id="8" dur="500" fill="hold"/>
                                        <p:tgtEl>
                                          <p:spTgt spid="604"/>
                                        </p:tgtEl>
                                        <p:attrNameLst>
                                          <p:attrName>ppt_h</p:attrName>
                                        </p:attrNameLst>
                                      </p:cBhvr>
                                      <p:tavLst>
                                        <p:tav tm="0">
                                          <p:val>
                                            <p:fltVal val="0"/>
                                          </p:val>
                                        </p:tav>
                                        <p:tav tm="100000">
                                          <p:val>
                                            <p:strVal val="#ppt_h"/>
                                          </p:val>
                                        </p:tav>
                                      </p:tavLst>
                                    </p:anim>
                                    <p:animEffect transition="in" filter="fade">
                                      <p:cBhvr>
                                        <p:cTn id="9" dur="500"/>
                                        <p:tgtEl>
                                          <p:spTgt spid="60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48"/>
                                        </p:tgtEl>
                                        <p:attrNameLst>
                                          <p:attrName>style.visibility</p:attrName>
                                        </p:attrNameLst>
                                      </p:cBhvr>
                                      <p:to>
                                        <p:strVal val="visible"/>
                                      </p:to>
                                    </p:set>
                                    <p:animEffect transition="in" filter="fade">
                                      <p:cBhvr>
                                        <p:cTn id="21" dur="500"/>
                                        <p:tgtEl>
                                          <p:spTgt spid="648"/>
                                        </p:tgtEl>
                                      </p:cBhvr>
                                    </p:animEffect>
                                  </p:childTnLst>
                                </p:cTn>
                              </p:par>
                              <p:par>
                                <p:cTn id="22" presetID="1" presetClass="exit" presetSubtype="0" fill="hold" grpId="1" nodeType="withEffect">
                                  <p:stCondLst>
                                    <p:cond delay="0"/>
                                  </p:stCondLst>
                                  <p:childTnLst>
                                    <p:set>
                                      <p:cBhvr>
                                        <p:cTn id="23" dur="1" fill="hold">
                                          <p:stCondLst>
                                            <p:cond delay="0"/>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15"/>
                                        </p:tgtEl>
                                        <p:attrNameLst>
                                          <p:attrName>style.visibility</p:attrName>
                                        </p:attrNameLst>
                                      </p:cBhvr>
                                      <p:to>
                                        <p:strVal val="visible"/>
                                      </p:to>
                                    </p:set>
                                    <p:anim calcmode="lin" valueType="num">
                                      <p:cBhvr>
                                        <p:cTn id="28" dur="500" fill="hold"/>
                                        <p:tgtEl>
                                          <p:spTgt spid="615"/>
                                        </p:tgtEl>
                                        <p:attrNameLst>
                                          <p:attrName>ppt_w</p:attrName>
                                        </p:attrNameLst>
                                      </p:cBhvr>
                                      <p:tavLst>
                                        <p:tav tm="0">
                                          <p:val>
                                            <p:fltVal val="0"/>
                                          </p:val>
                                        </p:tav>
                                        <p:tav tm="100000">
                                          <p:val>
                                            <p:strVal val="#ppt_w"/>
                                          </p:val>
                                        </p:tav>
                                      </p:tavLst>
                                    </p:anim>
                                    <p:anim calcmode="lin" valueType="num">
                                      <p:cBhvr>
                                        <p:cTn id="29" dur="500" fill="hold"/>
                                        <p:tgtEl>
                                          <p:spTgt spid="615"/>
                                        </p:tgtEl>
                                        <p:attrNameLst>
                                          <p:attrName>ppt_h</p:attrName>
                                        </p:attrNameLst>
                                      </p:cBhvr>
                                      <p:tavLst>
                                        <p:tav tm="0">
                                          <p:val>
                                            <p:fltVal val="0"/>
                                          </p:val>
                                        </p:tav>
                                        <p:tav tm="100000">
                                          <p:val>
                                            <p:strVal val="#ppt_h"/>
                                          </p:val>
                                        </p:tav>
                                      </p:tavLst>
                                    </p:anim>
                                    <p:animEffect transition="in" filter="fade">
                                      <p:cBhvr>
                                        <p:cTn id="30" dur="500"/>
                                        <p:tgtEl>
                                          <p:spTgt spid="6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42" presetClass="path" presetSubtype="0" accel="50000" decel="50000" fill="hold" nodeType="withEffect">
                                  <p:stCondLst>
                                    <p:cond delay="0"/>
                                  </p:stCondLst>
                                  <p:childTnLst>
                                    <p:animMotion origin="layout" path="M -0.00295 -0.08426 L -5.55556E-7 1.35802E-6 " pathEditMode="relative" rAng="0" ptsTypes="AA">
                                      <p:cBhvr>
                                        <p:cTn id="41" dur="1000" fill="hold"/>
                                        <p:tgtEl>
                                          <p:spTgt spid="2"/>
                                        </p:tgtEl>
                                        <p:attrNameLst>
                                          <p:attrName>ppt_x</p:attrName>
                                          <p:attrName>ppt_y</p:attrName>
                                        </p:attrNameLst>
                                      </p:cBhvr>
                                      <p:rCtr x="0" y="3981"/>
                                    </p:animMotion>
                                  </p:childTnLst>
                                </p:cTn>
                              </p:par>
                              <p:par>
                                <p:cTn id="42" presetID="1"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633"/>
                                        </p:tgtEl>
                                        <p:attrNameLst>
                                          <p:attrName>style.visibility</p:attrName>
                                        </p:attrNameLst>
                                      </p:cBhvr>
                                      <p:to>
                                        <p:strVal val="visible"/>
                                      </p:to>
                                    </p:set>
                                    <p:animEffect transition="in" filter="fade">
                                      <p:cBhvr>
                                        <p:cTn id="47" dur="500"/>
                                        <p:tgtEl>
                                          <p:spTgt spid="6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42"/>
                                        </p:tgtEl>
                                        <p:attrNameLst>
                                          <p:attrName>style.visibility</p:attrName>
                                        </p:attrNameLst>
                                      </p:cBhvr>
                                      <p:to>
                                        <p:strVal val="visible"/>
                                      </p:to>
                                    </p:set>
                                    <p:animEffect transition="in" filter="fade">
                                      <p:cBhvr>
                                        <p:cTn id="52" dur="500"/>
                                        <p:tgtEl>
                                          <p:spTgt spid="642"/>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660"/>
                                        </p:tgtEl>
                                        <p:attrNameLst>
                                          <p:attrName>style.visibility</p:attrName>
                                        </p:attrNameLst>
                                      </p:cBhvr>
                                      <p:to>
                                        <p:strVal val="visible"/>
                                      </p:to>
                                    </p:set>
                                    <p:anim calcmode="lin" valueType="num">
                                      <p:cBhvr>
                                        <p:cTn id="57" dur="500" fill="hold"/>
                                        <p:tgtEl>
                                          <p:spTgt spid="660"/>
                                        </p:tgtEl>
                                        <p:attrNameLst>
                                          <p:attrName>ppt_w</p:attrName>
                                        </p:attrNameLst>
                                      </p:cBhvr>
                                      <p:tavLst>
                                        <p:tav tm="0">
                                          <p:val>
                                            <p:fltVal val="0"/>
                                          </p:val>
                                        </p:tav>
                                        <p:tav tm="100000">
                                          <p:val>
                                            <p:strVal val="#ppt_w"/>
                                          </p:val>
                                        </p:tav>
                                      </p:tavLst>
                                    </p:anim>
                                    <p:anim calcmode="lin" valueType="num">
                                      <p:cBhvr>
                                        <p:cTn id="58" dur="500" fill="hold"/>
                                        <p:tgtEl>
                                          <p:spTgt spid="660"/>
                                        </p:tgtEl>
                                        <p:attrNameLst>
                                          <p:attrName>ppt_h</p:attrName>
                                        </p:attrNameLst>
                                      </p:cBhvr>
                                      <p:tavLst>
                                        <p:tav tm="0">
                                          <p:val>
                                            <p:fltVal val="0"/>
                                          </p:val>
                                        </p:tav>
                                        <p:tav tm="100000">
                                          <p:val>
                                            <p:strVal val="#ppt_h"/>
                                          </p:val>
                                        </p:tav>
                                      </p:tavLst>
                                    </p:anim>
                                    <p:animEffect transition="in" filter="fade">
                                      <p:cBhvr>
                                        <p:cTn id="59" dur="500"/>
                                        <p:tgtEl>
                                          <p:spTgt spid="660"/>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1" nodeType="clickEffect">
                                  <p:stCondLst>
                                    <p:cond delay="0"/>
                                  </p:stCondLst>
                                  <p:childTnLst>
                                    <p:animMotion origin="layout" path="M -4.44444E-6 -3.7037E-6 L 0.24098 -0.24197 " pathEditMode="relative" rAng="0" ptsTypes="AA">
                                      <p:cBhvr>
                                        <p:cTn id="63" dur="1000" fill="hold"/>
                                        <p:tgtEl>
                                          <p:spTgt spid="660"/>
                                        </p:tgtEl>
                                        <p:attrNameLst>
                                          <p:attrName>ppt_x</p:attrName>
                                          <p:attrName>ppt_y</p:attrName>
                                        </p:attrNameLst>
                                      </p:cBhvr>
                                      <p:rCtr x="12049" y="-12099"/>
                                    </p:animMotion>
                                  </p:childTnLst>
                                </p:cTn>
                              </p:par>
                            </p:childTnLst>
                          </p:cTn>
                        </p:par>
                        <p:par>
                          <p:cTn id="64" fill="hold">
                            <p:stCondLst>
                              <p:cond delay="1000"/>
                            </p:stCondLst>
                            <p:childTnLst>
                              <p:par>
                                <p:cTn id="65" presetID="53" presetClass="exit" presetSubtype="32" fill="hold" grpId="2" nodeType="afterEffect">
                                  <p:stCondLst>
                                    <p:cond delay="0"/>
                                  </p:stCondLst>
                                  <p:childTnLst>
                                    <p:anim calcmode="lin" valueType="num">
                                      <p:cBhvr>
                                        <p:cTn id="66" dur="500"/>
                                        <p:tgtEl>
                                          <p:spTgt spid="660"/>
                                        </p:tgtEl>
                                        <p:attrNameLst>
                                          <p:attrName>ppt_w</p:attrName>
                                        </p:attrNameLst>
                                      </p:cBhvr>
                                      <p:tavLst>
                                        <p:tav tm="0">
                                          <p:val>
                                            <p:strVal val="ppt_w"/>
                                          </p:val>
                                        </p:tav>
                                        <p:tav tm="100000">
                                          <p:val>
                                            <p:fltVal val="0"/>
                                          </p:val>
                                        </p:tav>
                                      </p:tavLst>
                                    </p:anim>
                                    <p:anim calcmode="lin" valueType="num">
                                      <p:cBhvr>
                                        <p:cTn id="67" dur="500"/>
                                        <p:tgtEl>
                                          <p:spTgt spid="660"/>
                                        </p:tgtEl>
                                        <p:attrNameLst>
                                          <p:attrName>ppt_h</p:attrName>
                                        </p:attrNameLst>
                                      </p:cBhvr>
                                      <p:tavLst>
                                        <p:tav tm="0">
                                          <p:val>
                                            <p:strVal val="ppt_h"/>
                                          </p:val>
                                        </p:tav>
                                        <p:tav tm="100000">
                                          <p:val>
                                            <p:fltVal val="0"/>
                                          </p:val>
                                        </p:tav>
                                      </p:tavLst>
                                    </p:anim>
                                    <p:animEffect transition="out" filter="fade">
                                      <p:cBhvr>
                                        <p:cTn id="68" dur="500"/>
                                        <p:tgtEl>
                                          <p:spTgt spid="660"/>
                                        </p:tgtEl>
                                      </p:cBhvr>
                                    </p:animEffect>
                                    <p:set>
                                      <p:cBhvr>
                                        <p:cTn id="69" dur="1" fill="hold">
                                          <p:stCondLst>
                                            <p:cond delay="499"/>
                                          </p:stCondLst>
                                        </p:cTn>
                                        <p:tgtEl>
                                          <p:spTgt spid="6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 grpId="0" animBg="1"/>
      <p:bldP spid="615" grpId="0" animBg="1"/>
      <p:bldP spid="633" grpId="0"/>
      <p:bldP spid="660" grpId="0" animBg="1"/>
      <p:bldP spid="660" grpId="1" animBg="1"/>
      <p:bldP spid="660" grpId="2"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28"/>
          <p:cNvSpPr txBox="1">
            <a:spLocks noGrp="1"/>
          </p:cNvSpPr>
          <p:nvPr>
            <p:ph type="title"/>
          </p:nvPr>
        </p:nvSpPr>
        <p:spPr>
          <a:xfrm>
            <a:off x="312200" y="434400"/>
            <a:ext cx="8520600" cy="890100"/>
          </a:xfrm>
          <a:prstGeom prst="rect">
            <a:avLst/>
          </a:prstGeom>
        </p:spPr>
        <p:txBody>
          <a:bodyPr spcFirstLastPara="1" wrap="square" lIns="91425" tIns="91425" rIns="91425" bIns="91425" anchor="ctr" anchorCtr="0">
            <a:noAutofit/>
          </a:bodyPr>
          <a:lstStyle/>
          <a:p>
            <a:pPr>
              <a:lnSpc>
                <a:spcPct val="70000"/>
              </a:lnSpc>
              <a:buClr>
                <a:srgbClr val="000000"/>
              </a:buClr>
              <a:buSzPts val="700"/>
            </a:pPr>
            <a:r>
              <a:rPr lang="fr" dirty="0"/>
              <a:t>SCAPE1: Pattern ID</a:t>
            </a:r>
            <a:br>
              <a:rPr lang="fr" dirty="0"/>
            </a:br>
            <a:r>
              <a:rPr lang="fr" sz="1800" b="0" dirty="0"/>
              <a:t>Focus: Data </a:t>
            </a:r>
            <a:r>
              <a:rPr lang="fr" sz="1800" b="0" dirty="0" err="1"/>
              <a:t>parallelism</a:t>
            </a:r>
            <a:endParaRPr lang="fr" sz="1800" b="0">
              <a:latin typeface="Nunito"/>
              <a:ea typeface="Nunito"/>
              <a:cs typeface="Nunito"/>
            </a:endParaRPr>
          </a:p>
        </p:txBody>
      </p:sp>
      <p:sp>
        <p:nvSpPr>
          <p:cNvPr id="673" name="Google Shape;67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21</a:t>
            </a:fld>
            <a:endParaRPr/>
          </a:p>
        </p:txBody>
      </p:sp>
      <p:sp>
        <p:nvSpPr>
          <p:cNvPr id="675" name="Google Shape;675;p28"/>
          <p:cNvSpPr/>
          <p:nvPr/>
        </p:nvSpPr>
        <p:spPr>
          <a:xfrm rot="10800000" flipH="1">
            <a:off x="1662125" y="3291546"/>
            <a:ext cx="33600" cy="45000"/>
          </a:xfrm>
          <a:prstGeom prst="ellipse">
            <a:avLst/>
          </a:prstGeom>
          <a:solidFill>
            <a:srgbClr val="FFFFFF"/>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76" name="Google Shape;676;p28"/>
          <p:cNvSpPr/>
          <p:nvPr/>
        </p:nvSpPr>
        <p:spPr>
          <a:xfrm rot="10800000" flipH="1">
            <a:off x="2690825" y="3291546"/>
            <a:ext cx="33600" cy="45000"/>
          </a:xfrm>
          <a:prstGeom prst="ellipse">
            <a:avLst/>
          </a:prstGeom>
          <a:solidFill>
            <a:srgbClr val="FFFFFF"/>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nvGrpSpPr>
          <p:cNvPr id="27" name="Groupe 26">
            <a:extLst>
              <a:ext uri="{FF2B5EF4-FFF2-40B4-BE49-F238E27FC236}">
                <a16:creationId xmlns:a16="http://schemas.microsoft.com/office/drawing/2014/main" id="{03B697BB-41FE-15C2-FB4A-5325A1BA5F38}"/>
              </a:ext>
            </a:extLst>
          </p:cNvPr>
          <p:cNvGrpSpPr/>
          <p:nvPr/>
        </p:nvGrpSpPr>
        <p:grpSpPr>
          <a:xfrm>
            <a:off x="4027403" y="3841588"/>
            <a:ext cx="937734" cy="951452"/>
            <a:chOff x="232730" y="3365488"/>
            <a:chExt cx="937734" cy="951452"/>
          </a:xfrm>
        </p:grpSpPr>
        <p:grpSp>
          <p:nvGrpSpPr>
            <p:cNvPr id="679" name="Google Shape;679;p28"/>
            <p:cNvGrpSpPr/>
            <p:nvPr/>
          </p:nvGrpSpPr>
          <p:grpSpPr>
            <a:xfrm rot="2700000">
              <a:off x="225871" y="3372347"/>
              <a:ext cx="951452" cy="937734"/>
              <a:chOff x="3326525" y="3507956"/>
              <a:chExt cx="782250" cy="782250"/>
            </a:xfrm>
          </p:grpSpPr>
          <p:sp>
            <p:nvSpPr>
              <p:cNvPr id="680" name="Google Shape;680;p28"/>
              <p:cNvSpPr/>
              <p:nvPr/>
            </p:nvSpPr>
            <p:spPr>
              <a:xfrm rot="5400000">
                <a:off x="3556831"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1" name="Google Shape;681;p28"/>
              <p:cNvSpPr/>
              <p:nvPr/>
            </p:nvSpPr>
            <p:spPr>
              <a:xfrm rot="5400000">
                <a:off x="3403294"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2" name="Google Shape;682;p28"/>
              <p:cNvSpPr/>
              <p:nvPr/>
            </p:nvSpPr>
            <p:spPr>
              <a:xfrm rot="5400000">
                <a:off x="3249756"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3" name="Google Shape;683;p28"/>
              <p:cNvSpPr/>
              <p:nvPr/>
            </p:nvSpPr>
            <p:spPr>
              <a:xfrm rot="5400000">
                <a:off x="3096219"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4" name="Google Shape;684;p28"/>
              <p:cNvSpPr/>
              <p:nvPr/>
            </p:nvSpPr>
            <p:spPr>
              <a:xfrm>
                <a:off x="3326525" y="3621975"/>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5" name="Google Shape;685;p28"/>
              <p:cNvSpPr/>
              <p:nvPr/>
            </p:nvSpPr>
            <p:spPr>
              <a:xfrm>
                <a:off x="3326525" y="3775513"/>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6" name="Google Shape;686;p28"/>
              <p:cNvSpPr/>
              <p:nvPr/>
            </p:nvSpPr>
            <p:spPr>
              <a:xfrm>
                <a:off x="3328775" y="3929050"/>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7" name="Google Shape;687;p28"/>
              <p:cNvSpPr/>
              <p:nvPr/>
            </p:nvSpPr>
            <p:spPr>
              <a:xfrm>
                <a:off x="3328775" y="4082588"/>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8" name="Google Shape;688;p28"/>
              <p:cNvSpPr/>
              <p:nvPr/>
            </p:nvSpPr>
            <p:spPr>
              <a:xfrm>
                <a:off x="3381575" y="3560525"/>
                <a:ext cx="674400" cy="677100"/>
              </a:xfrm>
              <a:prstGeom prst="roundRect">
                <a:avLst>
                  <a:gd name="adj" fmla="val 952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
          <p:nvSpPr>
            <p:cNvPr id="689" name="Google Shape;689;p28"/>
            <p:cNvSpPr txBox="1"/>
            <p:nvPr/>
          </p:nvSpPr>
          <p:spPr>
            <a:xfrm>
              <a:off x="315127" y="3608866"/>
              <a:ext cx="772902" cy="46544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1800" b="1">
                  <a:solidFill>
                    <a:srgbClr val="FFFFFF"/>
                  </a:solidFill>
                  <a:latin typeface="Nunito"/>
                  <a:ea typeface="Nunito"/>
                  <a:cs typeface="Nunito"/>
                  <a:sym typeface="Nunito"/>
                </a:rPr>
                <a:t>x4 core</a:t>
              </a:r>
              <a:endParaRPr sz="1800" b="1">
                <a:solidFill>
                  <a:srgbClr val="FFFFFF"/>
                </a:solidFill>
                <a:latin typeface="Nunito"/>
                <a:ea typeface="Nunito"/>
                <a:cs typeface="Nunito"/>
                <a:sym typeface="Nunito"/>
              </a:endParaRPr>
            </a:p>
          </p:txBody>
        </p:sp>
      </p:grpSp>
      <p:sp>
        <p:nvSpPr>
          <p:cNvPr id="690" name="Google Shape;690;p28"/>
          <p:cNvSpPr txBox="1"/>
          <p:nvPr/>
        </p:nvSpPr>
        <p:spPr>
          <a:xfrm>
            <a:off x="79825" y="1552275"/>
            <a:ext cx="39507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000">
                <a:solidFill>
                  <a:schemeClr val="dk1"/>
                </a:solidFill>
                <a:latin typeface="Nunito"/>
                <a:ea typeface="Nunito"/>
                <a:cs typeface="Nunito"/>
                <a:sym typeface="Nunito"/>
              </a:rPr>
              <a:t>Unique repetition Count (URC)</a:t>
            </a:r>
            <a:endParaRPr sz="2000">
              <a:solidFill>
                <a:schemeClr val="dk1"/>
              </a:solidFill>
              <a:latin typeface="Nunito"/>
              <a:ea typeface="Nunito"/>
              <a:cs typeface="Nunito"/>
              <a:sym typeface="Nunito"/>
            </a:endParaRPr>
          </a:p>
        </p:txBody>
      </p:sp>
      <p:sp>
        <p:nvSpPr>
          <p:cNvPr id="7" name="Google Shape;612;p27">
            <a:extLst>
              <a:ext uri="{FF2B5EF4-FFF2-40B4-BE49-F238E27FC236}">
                <a16:creationId xmlns:a16="http://schemas.microsoft.com/office/drawing/2014/main" id="{5928F9E4-5ECD-273B-71DD-48EB5C73CC65}"/>
              </a:ext>
            </a:extLst>
          </p:cNvPr>
          <p:cNvSpPr txBox="1"/>
          <p:nvPr/>
        </p:nvSpPr>
        <p:spPr>
          <a:xfrm>
            <a:off x="120252" y="2252405"/>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1</a:t>
            </a:r>
            <a:endParaRPr sz="1800" b="1">
              <a:solidFill>
                <a:srgbClr val="990000"/>
              </a:solidFill>
            </a:endParaRPr>
          </a:p>
        </p:txBody>
      </p:sp>
      <p:sp>
        <p:nvSpPr>
          <p:cNvPr id="8" name="Google Shape;613;p27">
            <a:extLst>
              <a:ext uri="{FF2B5EF4-FFF2-40B4-BE49-F238E27FC236}">
                <a16:creationId xmlns:a16="http://schemas.microsoft.com/office/drawing/2014/main" id="{5519C30F-109D-088A-2362-437E8B979F52}"/>
              </a:ext>
            </a:extLst>
          </p:cNvPr>
          <p:cNvSpPr txBox="1"/>
          <p:nvPr/>
        </p:nvSpPr>
        <p:spPr>
          <a:xfrm>
            <a:off x="945991" y="2252405"/>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8</a:t>
            </a:r>
            <a:endParaRPr sz="1800" b="1">
              <a:solidFill>
                <a:srgbClr val="990000"/>
              </a:solidFill>
            </a:endParaRPr>
          </a:p>
        </p:txBody>
      </p:sp>
      <p:sp>
        <p:nvSpPr>
          <p:cNvPr id="9" name="Google Shape;614;p27">
            <a:extLst>
              <a:ext uri="{FF2B5EF4-FFF2-40B4-BE49-F238E27FC236}">
                <a16:creationId xmlns:a16="http://schemas.microsoft.com/office/drawing/2014/main" id="{463801A5-1FA9-0EC7-50FC-904ECCB35C10}"/>
              </a:ext>
            </a:extLst>
          </p:cNvPr>
          <p:cNvSpPr txBox="1"/>
          <p:nvPr/>
        </p:nvSpPr>
        <p:spPr>
          <a:xfrm>
            <a:off x="1789106" y="2252405"/>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8</a:t>
            </a:r>
            <a:endParaRPr sz="1800" b="1">
              <a:solidFill>
                <a:srgbClr val="990000"/>
              </a:solidFill>
            </a:endParaRPr>
          </a:p>
        </p:txBody>
      </p:sp>
      <p:sp>
        <p:nvSpPr>
          <p:cNvPr id="17" name="Google Shape;732;p29">
            <a:extLst>
              <a:ext uri="{FF2B5EF4-FFF2-40B4-BE49-F238E27FC236}">
                <a16:creationId xmlns:a16="http://schemas.microsoft.com/office/drawing/2014/main" id="{25871017-CCBA-F657-88D2-9E10F6E8EE90}"/>
              </a:ext>
            </a:extLst>
          </p:cNvPr>
          <p:cNvSpPr/>
          <p:nvPr/>
        </p:nvSpPr>
        <p:spPr>
          <a:xfrm>
            <a:off x="1749666" y="2620774"/>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C</a:t>
            </a:r>
            <a:endParaRPr sz="2000">
              <a:latin typeface="Nunito"/>
              <a:ea typeface="Nunito"/>
              <a:cs typeface="Nunito"/>
              <a:sym typeface="Nunito"/>
            </a:endParaRPr>
          </a:p>
        </p:txBody>
      </p:sp>
      <p:sp>
        <p:nvSpPr>
          <p:cNvPr id="18" name="Google Shape;733;p29">
            <a:extLst>
              <a:ext uri="{FF2B5EF4-FFF2-40B4-BE49-F238E27FC236}">
                <a16:creationId xmlns:a16="http://schemas.microsoft.com/office/drawing/2014/main" id="{961D1C2B-1F3F-A31E-2B5C-26D0016194F4}"/>
              </a:ext>
            </a:extLst>
          </p:cNvPr>
          <p:cNvSpPr/>
          <p:nvPr/>
        </p:nvSpPr>
        <p:spPr>
          <a:xfrm>
            <a:off x="79825" y="2620758"/>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A</a:t>
            </a:r>
            <a:endParaRPr sz="2000">
              <a:latin typeface="Nunito"/>
              <a:ea typeface="Nunito"/>
              <a:cs typeface="Nunito"/>
              <a:sym typeface="Nunito"/>
            </a:endParaRPr>
          </a:p>
        </p:txBody>
      </p:sp>
      <p:sp>
        <p:nvSpPr>
          <p:cNvPr id="19" name="Google Shape;734;p29">
            <a:extLst>
              <a:ext uri="{FF2B5EF4-FFF2-40B4-BE49-F238E27FC236}">
                <a16:creationId xmlns:a16="http://schemas.microsoft.com/office/drawing/2014/main" id="{795B577D-74F1-0ECA-1583-7E3E079489AB}"/>
              </a:ext>
            </a:extLst>
          </p:cNvPr>
          <p:cNvSpPr/>
          <p:nvPr/>
        </p:nvSpPr>
        <p:spPr>
          <a:xfrm>
            <a:off x="913163" y="2620758"/>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B</a:t>
            </a:r>
            <a:endParaRPr sz="2000">
              <a:latin typeface="Nunito"/>
              <a:ea typeface="Nunito"/>
              <a:cs typeface="Nunito"/>
              <a:sym typeface="Nunito"/>
            </a:endParaRPr>
          </a:p>
        </p:txBody>
      </p:sp>
      <p:cxnSp>
        <p:nvCxnSpPr>
          <p:cNvPr id="20" name="Google Shape;735;p29">
            <a:extLst>
              <a:ext uri="{FF2B5EF4-FFF2-40B4-BE49-F238E27FC236}">
                <a16:creationId xmlns:a16="http://schemas.microsoft.com/office/drawing/2014/main" id="{F32F017C-4CD6-1358-2C31-BB3CE1D4BA15}"/>
              </a:ext>
            </a:extLst>
          </p:cNvPr>
          <p:cNvCxnSpPr/>
          <p:nvPr/>
        </p:nvCxnSpPr>
        <p:spPr>
          <a:xfrm>
            <a:off x="649227" y="2793338"/>
            <a:ext cx="264000" cy="0"/>
          </a:xfrm>
          <a:prstGeom prst="straightConnector1">
            <a:avLst/>
          </a:prstGeom>
          <a:noFill/>
          <a:ln w="9525" cap="flat" cmpd="sng">
            <a:solidFill>
              <a:schemeClr val="dk1"/>
            </a:solidFill>
            <a:prstDash val="solid"/>
            <a:round/>
            <a:headEnd type="none" w="med" len="med"/>
            <a:tailEnd type="triangle" w="med" len="med"/>
          </a:ln>
        </p:spPr>
      </p:cxnSp>
      <p:cxnSp>
        <p:nvCxnSpPr>
          <p:cNvPr id="21" name="Google Shape;738;p29">
            <a:extLst>
              <a:ext uri="{FF2B5EF4-FFF2-40B4-BE49-F238E27FC236}">
                <a16:creationId xmlns:a16="http://schemas.microsoft.com/office/drawing/2014/main" id="{B858FDB5-7122-5614-4A19-DF207F2DC9E3}"/>
              </a:ext>
            </a:extLst>
          </p:cNvPr>
          <p:cNvCxnSpPr/>
          <p:nvPr/>
        </p:nvCxnSpPr>
        <p:spPr>
          <a:xfrm>
            <a:off x="1484292" y="2793657"/>
            <a:ext cx="263700" cy="0"/>
          </a:xfrm>
          <a:prstGeom prst="straightConnector1">
            <a:avLst/>
          </a:prstGeom>
          <a:noFill/>
          <a:ln w="9525" cap="flat" cmpd="sng">
            <a:solidFill>
              <a:schemeClr val="dk1"/>
            </a:solidFill>
            <a:prstDash val="solid"/>
            <a:round/>
            <a:headEnd type="none" w="med" len="med"/>
            <a:tailEnd type="triangle" w="med" len="med"/>
          </a:ln>
        </p:spPr>
      </p:cxnSp>
      <p:sp>
        <p:nvSpPr>
          <p:cNvPr id="23" name="Google Shape;613;p27">
            <a:extLst>
              <a:ext uri="{FF2B5EF4-FFF2-40B4-BE49-F238E27FC236}">
                <a16:creationId xmlns:a16="http://schemas.microsoft.com/office/drawing/2014/main" id="{779DD043-AD7B-6A0D-1DC4-1B38E6F65517}"/>
              </a:ext>
            </a:extLst>
          </p:cNvPr>
          <p:cNvSpPr txBox="1"/>
          <p:nvPr/>
        </p:nvSpPr>
        <p:spPr>
          <a:xfrm>
            <a:off x="3533379" y="2243784"/>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4</a:t>
            </a:r>
            <a:endParaRPr sz="1800" b="1">
              <a:solidFill>
                <a:srgbClr val="990000"/>
              </a:solidFill>
            </a:endParaRPr>
          </a:p>
        </p:txBody>
      </p:sp>
      <p:sp>
        <p:nvSpPr>
          <p:cNvPr id="25" name="Google Shape;734;p29">
            <a:extLst>
              <a:ext uri="{FF2B5EF4-FFF2-40B4-BE49-F238E27FC236}">
                <a16:creationId xmlns:a16="http://schemas.microsoft.com/office/drawing/2014/main" id="{9ABE512A-A163-0C2D-A725-2197FF78E1F1}"/>
              </a:ext>
            </a:extLst>
          </p:cNvPr>
          <p:cNvSpPr/>
          <p:nvPr/>
        </p:nvSpPr>
        <p:spPr>
          <a:xfrm>
            <a:off x="3500551" y="2612137"/>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URC</a:t>
            </a:r>
            <a:endParaRPr sz="2000">
              <a:latin typeface="Nunito"/>
              <a:ea typeface="Nunito"/>
              <a:cs typeface="Nunito"/>
              <a:sym typeface="Nunito"/>
            </a:endParaRPr>
          </a:p>
        </p:txBody>
      </p:sp>
      <p:grpSp>
        <p:nvGrpSpPr>
          <p:cNvPr id="33" name="Groupe 32">
            <a:extLst>
              <a:ext uri="{FF2B5EF4-FFF2-40B4-BE49-F238E27FC236}">
                <a16:creationId xmlns:a16="http://schemas.microsoft.com/office/drawing/2014/main" id="{6C554E61-097D-90C0-C93A-50322E7994A9}"/>
              </a:ext>
            </a:extLst>
          </p:cNvPr>
          <p:cNvGrpSpPr/>
          <p:nvPr/>
        </p:nvGrpSpPr>
        <p:grpSpPr>
          <a:xfrm>
            <a:off x="2667213" y="2243784"/>
            <a:ext cx="833402" cy="714253"/>
            <a:chOff x="2667213" y="2243784"/>
            <a:chExt cx="833402" cy="714253"/>
          </a:xfrm>
        </p:grpSpPr>
        <p:sp>
          <p:nvSpPr>
            <p:cNvPr id="22" name="Google Shape;612;p27">
              <a:extLst>
                <a:ext uri="{FF2B5EF4-FFF2-40B4-BE49-F238E27FC236}">
                  <a16:creationId xmlns:a16="http://schemas.microsoft.com/office/drawing/2014/main" id="{4A97481E-99AF-89CF-9C55-B56C4964331A}"/>
                </a:ext>
              </a:extLst>
            </p:cNvPr>
            <p:cNvSpPr txBox="1"/>
            <p:nvPr/>
          </p:nvSpPr>
          <p:spPr>
            <a:xfrm>
              <a:off x="2707640" y="2243784"/>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1</a:t>
              </a:r>
              <a:endParaRPr sz="1800" b="1">
                <a:solidFill>
                  <a:srgbClr val="990000"/>
                </a:solidFill>
              </a:endParaRPr>
            </a:p>
          </p:txBody>
        </p:sp>
        <p:sp>
          <p:nvSpPr>
            <p:cNvPr id="24" name="Google Shape;733;p29">
              <a:extLst>
                <a:ext uri="{FF2B5EF4-FFF2-40B4-BE49-F238E27FC236}">
                  <a16:creationId xmlns:a16="http://schemas.microsoft.com/office/drawing/2014/main" id="{38DC8D34-75FA-91A1-38A2-6CB3939EE358}"/>
                </a:ext>
              </a:extLst>
            </p:cNvPr>
            <p:cNvSpPr/>
            <p:nvPr/>
          </p:nvSpPr>
          <p:spPr>
            <a:xfrm>
              <a:off x="2667213" y="2612137"/>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A</a:t>
              </a:r>
              <a:endParaRPr sz="2000">
                <a:latin typeface="Nunito"/>
                <a:ea typeface="Nunito"/>
                <a:cs typeface="Nunito"/>
                <a:sym typeface="Nunito"/>
              </a:endParaRPr>
            </a:p>
          </p:txBody>
        </p:sp>
        <p:cxnSp>
          <p:nvCxnSpPr>
            <p:cNvPr id="26" name="Google Shape;735;p29">
              <a:extLst>
                <a:ext uri="{FF2B5EF4-FFF2-40B4-BE49-F238E27FC236}">
                  <a16:creationId xmlns:a16="http://schemas.microsoft.com/office/drawing/2014/main" id="{BAFA6511-068B-DB6F-2AC1-B721F9999489}"/>
                </a:ext>
              </a:extLst>
            </p:cNvPr>
            <p:cNvCxnSpPr/>
            <p:nvPr/>
          </p:nvCxnSpPr>
          <p:spPr>
            <a:xfrm>
              <a:off x="3236615" y="2784717"/>
              <a:ext cx="264000" cy="0"/>
            </a:xfrm>
            <a:prstGeom prst="straightConnector1">
              <a:avLst/>
            </a:prstGeom>
            <a:noFill/>
            <a:ln w="9525" cap="flat" cmpd="sng">
              <a:solidFill>
                <a:schemeClr val="dk1"/>
              </a:solidFill>
              <a:prstDash val="solid"/>
              <a:round/>
              <a:headEnd type="none" w="med" len="med"/>
              <a:tailEnd type="triangle" w="med" len="med"/>
            </a:ln>
          </p:spPr>
        </p:cxnSp>
      </p:grpSp>
      <p:sp>
        <p:nvSpPr>
          <p:cNvPr id="28" name="Google Shape;781;p31">
            <a:extLst>
              <a:ext uri="{FF2B5EF4-FFF2-40B4-BE49-F238E27FC236}">
                <a16:creationId xmlns:a16="http://schemas.microsoft.com/office/drawing/2014/main" id="{05BD5C18-737A-9458-A180-53FD89C16DFF}"/>
              </a:ext>
            </a:extLst>
          </p:cNvPr>
          <p:cNvSpPr/>
          <p:nvPr/>
        </p:nvSpPr>
        <p:spPr>
          <a:xfrm>
            <a:off x="871200" y="4520425"/>
            <a:ext cx="2481600"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lvl="0" algn="ctr"/>
            <a:r>
              <a:rPr lang="fr-FR" sz="1800">
                <a:solidFill>
                  <a:schemeClr val="dk1"/>
                </a:solidFill>
                <a:latin typeface="Nunito"/>
                <a:ea typeface="Nunito"/>
                <a:cs typeface="Nunito"/>
                <a:sym typeface="Nunito"/>
              </a:rPr>
              <a:t>SDF: 17 → 5</a:t>
            </a:r>
          </a:p>
          <a:p>
            <a:pPr lvl="0" algn="ctr"/>
            <a:r>
              <a:rPr lang="fr-FR" sz="1800">
                <a:solidFill>
                  <a:schemeClr val="dk1"/>
                </a:solidFill>
                <a:latin typeface="Nunito"/>
                <a:ea typeface="Nunito"/>
                <a:cs typeface="Nunito"/>
                <a:sym typeface="Nunito"/>
              </a:rPr>
              <a:t>//: 4 → 4</a:t>
            </a:r>
          </a:p>
        </p:txBody>
      </p:sp>
      <p:sp>
        <p:nvSpPr>
          <p:cNvPr id="34" name="Google Shape;615;p27">
            <a:extLst>
              <a:ext uri="{FF2B5EF4-FFF2-40B4-BE49-F238E27FC236}">
                <a16:creationId xmlns:a16="http://schemas.microsoft.com/office/drawing/2014/main" id="{EC328008-EB1F-9535-F3F7-688863422B3A}"/>
              </a:ext>
            </a:extLst>
          </p:cNvPr>
          <p:cNvSpPr/>
          <p:nvPr/>
        </p:nvSpPr>
        <p:spPr>
          <a:xfrm>
            <a:off x="826201" y="2587917"/>
            <a:ext cx="1543774" cy="393600"/>
          </a:xfrm>
          <a:prstGeom prst="roundRect">
            <a:avLst>
              <a:gd name="adj" fmla="val 16667"/>
            </a:avLst>
          </a:prstGeom>
          <a:noFill/>
          <a:ln w="9525" cap="flat" cmpd="sng">
            <a:solidFill>
              <a:srgbClr val="8E7CC3"/>
            </a:solidFill>
            <a:prstDash val="dash"/>
            <a:round/>
            <a:headEnd type="none" w="sm" len="sm"/>
            <a:tailEnd type="none" w="sm" len="sm"/>
          </a:ln>
        </p:spPr>
        <p:txBody>
          <a:bodyPr spcFirstLastPara="1" wrap="square" lIns="62200" tIns="62200" rIns="62200" bIns="6220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sp>
        <p:nvSpPr>
          <p:cNvPr id="3" name="ZoneTexte 2">
            <a:extLst>
              <a:ext uri="{FF2B5EF4-FFF2-40B4-BE49-F238E27FC236}">
                <a16:creationId xmlns:a16="http://schemas.microsoft.com/office/drawing/2014/main" id="{B33FACE9-E26B-16DD-4122-BC1643F699F0}"/>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par>
                          <p:cTn id="14" fill="hold">
                            <p:stCondLst>
                              <p:cond delay="1000"/>
                            </p:stCondLst>
                            <p:childTnLst>
                              <p:par>
                                <p:cTn id="15" presetID="1" presetClass="entr" presetSubtype="0" fill="hold" grpId="1"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0.24306 1.97531E-6 L -1.66667E-6 1.23457E-7 " pathEditMode="relative" rAng="0" ptsTypes="AA">
                                      <p:cBhvr>
                                        <p:cTn id="19" dur="2000" fill="hold"/>
                                        <p:tgtEl>
                                          <p:spTgt spid="25"/>
                                        </p:tgtEl>
                                        <p:attrNameLst>
                                          <p:attrName>ppt_x</p:attrName>
                                          <p:attrName>ppt_y</p:attrName>
                                        </p:attrNameLst>
                                      </p:cBhvr>
                                      <p:rCtr x="12135" y="93"/>
                                    </p:animMotion>
                                  </p:childTnLst>
                                </p:cTn>
                              </p:par>
                            </p:childTnLst>
                          </p:cTn>
                        </p:par>
                        <p:par>
                          <p:cTn id="20" fill="hold">
                            <p:stCondLst>
                              <p:cond delay="3000"/>
                            </p:stCondLst>
                            <p:childTnLst>
                              <p:par>
                                <p:cTn id="21" presetID="1"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3000"/>
                            </p:stCondLst>
                            <p:childTnLst>
                              <p:par>
                                <p:cTn id="24" presetID="3" presetClass="emph" presetSubtype="2" fill="hold" grpId="1" nodeType="afterEffect">
                                  <p:stCondLst>
                                    <p:cond delay="0"/>
                                  </p:stCondLst>
                                  <p:childTnLst>
                                    <p:animClr clrSpc="rgb" dir="cw">
                                      <p:cBhvr override="childStyle">
                                        <p:cTn id="25" dur="1000" fill="hold"/>
                                        <p:tgtEl>
                                          <p:spTgt spid="23"/>
                                        </p:tgtEl>
                                        <p:attrNameLst>
                                          <p:attrName>style.color</p:attrName>
                                        </p:attrNameLst>
                                      </p:cBhvr>
                                      <p:to>
                                        <a:srgbClr val="E21404"/>
                                      </p:to>
                                    </p:animClr>
                                  </p:childTnLst>
                                </p:cTn>
                              </p:par>
                              <p:par>
                                <p:cTn id="26" presetID="6" presetClass="emph" presetSubtype="0" fill="hold" grpId="2" nodeType="withEffect">
                                  <p:stCondLst>
                                    <p:cond delay="0"/>
                                  </p:stCondLst>
                                  <p:childTnLst>
                                    <p:animScale>
                                      <p:cBhvr>
                                        <p:cTn id="27" dur="1000" fill="hold"/>
                                        <p:tgtEl>
                                          <p:spTgt spid="23"/>
                                        </p:tgtEl>
                                      </p:cBhvr>
                                      <p:by x="150000" y="150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P spid="25" grpId="0" animBg="1"/>
      <p:bldP spid="25" grpId="1" animBg="1"/>
      <p:bldP spid="28" grpId="0" animBg="1"/>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28"/>
          <p:cNvSpPr txBox="1">
            <a:spLocks noGrp="1"/>
          </p:cNvSpPr>
          <p:nvPr>
            <p:ph type="title"/>
          </p:nvPr>
        </p:nvSpPr>
        <p:spPr>
          <a:xfrm>
            <a:off x="312200" y="434400"/>
            <a:ext cx="8520600" cy="890100"/>
          </a:xfrm>
          <a:prstGeom prst="rect">
            <a:avLst/>
          </a:prstGeom>
        </p:spPr>
        <p:txBody>
          <a:bodyPr spcFirstLastPara="1" wrap="square" lIns="91425" tIns="91425" rIns="91425" bIns="91425" anchor="ctr" anchorCtr="0">
            <a:noAutofit/>
          </a:bodyPr>
          <a:lstStyle/>
          <a:p>
            <a:pPr>
              <a:lnSpc>
                <a:spcPct val="70000"/>
              </a:lnSpc>
              <a:buClr>
                <a:srgbClr val="000000"/>
              </a:buClr>
              <a:buSzPts val="700"/>
            </a:pPr>
            <a:r>
              <a:rPr lang="fr"/>
              <a:t>SCAPE1: Pattern ID</a:t>
            </a:r>
            <a:endParaRPr sz="1800" b="1">
              <a:latin typeface="Nunito"/>
              <a:ea typeface="Nunito"/>
              <a:cs typeface="Nunito"/>
              <a:sym typeface="Nunito"/>
            </a:endParaRPr>
          </a:p>
        </p:txBody>
      </p:sp>
      <p:sp>
        <p:nvSpPr>
          <p:cNvPr id="673" name="Google Shape;67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22</a:t>
            </a:fld>
            <a:endParaRPr/>
          </a:p>
        </p:txBody>
      </p:sp>
      <p:sp>
        <p:nvSpPr>
          <p:cNvPr id="675" name="Google Shape;675;p28"/>
          <p:cNvSpPr/>
          <p:nvPr/>
        </p:nvSpPr>
        <p:spPr>
          <a:xfrm rot="10800000" flipH="1">
            <a:off x="1662125" y="3291546"/>
            <a:ext cx="33600" cy="45000"/>
          </a:xfrm>
          <a:prstGeom prst="ellipse">
            <a:avLst/>
          </a:prstGeom>
          <a:solidFill>
            <a:srgbClr val="FFFFFF"/>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76" name="Google Shape;676;p28"/>
          <p:cNvSpPr/>
          <p:nvPr/>
        </p:nvSpPr>
        <p:spPr>
          <a:xfrm rot="10800000" flipH="1">
            <a:off x="2690825" y="3291546"/>
            <a:ext cx="33600" cy="45000"/>
          </a:xfrm>
          <a:prstGeom prst="ellipse">
            <a:avLst/>
          </a:prstGeom>
          <a:solidFill>
            <a:srgbClr val="FFFFFF"/>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nvGrpSpPr>
          <p:cNvPr id="27" name="Groupe 26">
            <a:extLst>
              <a:ext uri="{FF2B5EF4-FFF2-40B4-BE49-F238E27FC236}">
                <a16:creationId xmlns:a16="http://schemas.microsoft.com/office/drawing/2014/main" id="{03B697BB-41FE-15C2-FB4A-5325A1BA5F38}"/>
              </a:ext>
            </a:extLst>
          </p:cNvPr>
          <p:cNvGrpSpPr/>
          <p:nvPr/>
        </p:nvGrpSpPr>
        <p:grpSpPr>
          <a:xfrm>
            <a:off x="4027403" y="3841588"/>
            <a:ext cx="937734" cy="951452"/>
            <a:chOff x="232730" y="3365488"/>
            <a:chExt cx="937734" cy="951452"/>
          </a:xfrm>
        </p:grpSpPr>
        <p:grpSp>
          <p:nvGrpSpPr>
            <p:cNvPr id="679" name="Google Shape;679;p28"/>
            <p:cNvGrpSpPr/>
            <p:nvPr/>
          </p:nvGrpSpPr>
          <p:grpSpPr>
            <a:xfrm rot="2700000">
              <a:off x="225871" y="3372347"/>
              <a:ext cx="951452" cy="937734"/>
              <a:chOff x="3326525" y="3507956"/>
              <a:chExt cx="782250" cy="782250"/>
            </a:xfrm>
          </p:grpSpPr>
          <p:sp>
            <p:nvSpPr>
              <p:cNvPr id="680" name="Google Shape;680;p28"/>
              <p:cNvSpPr/>
              <p:nvPr/>
            </p:nvSpPr>
            <p:spPr>
              <a:xfrm rot="5400000">
                <a:off x="3556831"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1" name="Google Shape;681;p28"/>
              <p:cNvSpPr/>
              <p:nvPr/>
            </p:nvSpPr>
            <p:spPr>
              <a:xfrm rot="5400000">
                <a:off x="3403294"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2" name="Google Shape;682;p28"/>
              <p:cNvSpPr/>
              <p:nvPr/>
            </p:nvSpPr>
            <p:spPr>
              <a:xfrm rot="5400000">
                <a:off x="3249756"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3" name="Google Shape;683;p28"/>
              <p:cNvSpPr/>
              <p:nvPr/>
            </p:nvSpPr>
            <p:spPr>
              <a:xfrm rot="5400000">
                <a:off x="3096219"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4" name="Google Shape;684;p28"/>
              <p:cNvSpPr/>
              <p:nvPr/>
            </p:nvSpPr>
            <p:spPr>
              <a:xfrm>
                <a:off x="3326525" y="3621975"/>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5" name="Google Shape;685;p28"/>
              <p:cNvSpPr/>
              <p:nvPr/>
            </p:nvSpPr>
            <p:spPr>
              <a:xfrm>
                <a:off x="3326525" y="3775513"/>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6" name="Google Shape;686;p28"/>
              <p:cNvSpPr/>
              <p:nvPr/>
            </p:nvSpPr>
            <p:spPr>
              <a:xfrm>
                <a:off x="3328775" y="3929050"/>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7" name="Google Shape;687;p28"/>
              <p:cNvSpPr/>
              <p:nvPr/>
            </p:nvSpPr>
            <p:spPr>
              <a:xfrm>
                <a:off x="3328775" y="4082588"/>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88" name="Google Shape;688;p28"/>
              <p:cNvSpPr/>
              <p:nvPr/>
            </p:nvSpPr>
            <p:spPr>
              <a:xfrm>
                <a:off x="3381575" y="3560525"/>
                <a:ext cx="674400" cy="677100"/>
              </a:xfrm>
              <a:prstGeom prst="roundRect">
                <a:avLst>
                  <a:gd name="adj" fmla="val 952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
          <p:nvSpPr>
            <p:cNvPr id="689" name="Google Shape;689;p28"/>
            <p:cNvSpPr txBox="1"/>
            <p:nvPr/>
          </p:nvSpPr>
          <p:spPr>
            <a:xfrm>
              <a:off x="315127" y="3608866"/>
              <a:ext cx="772902" cy="46544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1800" b="1">
                  <a:solidFill>
                    <a:srgbClr val="FFFFFF"/>
                  </a:solidFill>
                  <a:latin typeface="Nunito"/>
                  <a:ea typeface="Nunito"/>
                  <a:cs typeface="Nunito"/>
                  <a:sym typeface="Nunito"/>
                </a:rPr>
                <a:t>x4 core</a:t>
              </a:r>
              <a:endParaRPr sz="1800" b="1">
                <a:solidFill>
                  <a:srgbClr val="FFFFFF"/>
                </a:solidFill>
                <a:latin typeface="Nunito"/>
                <a:ea typeface="Nunito"/>
                <a:cs typeface="Nunito"/>
                <a:sym typeface="Nunito"/>
              </a:endParaRPr>
            </a:p>
          </p:txBody>
        </p:sp>
      </p:grpSp>
      <p:sp>
        <p:nvSpPr>
          <p:cNvPr id="690" name="Google Shape;690;p28"/>
          <p:cNvSpPr txBox="1"/>
          <p:nvPr/>
        </p:nvSpPr>
        <p:spPr>
          <a:xfrm>
            <a:off x="79825" y="1552275"/>
            <a:ext cx="39507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000">
                <a:solidFill>
                  <a:schemeClr val="dk1"/>
                </a:solidFill>
                <a:latin typeface="Nunito"/>
                <a:ea typeface="Nunito"/>
                <a:cs typeface="Nunito"/>
                <a:sym typeface="Nunito"/>
              </a:rPr>
              <a:t>Unique repetition Count (URC)</a:t>
            </a:r>
            <a:endParaRPr sz="2000">
              <a:solidFill>
                <a:schemeClr val="dk1"/>
              </a:solidFill>
              <a:latin typeface="Nunito"/>
              <a:ea typeface="Nunito"/>
              <a:cs typeface="Nunito"/>
              <a:sym typeface="Nunito"/>
            </a:endParaRPr>
          </a:p>
        </p:txBody>
      </p:sp>
      <p:sp>
        <p:nvSpPr>
          <p:cNvPr id="7" name="Google Shape;612;p27">
            <a:extLst>
              <a:ext uri="{FF2B5EF4-FFF2-40B4-BE49-F238E27FC236}">
                <a16:creationId xmlns:a16="http://schemas.microsoft.com/office/drawing/2014/main" id="{5928F9E4-5ECD-273B-71DD-48EB5C73CC65}"/>
              </a:ext>
            </a:extLst>
          </p:cNvPr>
          <p:cNvSpPr txBox="1"/>
          <p:nvPr/>
        </p:nvSpPr>
        <p:spPr>
          <a:xfrm>
            <a:off x="120252" y="2252405"/>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1</a:t>
            </a:r>
            <a:endParaRPr sz="1800" b="1">
              <a:solidFill>
                <a:srgbClr val="990000"/>
              </a:solidFill>
            </a:endParaRPr>
          </a:p>
        </p:txBody>
      </p:sp>
      <p:sp>
        <p:nvSpPr>
          <p:cNvPr id="8" name="Google Shape;613;p27">
            <a:extLst>
              <a:ext uri="{FF2B5EF4-FFF2-40B4-BE49-F238E27FC236}">
                <a16:creationId xmlns:a16="http://schemas.microsoft.com/office/drawing/2014/main" id="{5519C30F-109D-088A-2362-437E8B979F52}"/>
              </a:ext>
            </a:extLst>
          </p:cNvPr>
          <p:cNvSpPr txBox="1"/>
          <p:nvPr/>
        </p:nvSpPr>
        <p:spPr>
          <a:xfrm>
            <a:off x="945991" y="2252405"/>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8</a:t>
            </a:r>
            <a:endParaRPr sz="1800" b="1">
              <a:solidFill>
                <a:srgbClr val="990000"/>
              </a:solidFill>
            </a:endParaRPr>
          </a:p>
        </p:txBody>
      </p:sp>
      <p:sp>
        <p:nvSpPr>
          <p:cNvPr id="9" name="Google Shape;614;p27">
            <a:extLst>
              <a:ext uri="{FF2B5EF4-FFF2-40B4-BE49-F238E27FC236}">
                <a16:creationId xmlns:a16="http://schemas.microsoft.com/office/drawing/2014/main" id="{463801A5-1FA9-0EC7-50FC-904ECCB35C10}"/>
              </a:ext>
            </a:extLst>
          </p:cNvPr>
          <p:cNvSpPr txBox="1"/>
          <p:nvPr/>
        </p:nvSpPr>
        <p:spPr>
          <a:xfrm>
            <a:off x="1789106" y="2252405"/>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8</a:t>
            </a:r>
            <a:endParaRPr sz="1800" b="1">
              <a:solidFill>
                <a:srgbClr val="990000"/>
              </a:solidFill>
            </a:endParaRPr>
          </a:p>
        </p:txBody>
      </p:sp>
      <p:sp>
        <p:nvSpPr>
          <p:cNvPr id="17" name="Google Shape;732;p29">
            <a:extLst>
              <a:ext uri="{FF2B5EF4-FFF2-40B4-BE49-F238E27FC236}">
                <a16:creationId xmlns:a16="http://schemas.microsoft.com/office/drawing/2014/main" id="{25871017-CCBA-F657-88D2-9E10F6E8EE90}"/>
              </a:ext>
            </a:extLst>
          </p:cNvPr>
          <p:cNvSpPr/>
          <p:nvPr/>
        </p:nvSpPr>
        <p:spPr>
          <a:xfrm>
            <a:off x="1749666" y="2620774"/>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C</a:t>
            </a:r>
            <a:endParaRPr sz="2000">
              <a:latin typeface="Nunito"/>
              <a:ea typeface="Nunito"/>
              <a:cs typeface="Nunito"/>
              <a:sym typeface="Nunito"/>
            </a:endParaRPr>
          </a:p>
        </p:txBody>
      </p:sp>
      <p:sp>
        <p:nvSpPr>
          <p:cNvPr id="18" name="Google Shape;733;p29">
            <a:extLst>
              <a:ext uri="{FF2B5EF4-FFF2-40B4-BE49-F238E27FC236}">
                <a16:creationId xmlns:a16="http://schemas.microsoft.com/office/drawing/2014/main" id="{961D1C2B-1F3F-A31E-2B5C-26D0016194F4}"/>
              </a:ext>
            </a:extLst>
          </p:cNvPr>
          <p:cNvSpPr/>
          <p:nvPr/>
        </p:nvSpPr>
        <p:spPr>
          <a:xfrm>
            <a:off x="79825" y="2620758"/>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A</a:t>
            </a:r>
            <a:endParaRPr sz="2000">
              <a:latin typeface="Nunito"/>
              <a:ea typeface="Nunito"/>
              <a:cs typeface="Nunito"/>
              <a:sym typeface="Nunito"/>
            </a:endParaRPr>
          </a:p>
        </p:txBody>
      </p:sp>
      <p:sp>
        <p:nvSpPr>
          <p:cNvPr id="19" name="Google Shape;734;p29">
            <a:extLst>
              <a:ext uri="{FF2B5EF4-FFF2-40B4-BE49-F238E27FC236}">
                <a16:creationId xmlns:a16="http://schemas.microsoft.com/office/drawing/2014/main" id="{795B577D-74F1-0ECA-1583-7E3E079489AB}"/>
              </a:ext>
            </a:extLst>
          </p:cNvPr>
          <p:cNvSpPr/>
          <p:nvPr/>
        </p:nvSpPr>
        <p:spPr>
          <a:xfrm>
            <a:off x="913163" y="2620758"/>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B</a:t>
            </a:r>
            <a:endParaRPr sz="2000">
              <a:latin typeface="Nunito"/>
              <a:ea typeface="Nunito"/>
              <a:cs typeface="Nunito"/>
              <a:sym typeface="Nunito"/>
            </a:endParaRPr>
          </a:p>
        </p:txBody>
      </p:sp>
      <p:cxnSp>
        <p:nvCxnSpPr>
          <p:cNvPr id="20" name="Google Shape;735;p29">
            <a:extLst>
              <a:ext uri="{FF2B5EF4-FFF2-40B4-BE49-F238E27FC236}">
                <a16:creationId xmlns:a16="http://schemas.microsoft.com/office/drawing/2014/main" id="{F32F017C-4CD6-1358-2C31-BB3CE1D4BA15}"/>
              </a:ext>
            </a:extLst>
          </p:cNvPr>
          <p:cNvCxnSpPr/>
          <p:nvPr/>
        </p:nvCxnSpPr>
        <p:spPr>
          <a:xfrm>
            <a:off x="649227" y="2793338"/>
            <a:ext cx="264000" cy="0"/>
          </a:xfrm>
          <a:prstGeom prst="straightConnector1">
            <a:avLst/>
          </a:prstGeom>
          <a:noFill/>
          <a:ln w="9525" cap="flat" cmpd="sng">
            <a:solidFill>
              <a:schemeClr val="dk1"/>
            </a:solidFill>
            <a:prstDash val="solid"/>
            <a:round/>
            <a:headEnd type="none" w="med" len="med"/>
            <a:tailEnd type="triangle" w="med" len="med"/>
          </a:ln>
        </p:spPr>
      </p:cxnSp>
      <p:cxnSp>
        <p:nvCxnSpPr>
          <p:cNvPr id="21" name="Google Shape;738;p29">
            <a:extLst>
              <a:ext uri="{FF2B5EF4-FFF2-40B4-BE49-F238E27FC236}">
                <a16:creationId xmlns:a16="http://schemas.microsoft.com/office/drawing/2014/main" id="{B858FDB5-7122-5614-4A19-DF207F2DC9E3}"/>
              </a:ext>
            </a:extLst>
          </p:cNvPr>
          <p:cNvCxnSpPr/>
          <p:nvPr/>
        </p:nvCxnSpPr>
        <p:spPr>
          <a:xfrm>
            <a:off x="1484292" y="2793657"/>
            <a:ext cx="263700" cy="0"/>
          </a:xfrm>
          <a:prstGeom prst="straightConnector1">
            <a:avLst/>
          </a:prstGeom>
          <a:noFill/>
          <a:ln w="9525" cap="flat" cmpd="sng">
            <a:solidFill>
              <a:schemeClr val="dk1"/>
            </a:solidFill>
            <a:prstDash val="solid"/>
            <a:round/>
            <a:headEnd type="none" w="med" len="med"/>
            <a:tailEnd type="triangle" w="med" len="med"/>
          </a:ln>
        </p:spPr>
      </p:cxnSp>
      <p:sp>
        <p:nvSpPr>
          <p:cNvPr id="23" name="Google Shape;613;p27">
            <a:extLst>
              <a:ext uri="{FF2B5EF4-FFF2-40B4-BE49-F238E27FC236}">
                <a16:creationId xmlns:a16="http://schemas.microsoft.com/office/drawing/2014/main" id="{779DD043-AD7B-6A0D-1DC4-1B38E6F65517}"/>
              </a:ext>
            </a:extLst>
          </p:cNvPr>
          <p:cNvSpPr txBox="1"/>
          <p:nvPr/>
        </p:nvSpPr>
        <p:spPr>
          <a:xfrm>
            <a:off x="3533379" y="2243784"/>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4</a:t>
            </a:r>
            <a:endParaRPr sz="1800" b="1">
              <a:solidFill>
                <a:srgbClr val="990000"/>
              </a:solidFill>
            </a:endParaRPr>
          </a:p>
        </p:txBody>
      </p:sp>
      <p:sp>
        <p:nvSpPr>
          <p:cNvPr id="25" name="Google Shape;734;p29">
            <a:extLst>
              <a:ext uri="{FF2B5EF4-FFF2-40B4-BE49-F238E27FC236}">
                <a16:creationId xmlns:a16="http://schemas.microsoft.com/office/drawing/2014/main" id="{9ABE512A-A163-0C2D-A725-2197FF78E1F1}"/>
              </a:ext>
            </a:extLst>
          </p:cNvPr>
          <p:cNvSpPr/>
          <p:nvPr/>
        </p:nvSpPr>
        <p:spPr>
          <a:xfrm>
            <a:off x="3500551" y="2612137"/>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URC</a:t>
            </a:r>
            <a:endParaRPr sz="2000">
              <a:latin typeface="Nunito"/>
              <a:ea typeface="Nunito"/>
              <a:cs typeface="Nunito"/>
              <a:sym typeface="Nunito"/>
            </a:endParaRPr>
          </a:p>
        </p:txBody>
      </p:sp>
      <p:grpSp>
        <p:nvGrpSpPr>
          <p:cNvPr id="33" name="Groupe 32">
            <a:extLst>
              <a:ext uri="{FF2B5EF4-FFF2-40B4-BE49-F238E27FC236}">
                <a16:creationId xmlns:a16="http://schemas.microsoft.com/office/drawing/2014/main" id="{6C554E61-097D-90C0-C93A-50322E7994A9}"/>
              </a:ext>
            </a:extLst>
          </p:cNvPr>
          <p:cNvGrpSpPr/>
          <p:nvPr/>
        </p:nvGrpSpPr>
        <p:grpSpPr>
          <a:xfrm>
            <a:off x="2667213" y="2243784"/>
            <a:ext cx="833402" cy="714253"/>
            <a:chOff x="2667213" y="2243784"/>
            <a:chExt cx="833402" cy="714253"/>
          </a:xfrm>
        </p:grpSpPr>
        <p:sp>
          <p:nvSpPr>
            <p:cNvPr id="22" name="Google Shape;612;p27">
              <a:extLst>
                <a:ext uri="{FF2B5EF4-FFF2-40B4-BE49-F238E27FC236}">
                  <a16:creationId xmlns:a16="http://schemas.microsoft.com/office/drawing/2014/main" id="{4A97481E-99AF-89CF-9C55-B56C4964331A}"/>
                </a:ext>
              </a:extLst>
            </p:cNvPr>
            <p:cNvSpPr txBox="1"/>
            <p:nvPr/>
          </p:nvSpPr>
          <p:spPr>
            <a:xfrm>
              <a:off x="2707640" y="2243784"/>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1</a:t>
              </a:r>
              <a:endParaRPr sz="1800" b="1">
                <a:solidFill>
                  <a:srgbClr val="990000"/>
                </a:solidFill>
              </a:endParaRPr>
            </a:p>
          </p:txBody>
        </p:sp>
        <p:sp>
          <p:nvSpPr>
            <p:cNvPr id="24" name="Google Shape;733;p29">
              <a:extLst>
                <a:ext uri="{FF2B5EF4-FFF2-40B4-BE49-F238E27FC236}">
                  <a16:creationId xmlns:a16="http://schemas.microsoft.com/office/drawing/2014/main" id="{38DC8D34-75FA-91A1-38A2-6CB3939EE358}"/>
                </a:ext>
              </a:extLst>
            </p:cNvPr>
            <p:cNvSpPr/>
            <p:nvPr/>
          </p:nvSpPr>
          <p:spPr>
            <a:xfrm>
              <a:off x="2667213" y="2612137"/>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A</a:t>
              </a:r>
              <a:endParaRPr sz="2000">
                <a:latin typeface="Nunito"/>
                <a:ea typeface="Nunito"/>
                <a:cs typeface="Nunito"/>
                <a:sym typeface="Nunito"/>
              </a:endParaRPr>
            </a:p>
          </p:txBody>
        </p:sp>
        <p:cxnSp>
          <p:nvCxnSpPr>
            <p:cNvPr id="26" name="Google Shape;735;p29">
              <a:extLst>
                <a:ext uri="{FF2B5EF4-FFF2-40B4-BE49-F238E27FC236}">
                  <a16:creationId xmlns:a16="http://schemas.microsoft.com/office/drawing/2014/main" id="{BAFA6511-068B-DB6F-2AC1-B721F9999489}"/>
                </a:ext>
              </a:extLst>
            </p:cNvPr>
            <p:cNvCxnSpPr/>
            <p:nvPr/>
          </p:nvCxnSpPr>
          <p:spPr>
            <a:xfrm>
              <a:off x="3236615" y="2784717"/>
              <a:ext cx="264000" cy="0"/>
            </a:xfrm>
            <a:prstGeom prst="straightConnector1">
              <a:avLst/>
            </a:prstGeom>
            <a:noFill/>
            <a:ln w="9525" cap="flat" cmpd="sng">
              <a:solidFill>
                <a:schemeClr val="dk1"/>
              </a:solidFill>
              <a:prstDash val="solid"/>
              <a:round/>
              <a:headEnd type="none" w="med" len="med"/>
              <a:tailEnd type="triangle" w="med" len="med"/>
            </a:ln>
          </p:spPr>
        </p:cxnSp>
      </p:grpSp>
      <p:sp>
        <p:nvSpPr>
          <p:cNvPr id="28" name="Google Shape;781;p31">
            <a:extLst>
              <a:ext uri="{FF2B5EF4-FFF2-40B4-BE49-F238E27FC236}">
                <a16:creationId xmlns:a16="http://schemas.microsoft.com/office/drawing/2014/main" id="{05BD5C18-737A-9458-A180-53FD89C16DFF}"/>
              </a:ext>
            </a:extLst>
          </p:cNvPr>
          <p:cNvSpPr/>
          <p:nvPr/>
        </p:nvSpPr>
        <p:spPr>
          <a:xfrm>
            <a:off x="871200" y="4520425"/>
            <a:ext cx="2481600"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lvl="0" algn="ctr"/>
            <a:r>
              <a:rPr lang="fr-FR" sz="1800">
                <a:solidFill>
                  <a:schemeClr val="dk1"/>
                </a:solidFill>
                <a:latin typeface="Nunito"/>
                <a:ea typeface="Nunito"/>
                <a:cs typeface="Nunito"/>
                <a:sym typeface="Nunito"/>
              </a:rPr>
              <a:t>SDF: 17 → 5</a:t>
            </a:r>
          </a:p>
          <a:p>
            <a:pPr lvl="0" algn="ctr"/>
            <a:r>
              <a:rPr lang="fr-FR" sz="1800">
                <a:solidFill>
                  <a:schemeClr val="dk1"/>
                </a:solidFill>
                <a:latin typeface="Nunito"/>
                <a:ea typeface="Nunito"/>
                <a:cs typeface="Nunito"/>
                <a:sym typeface="Nunito"/>
              </a:rPr>
              <a:t>//: 4 → 4</a:t>
            </a:r>
          </a:p>
        </p:txBody>
      </p:sp>
      <p:sp>
        <p:nvSpPr>
          <p:cNvPr id="34" name="Google Shape;615;p27">
            <a:extLst>
              <a:ext uri="{FF2B5EF4-FFF2-40B4-BE49-F238E27FC236}">
                <a16:creationId xmlns:a16="http://schemas.microsoft.com/office/drawing/2014/main" id="{EC328008-EB1F-9535-F3F7-688863422B3A}"/>
              </a:ext>
            </a:extLst>
          </p:cNvPr>
          <p:cNvSpPr/>
          <p:nvPr/>
        </p:nvSpPr>
        <p:spPr>
          <a:xfrm>
            <a:off x="826201" y="2587917"/>
            <a:ext cx="1543774" cy="393600"/>
          </a:xfrm>
          <a:prstGeom prst="roundRect">
            <a:avLst>
              <a:gd name="adj" fmla="val 16667"/>
            </a:avLst>
          </a:prstGeom>
          <a:noFill/>
          <a:ln w="9525" cap="flat" cmpd="sng">
            <a:solidFill>
              <a:srgbClr val="8E7CC3"/>
            </a:solidFill>
            <a:prstDash val="dash"/>
            <a:round/>
            <a:headEnd type="none" w="sm" len="sm"/>
            <a:tailEnd type="none" w="sm" len="sm"/>
          </a:ln>
        </p:spPr>
        <p:txBody>
          <a:bodyPr spcFirstLastPara="1" wrap="square" lIns="62200" tIns="62200" rIns="62200" bIns="6220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sp>
        <p:nvSpPr>
          <p:cNvPr id="35" name="Google Shape;690;p28">
            <a:extLst>
              <a:ext uri="{FF2B5EF4-FFF2-40B4-BE49-F238E27FC236}">
                <a16:creationId xmlns:a16="http://schemas.microsoft.com/office/drawing/2014/main" id="{087BD058-DDD0-514D-6F50-BB10E250BDAA}"/>
              </a:ext>
            </a:extLst>
          </p:cNvPr>
          <p:cNvSpPr txBox="1"/>
          <p:nvPr/>
        </p:nvSpPr>
        <p:spPr>
          <a:xfrm>
            <a:off x="4814409" y="1499979"/>
            <a:ext cx="39507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000">
                <a:solidFill>
                  <a:schemeClr val="dk1"/>
                </a:solidFill>
                <a:latin typeface="Nunito"/>
                <a:ea typeface="Nunito"/>
                <a:cs typeface="Nunito"/>
                <a:sym typeface="Nunito"/>
              </a:rPr>
              <a:t>Single Repetition Vector (SRV)</a:t>
            </a:r>
            <a:endParaRPr sz="2000">
              <a:solidFill>
                <a:schemeClr val="dk1"/>
              </a:solidFill>
              <a:latin typeface="Nunito"/>
              <a:ea typeface="Nunito"/>
              <a:cs typeface="Nunito"/>
              <a:sym typeface="Nunito"/>
            </a:endParaRPr>
          </a:p>
        </p:txBody>
      </p:sp>
      <p:sp>
        <p:nvSpPr>
          <p:cNvPr id="36" name="Google Shape;612;p27">
            <a:extLst>
              <a:ext uri="{FF2B5EF4-FFF2-40B4-BE49-F238E27FC236}">
                <a16:creationId xmlns:a16="http://schemas.microsoft.com/office/drawing/2014/main" id="{64C3D9A5-3297-5E68-8E57-FB4E9DCCDEBC}"/>
              </a:ext>
            </a:extLst>
          </p:cNvPr>
          <p:cNvSpPr txBox="1"/>
          <p:nvPr/>
        </p:nvSpPr>
        <p:spPr>
          <a:xfrm>
            <a:off x="4854836" y="2200109"/>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1</a:t>
            </a:r>
            <a:endParaRPr sz="1800" b="1">
              <a:solidFill>
                <a:srgbClr val="990000"/>
              </a:solidFill>
            </a:endParaRPr>
          </a:p>
        </p:txBody>
      </p:sp>
      <p:sp>
        <p:nvSpPr>
          <p:cNvPr id="37" name="Google Shape;613;p27">
            <a:extLst>
              <a:ext uri="{FF2B5EF4-FFF2-40B4-BE49-F238E27FC236}">
                <a16:creationId xmlns:a16="http://schemas.microsoft.com/office/drawing/2014/main" id="{97A68320-43A4-8D00-51C0-7D8349353AF5}"/>
              </a:ext>
            </a:extLst>
          </p:cNvPr>
          <p:cNvSpPr txBox="1"/>
          <p:nvPr/>
        </p:nvSpPr>
        <p:spPr>
          <a:xfrm>
            <a:off x="5680575" y="2200109"/>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8</a:t>
            </a:r>
            <a:endParaRPr sz="1800" b="1">
              <a:solidFill>
                <a:srgbClr val="990000"/>
              </a:solidFill>
            </a:endParaRPr>
          </a:p>
        </p:txBody>
      </p:sp>
      <p:sp>
        <p:nvSpPr>
          <p:cNvPr id="38" name="Google Shape;614;p27">
            <a:extLst>
              <a:ext uri="{FF2B5EF4-FFF2-40B4-BE49-F238E27FC236}">
                <a16:creationId xmlns:a16="http://schemas.microsoft.com/office/drawing/2014/main" id="{253C17D1-46AC-4600-20B1-765F677102DD}"/>
              </a:ext>
            </a:extLst>
          </p:cNvPr>
          <p:cNvSpPr txBox="1"/>
          <p:nvPr/>
        </p:nvSpPr>
        <p:spPr>
          <a:xfrm>
            <a:off x="6523690" y="2200109"/>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1</a:t>
            </a:r>
            <a:endParaRPr sz="1800" b="1">
              <a:solidFill>
                <a:srgbClr val="990000"/>
              </a:solidFill>
            </a:endParaRPr>
          </a:p>
        </p:txBody>
      </p:sp>
      <p:sp>
        <p:nvSpPr>
          <p:cNvPr id="39" name="Google Shape;732;p29">
            <a:extLst>
              <a:ext uri="{FF2B5EF4-FFF2-40B4-BE49-F238E27FC236}">
                <a16:creationId xmlns:a16="http://schemas.microsoft.com/office/drawing/2014/main" id="{7E3E67F6-B7D5-CA93-AE05-EBD388A35AF3}"/>
              </a:ext>
            </a:extLst>
          </p:cNvPr>
          <p:cNvSpPr/>
          <p:nvPr/>
        </p:nvSpPr>
        <p:spPr>
          <a:xfrm>
            <a:off x="6484250" y="2568478"/>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C</a:t>
            </a:r>
            <a:endParaRPr sz="2000">
              <a:latin typeface="Nunito"/>
              <a:ea typeface="Nunito"/>
              <a:cs typeface="Nunito"/>
              <a:sym typeface="Nunito"/>
            </a:endParaRPr>
          </a:p>
        </p:txBody>
      </p:sp>
      <p:sp>
        <p:nvSpPr>
          <p:cNvPr id="40" name="Google Shape;733;p29">
            <a:extLst>
              <a:ext uri="{FF2B5EF4-FFF2-40B4-BE49-F238E27FC236}">
                <a16:creationId xmlns:a16="http://schemas.microsoft.com/office/drawing/2014/main" id="{0801A157-71AA-CC6C-4FC0-7DD5B0D363BB}"/>
              </a:ext>
            </a:extLst>
          </p:cNvPr>
          <p:cNvSpPr/>
          <p:nvPr/>
        </p:nvSpPr>
        <p:spPr>
          <a:xfrm>
            <a:off x="4814409" y="2568462"/>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A</a:t>
            </a:r>
            <a:endParaRPr sz="2000">
              <a:latin typeface="Nunito"/>
              <a:ea typeface="Nunito"/>
              <a:cs typeface="Nunito"/>
              <a:sym typeface="Nunito"/>
            </a:endParaRPr>
          </a:p>
        </p:txBody>
      </p:sp>
      <p:sp>
        <p:nvSpPr>
          <p:cNvPr id="41" name="Google Shape;734;p29">
            <a:extLst>
              <a:ext uri="{FF2B5EF4-FFF2-40B4-BE49-F238E27FC236}">
                <a16:creationId xmlns:a16="http://schemas.microsoft.com/office/drawing/2014/main" id="{CF2CEB3A-A075-A2B8-8BD1-021CDD0E2777}"/>
              </a:ext>
            </a:extLst>
          </p:cNvPr>
          <p:cNvSpPr/>
          <p:nvPr/>
        </p:nvSpPr>
        <p:spPr>
          <a:xfrm>
            <a:off x="5647747" y="2568462"/>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B</a:t>
            </a:r>
            <a:endParaRPr sz="2000">
              <a:latin typeface="Nunito"/>
              <a:ea typeface="Nunito"/>
              <a:cs typeface="Nunito"/>
              <a:sym typeface="Nunito"/>
            </a:endParaRPr>
          </a:p>
        </p:txBody>
      </p:sp>
      <p:cxnSp>
        <p:nvCxnSpPr>
          <p:cNvPr id="42" name="Google Shape;735;p29">
            <a:extLst>
              <a:ext uri="{FF2B5EF4-FFF2-40B4-BE49-F238E27FC236}">
                <a16:creationId xmlns:a16="http://schemas.microsoft.com/office/drawing/2014/main" id="{AEAFA372-F34C-7C93-D8CD-9858121E55B0}"/>
              </a:ext>
            </a:extLst>
          </p:cNvPr>
          <p:cNvCxnSpPr/>
          <p:nvPr/>
        </p:nvCxnSpPr>
        <p:spPr>
          <a:xfrm>
            <a:off x="5383811" y="2741042"/>
            <a:ext cx="264000" cy="0"/>
          </a:xfrm>
          <a:prstGeom prst="straightConnector1">
            <a:avLst/>
          </a:prstGeom>
          <a:noFill/>
          <a:ln w="9525" cap="flat" cmpd="sng">
            <a:solidFill>
              <a:schemeClr val="dk1"/>
            </a:solidFill>
            <a:prstDash val="solid"/>
            <a:round/>
            <a:headEnd type="none" w="med" len="med"/>
            <a:tailEnd type="triangle" w="med" len="med"/>
          </a:ln>
        </p:spPr>
      </p:cxnSp>
      <p:cxnSp>
        <p:nvCxnSpPr>
          <p:cNvPr id="43" name="Google Shape;738;p29">
            <a:extLst>
              <a:ext uri="{FF2B5EF4-FFF2-40B4-BE49-F238E27FC236}">
                <a16:creationId xmlns:a16="http://schemas.microsoft.com/office/drawing/2014/main" id="{DFFB9B52-0066-923B-3F8E-26EC3D9C88B0}"/>
              </a:ext>
            </a:extLst>
          </p:cNvPr>
          <p:cNvCxnSpPr/>
          <p:nvPr/>
        </p:nvCxnSpPr>
        <p:spPr>
          <a:xfrm>
            <a:off x="6218876" y="2741361"/>
            <a:ext cx="263700" cy="0"/>
          </a:xfrm>
          <a:prstGeom prst="straightConnector1">
            <a:avLst/>
          </a:prstGeom>
          <a:noFill/>
          <a:ln w="9525" cap="flat" cmpd="sng">
            <a:solidFill>
              <a:schemeClr val="dk1"/>
            </a:solidFill>
            <a:prstDash val="solid"/>
            <a:round/>
            <a:headEnd type="none" w="med" len="med"/>
            <a:tailEnd type="triangle" w="med" len="med"/>
          </a:ln>
        </p:spPr>
      </p:cxnSp>
      <p:sp>
        <p:nvSpPr>
          <p:cNvPr id="50" name="Google Shape;615;p27">
            <a:extLst>
              <a:ext uri="{FF2B5EF4-FFF2-40B4-BE49-F238E27FC236}">
                <a16:creationId xmlns:a16="http://schemas.microsoft.com/office/drawing/2014/main" id="{F602A9CB-4EA6-CC86-9238-49A1AB266799}"/>
              </a:ext>
            </a:extLst>
          </p:cNvPr>
          <p:cNvSpPr/>
          <p:nvPr/>
        </p:nvSpPr>
        <p:spPr>
          <a:xfrm>
            <a:off x="5560785" y="2535621"/>
            <a:ext cx="763815" cy="393600"/>
          </a:xfrm>
          <a:prstGeom prst="roundRect">
            <a:avLst>
              <a:gd name="adj" fmla="val 16667"/>
            </a:avLst>
          </a:prstGeom>
          <a:noFill/>
          <a:ln w="9525" cap="flat" cmpd="sng">
            <a:solidFill>
              <a:srgbClr val="8E7CC3"/>
            </a:solidFill>
            <a:prstDash val="dash"/>
            <a:round/>
            <a:headEnd type="none" w="sm" len="sm"/>
            <a:tailEnd type="none" w="sm" len="sm"/>
          </a:ln>
        </p:spPr>
        <p:txBody>
          <a:bodyPr spcFirstLastPara="1" wrap="square" lIns="62200" tIns="62200" rIns="62200" bIns="6220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sp>
        <p:nvSpPr>
          <p:cNvPr id="52" name="Google Shape;613;p27">
            <a:extLst>
              <a:ext uri="{FF2B5EF4-FFF2-40B4-BE49-F238E27FC236}">
                <a16:creationId xmlns:a16="http://schemas.microsoft.com/office/drawing/2014/main" id="{8CA19F5B-2E35-770C-BA35-EB7E6B62DBC4}"/>
              </a:ext>
            </a:extLst>
          </p:cNvPr>
          <p:cNvSpPr txBox="1"/>
          <p:nvPr/>
        </p:nvSpPr>
        <p:spPr>
          <a:xfrm>
            <a:off x="7366731" y="2992619"/>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4</a:t>
            </a:r>
            <a:endParaRPr sz="1800" b="1">
              <a:solidFill>
                <a:srgbClr val="990000"/>
              </a:solidFill>
            </a:endParaRPr>
          </a:p>
        </p:txBody>
      </p:sp>
      <p:sp>
        <p:nvSpPr>
          <p:cNvPr id="56" name="Google Shape;734;p29">
            <a:extLst>
              <a:ext uri="{FF2B5EF4-FFF2-40B4-BE49-F238E27FC236}">
                <a16:creationId xmlns:a16="http://schemas.microsoft.com/office/drawing/2014/main" id="{51902AB4-9C40-F2D3-AE21-5E3D6DCCA06E}"/>
              </a:ext>
            </a:extLst>
          </p:cNvPr>
          <p:cNvSpPr/>
          <p:nvPr/>
        </p:nvSpPr>
        <p:spPr>
          <a:xfrm>
            <a:off x="7333903" y="3360972"/>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SRV</a:t>
            </a:r>
            <a:endParaRPr sz="2000">
              <a:latin typeface="Nunito"/>
              <a:ea typeface="Nunito"/>
              <a:cs typeface="Nunito"/>
              <a:sym typeface="Nunito"/>
            </a:endParaRPr>
          </a:p>
        </p:txBody>
      </p:sp>
      <p:grpSp>
        <p:nvGrpSpPr>
          <p:cNvPr id="60" name="Groupe 59">
            <a:extLst>
              <a:ext uri="{FF2B5EF4-FFF2-40B4-BE49-F238E27FC236}">
                <a16:creationId xmlns:a16="http://schemas.microsoft.com/office/drawing/2014/main" id="{F1C1340D-B2EF-7087-AD86-40711B4AF564}"/>
              </a:ext>
            </a:extLst>
          </p:cNvPr>
          <p:cNvGrpSpPr/>
          <p:nvPr/>
        </p:nvGrpSpPr>
        <p:grpSpPr>
          <a:xfrm>
            <a:off x="6500565" y="2992619"/>
            <a:ext cx="2239541" cy="714269"/>
            <a:chOff x="6500565" y="2992619"/>
            <a:chExt cx="2239541" cy="714269"/>
          </a:xfrm>
        </p:grpSpPr>
        <p:sp>
          <p:nvSpPr>
            <p:cNvPr id="51" name="Google Shape;612;p27">
              <a:extLst>
                <a:ext uri="{FF2B5EF4-FFF2-40B4-BE49-F238E27FC236}">
                  <a16:creationId xmlns:a16="http://schemas.microsoft.com/office/drawing/2014/main" id="{E2E42A65-CE57-CC88-C745-5019DD3FFE82}"/>
                </a:ext>
              </a:extLst>
            </p:cNvPr>
            <p:cNvSpPr txBox="1"/>
            <p:nvPr/>
          </p:nvSpPr>
          <p:spPr>
            <a:xfrm>
              <a:off x="6540992" y="2992619"/>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1</a:t>
              </a:r>
              <a:endParaRPr sz="1800" b="1">
                <a:solidFill>
                  <a:srgbClr val="990000"/>
                </a:solidFill>
              </a:endParaRPr>
            </a:p>
          </p:txBody>
        </p:sp>
        <p:sp>
          <p:nvSpPr>
            <p:cNvPr id="53" name="Google Shape;614;p27">
              <a:extLst>
                <a:ext uri="{FF2B5EF4-FFF2-40B4-BE49-F238E27FC236}">
                  <a16:creationId xmlns:a16="http://schemas.microsoft.com/office/drawing/2014/main" id="{9AD07B9B-6778-8C3D-1AE6-4153D4AF0971}"/>
                </a:ext>
              </a:extLst>
            </p:cNvPr>
            <p:cNvSpPr txBox="1"/>
            <p:nvPr/>
          </p:nvSpPr>
          <p:spPr>
            <a:xfrm>
              <a:off x="8209846" y="2992619"/>
              <a:ext cx="504043"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800" b="1">
                  <a:solidFill>
                    <a:srgbClr val="990000"/>
                  </a:solidFill>
                  <a:latin typeface="Nunito"/>
                  <a:ea typeface="Nunito"/>
                  <a:cs typeface="Nunito"/>
                  <a:sym typeface="Nunito"/>
                </a:rPr>
                <a:t>x 1</a:t>
              </a:r>
              <a:endParaRPr sz="1800" b="1">
                <a:solidFill>
                  <a:srgbClr val="990000"/>
                </a:solidFill>
              </a:endParaRPr>
            </a:p>
          </p:txBody>
        </p:sp>
        <p:sp>
          <p:nvSpPr>
            <p:cNvPr id="54" name="Google Shape;732;p29">
              <a:extLst>
                <a:ext uri="{FF2B5EF4-FFF2-40B4-BE49-F238E27FC236}">
                  <a16:creationId xmlns:a16="http://schemas.microsoft.com/office/drawing/2014/main" id="{A9DCD905-D6E1-A74F-C662-3133EE762827}"/>
                </a:ext>
              </a:extLst>
            </p:cNvPr>
            <p:cNvSpPr/>
            <p:nvPr/>
          </p:nvSpPr>
          <p:spPr>
            <a:xfrm>
              <a:off x="8170406" y="3360988"/>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C</a:t>
              </a:r>
              <a:endParaRPr sz="2000">
                <a:latin typeface="Nunito"/>
                <a:ea typeface="Nunito"/>
                <a:cs typeface="Nunito"/>
                <a:sym typeface="Nunito"/>
              </a:endParaRPr>
            </a:p>
          </p:txBody>
        </p:sp>
        <p:sp>
          <p:nvSpPr>
            <p:cNvPr id="55" name="Google Shape;733;p29">
              <a:extLst>
                <a:ext uri="{FF2B5EF4-FFF2-40B4-BE49-F238E27FC236}">
                  <a16:creationId xmlns:a16="http://schemas.microsoft.com/office/drawing/2014/main" id="{71922CF9-77F7-5ECC-FF20-4A4B5C76CC35}"/>
                </a:ext>
              </a:extLst>
            </p:cNvPr>
            <p:cNvSpPr/>
            <p:nvPr/>
          </p:nvSpPr>
          <p:spPr>
            <a:xfrm>
              <a:off x="6500565" y="3360972"/>
              <a:ext cx="569700" cy="3459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000">
                  <a:latin typeface="Nunito"/>
                  <a:ea typeface="Nunito"/>
                  <a:cs typeface="Nunito"/>
                  <a:sym typeface="Nunito"/>
                </a:rPr>
                <a:t>A</a:t>
              </a:r>
              <a:endParaRPr sz="2000">
                <a:latin typeface="Nunito"/>
                <a:ea typeface="Nunito"/>
                <a:cs typeface="Nunito"/>
                <a:sym typeface="Nunito"/>
              </a:endParaRPr>
            </a:p>
          </p:txBody>
        </p:sp>
        <p:cxnSp>
          <p:nvCxnSpPr>
            <p:cNvPr id="57" name="Google Shape;735;p29">
              <a:extLst>
                <a:ext uri="{FF2B5EF4-FFF2-40B4-BE49-F238E27FC236}">
                  <a16:creationId xmlns:a16="http://schemas.microsoft.com/office/drawing/2014/main" id="{07567998-69E5-97BD-A956-2A636557A926}"/>
                </a:ext>
              </a:extLst>
            </p:cNvPr>
            <p:cNvCxnSpPr/>
            <p:nvPr/>
          </p:nvCxnSpPr>
          <p:spPr>
            <a:xfrm>
              <a:off x="7069967" y="3533552"/>
              <a:ext cx="264000" cy="0"/>
            </a:xfrm>
            <a:prstGeom prst="straightConnector1">
              <a:avLst/>
            </a:prstGeom>
            <a:noFill/>
            <a:ln w="9525" cap="flat" cmpd="sng">
              <a:solidFill>
                <a:schemeClr val="dk1"/>
              </a:solidFill>
              <a:prstDash val="solid"/>
              <a:round/>
              <a:headEnd type="none" w="med" len="med"/>
              <a:tailEnd type="triangle" w="med" len="med"/>
            </a:ln>
          </p:spPr>
        </p:cxnSp>
        <p:cxnSp>
          <p:nvCxnSpPr>
            <p:cNvPr id="58" name="Google Shape;738;p29">
              <a:extLst>
                <a:ext uri="{FF2B5EF4-FFF2-40B4-BE49-F238E27FC236}">
                  <a16:creationId xmlns:a16="http://schemas.microsoft.com/office/drawing/2014/main" id="{D7982DF8-67D5-42B0-28DC-30B2814DE57F}"/>
                </a:ext>
              </a:extLst>
            </p:cNvPr>
            <p:cNvCxnSpPr/>
            <p:nvPr/>
          </p:nvCxnSpPr>
          <p:spPr>
            <a:xfrm>
              <a:off x="7905032" y="3533871"/>
              <a:ext cx="263700" cy="0"/>
            </a:xfrm>
            <a:prstGeom prst="straightConnector1">
              <a:avLst/>
            </a:prstGeom>
            <a:noFill/>
            <a:ln w="9525" cap="flat" cmpd="sng">
              <a:solidFill>
                <a:schemeClr val="dk1"/>
              </a:solidFill>
              <a:prstDash val="solid"/>
              <a:round/>
              <a:headEnd type="none" w="med" len="med"/>
              <a:tailEnd type="triangle" w="med" len="med"/>
            </a:ln>
          </p:spPr>
        </p:cxnSp>
      </p:grpSp>
      <p:sp>
        <p:nvSpPr>
          <p:cNvPr id="61" name="Google Shape;781;p31">
            <a:extLst>
              <a:ext uri="{FF2B5EF4-FFF2-40B4-BE49-F238E27FC236}">
                <a16:creationId xmlns:a16="http://schemas.microsoft.com/office/drawing/2014/main" id="{C465390B-5319-E6F9-4223-FA9CBAC37711}"/>
              </a:ext>
            </a:extLst>
          </p:cNvPr>
          <p:cNvSpPr/>
          <p:nvPr/>
        </p:nvSpPr>
        <p:spPr>
          <a:xfrm>
            <a:off x="5641686" y="4516594"/>
            <a:ext cx="2481600"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lvl="0" algn="ctr"/>
            <a:r>
              <a:rPr lang="fr-FR" sz="1800">
                <a:solidFill>
                  <a:schemeClr val="dk1"/>
                </a:solidFill>
                <a:latin typeface="Nunito"/>
                <a:ea typeface="Nunito"/>
                <a:cs typeface="Nunito"/>
                <a:sym typeface="Nunito"/>
              </a:rPr>
              <a:t>SDF: 10 → 6</a:t>
            </a:r>
          </a:p>
          <a:p>
            <a:pPr lvl="0" algn="ctr"/>
            <a:r>
              <a:rPr lang="fr-FR" sz="1800">
                <a:solidFill>
                  <a:schemeClr val="dk1"/>
                </a:solidFill>
                <a:latin typeface="Nunito"/>
                <a:ea typeface="Nunito"/>
                <a:cs typeface="Nunito"/>
                <a:sym typeface="Nunito"/>
              </a:rPr>
              <a:t>//: 4 → 4</a:t>
            </a:r>
          </a:p>
        </p:txBody>
      </p:sp>
      <p:sp>
        <p:nvSpPr>
          <p:cNvPr id="3" name="ZoneTexte 2">
            <a:extLst>
              <a:ext uri="{FF2B5EF4-FFF2-40B4-BE49-F238E27FC236}">
                <a16:creationId xmlns:a16="http://schemas.microsoft.com/office/drawing/2014/main" id="{532C9518-73E6-103B-17F8-BDF6719CA7A5}"/>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Tree>
    <p:extLst>
      <p:ext uri="{BB962C8B-B14F-4D97-AF65-F5344CB8AC3E}">
        <p14:creationId xmlns:p14="http://schemas.microsoft.com/office/powerpoint/2010/main" val="2654724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50" fill="hold"/>
                                        <p:tgtEl>
                                          <p:spTgt spid="50"/>
                                        </p:tgtEl>
                                        <p:attrNameLst>
                                          <p:attrName>ppt_w</p:attrName>
                                        </p:attrNameLst>
                                      </p:cBhvr>
                                      <p:tavLst>
                                        <p:tav tm="0">
                                          <p:val>
                                            <p:fltVal val="0"/>
                                          </p:val>
                                        </p:tav>
                                        <p:tav tm="100000">
                                          <p:val>
                                            <p:strVal val="#ppt_w"/>
                                          </p:val>
                                        </p:tav>
                                      </p:tavLst>
                                    </p:anim>
                                    <p:anim calcmode="lin" valueType="num">
                                      <p:cBhvr>
                                        <p:cTn id="8" dur="250" fill="hold"/>
                                        <p:tgtEl>
                                          <p:spTgt spid="50"/>
                                        </p:tgtEl>
                                        <p:attrNameLst>
                                          <p:attrName>ppt_h</p:attrName>
                                        </p:attrNameLst>
                                      </p:cBhvr>
                                      <p:tavLst>
                                        <p:tav tm="0">
                                          <p:val>
                                            <p:fltVal val="0"/>
                                          </p:val>
                                        </p:tav>
                                        <p:tav tm="100000">
                                          <p:val>
                                            <p:strVal val="#ppt_h"/>
                                          </p:val>
                                        </p:tav>
                                      </p:tavLst>
                                    </p:anim>
                                    <p:animEffect transition="in" filter="fade">
                                      <p:cBhvr>
                                        <p:cTn id="9" dur="250"/>
                                        <p:tgtEl>
                                          <p:spTgt spid="50"/>
                                        </p:tgtEl>
                                      </p:cBhvr>
                                    </p:animEffect>
                                  </p:childTnLst>
                                </p:cTn>
                              </p:par>
                            </p:childTnLst>
                          </p:cTn>
                        </p:par>
                        <p:par>
                          <p:cTn id="10" fill="hold">
                            <p:stCondLst>
                              <p:cond delay="250"/>
                            </p:stCondLst>
                            <p:childTnLst>
                              <p:par>
                                <p:cTn id="11" presetID="10" presetClass="entr" presetSubtype="0" fill="hold"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250"/>
                                        <p:tgtEl>
                                          <p:spTgt spid="60"/>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par>
                          <p:cTn id="17" fill="hold">
                            <p:stCondLst>
                              <p:cond delay="500"/>
                            </p:stCondLst>
                            <p:childTnLst>
                              <p:par>
                                <p:cTn id="18" presetID="42" presetClass="path" presetSubtype="0" accel="50000" decel="50000" fill="hold" grpId="1" nodeType="afterEffect">
                                  <p:stCondLst>
                                    <p:cond delay="0"/>
                                  </p:stCondLst>
                                  <p:childTnLst>
                                    <p:animMotion origin="layout" path="M -0.18628 -0.15402 L 4.72222E-6 2.96296E-6 " pathEditMode="relative" rAng="0" ptsTypes="AA">
                                      <p:cBhvr>
                                        <p:cTn id="19" dur="1000" fill="hold"/>
                                        <p:tgtEl>
                                          <p:spTgt spid="56"/>
                                        </p:tgtEl>
                                        <p:attrNameLst>
                                          <p:attrName>ppt_x</p:attrName>
                                          <p:attrName>ppt_y</p:attrName>
                                        </p:attrNameLst>
                                      </p:cBhvr>
                                      <p:rCtr x="9271" y="7685"/>
                                    </p:animMotion>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250"/>
                                        <p:tgtEl>
                                          <p:spTgt spid="52"/>
                                        </p:tgtEl>
                                      </p:cBhvr>
                                    </p:animEffect>
                                  </p:childTnLst>
                                </p:cTn>
                              </p:par>
                              <p:par>
                                <p:cTn id="24" presetID="3" presetClass="emph" presetSubtype="2" fill="hold" grpId="1" nodeType="withEffect">
                                  <p:stCondLst>
                                    <p:cond delay="0"/>
                                  </p:stCondLst>
                                  <p:childTnLst>
                                    <p:animClr clrSpc="rgb" dir="cw">
                                      <p:cBhvr override="childStyle">
                                        <p:cTn id="25" dur="500" fill="hold"/>
                                        <p:tgtEl>
                                          <p:spTgt spid="52"/>
                                        </p:tgtEl>
                                        <p:attrNameLst>
                                          <p:attrName>style.color</p:attrName>
                                        </p:attrNameLst>
                                      </p:cBhvr>
                                      <p:to>
                                        <a:srgbClr val="E21404"/>
                                      </p:to>
                                    </p:animClr>
                                  </p:childTnLst>
                                </p:cTn>
                              </p:par>
                              <p:par>
                                <p:cTn id="26" presetID="6" presetClass="emph" presetSubtype="0" fill="hold" grpId="2" nodeType="withEffect">
                                  <p:stCondLst>
                                    <p:cond delay="0"/>
                                  </p:stCondLst>
                                  <p:childTnLst>
                                    <p:animScale>
                                      <p:cBhvr>
                                        <p:cTn id="27" dur="500" fill="hold"/>
                                        <p:tgtEl>
                                          <p:spTgt spid="52"/>
                                        </p:tgtEl>
                                      </p:cBhvr>
                                      <p:by x="150000" y="150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p:bldP spid="52" grpId="1"/>
      <p:bldP spid="52" grpId="2"/>
      <p:bldP spid="56" grpId="0" animBg="1"/>
      <p:bldP spid="56" grpId="1" animBg="1"/>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57" name="Google Shape;757;p29"/>
          <p:cNvSpPr txBox="1">
            <a:spLocks noGrp="1"/>
          </p:cNvSpPr>
          <p:nvPr>
            <p:ph type="title" idx="4294967295"/>
          </p:nvPr>
        </p:nvSpPr>
        <p:spPr>
          <a:xfrm>
            <a:off x="312193" y="434394"/>
            <a:ext cx="8520600" cy="572700"/>
          </a:xfrm>
          <a:prstGeom prst="rect">
            <a:avLst/>
          </a:prstGeom>
        </p:spPr>
        <p:txBody>
          <a:bodyPr spcFirstLastPara="1" wrap="square" lIns="91425" tIns="91425" rIns="91425" bIns="91425" anchor="ctr" anchorCtr="0">
            <a:noAutofit/>
          </a:bodyPr>
          <a:lstStyle/>
          <a:p>
            <a:pPr marL="0" lvl="0" indent="0" algn="ctr" rtl="0">
              <a:lnSpc>
                <a:spcPct val="70000"/>
              </a:lnSpc>
              <a:spcBef>
                <a:spcPts val="0"/>
              </a:spcBef>
              <a:spcAft>
                <a:spcPts val="0"/>
              </a:spcAft>
              <a:buClr>
                <a:schemeClr val="dk1"/>
              </a:buClr>
              <a:buSzPts val="700"/>
              <a:buFont typeface="Arial"/>
              <a:buNone/>
            </a:pPr>
            <a:r>
              <a:rPr lang="fr"/>
              <a:t>SCAPE1: Granularity Configuration Method for Input Parameter</a:t>
            </a:r>
            <a:endParaRPr/>
          </a:p>
        </p:txBody>
      </p:sp>
      <p:sp>
        <p:nvSpPr>
          <p:cNvPr id="758" name="Google Shape;75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23</a:t>
            </a:fld>
            <a:endParaRPr/>
          </a:p>
        </p:txBody>
      </p:sp>
      <p:pic>
        <p:nvPicPr>
          <p:cNvPr id="16" name="Google Shape;54;p13" descr="Une image contenant noir, obscurité&#10;&#10;Description générée automatiquement">
            <a:extLst>
              <a:ext uri="{FF2B5EF4-FFF2-40B4-BE49-F238E27FC236}">
                <a16:creationId xmlns:a16="http://schemas.microsoft.com/office/drawing/2014/main" id="{697CBC62-491A-F197-8334-F51944DBAF74}"/>
              </a:ext>
            </a:extLst>
          </p:cNvPr>
          <p:cNvPicPr preferRelativeResize="0"/>
          <p:nvPr/>
        </p:nvPicPr>
        <p:blipFill rotWithShape="1">
          <a:blip r:embed="rId3">
            <a:alphaModFix/>
          </a:blip>
          <a:srcRect t="5223" r="30767" b="5017"/>
          <a:stretch/>
        </p:blipFill>
        <p:spPr>
          <a:xfrm>
            <a:off x="3943545" y="2453858"/>
            <a:ext cx="937800" cy="972600"/>
          </a:xfrm>
          <a:prstGeom prst="ellipse">
            <a:avLst/>
          </a:prstGeom>
          <a:noFill/>
          <a:ln>
            <a:noFill/>
          </a:ln>
        </p:spPr>
      </p:pic>
      <p:pic>
        <p:nvPicPr>
          <p:cNvPr id="18" name="Google Shape;54;p13">
            <a:extLst>
              <a:ext uri="{FF2B5EF4-FFF2-40B4-BE49-F238E27FC236}">
                <a16:creationId xmlns:a16="http://schemas.microsoft.com/office/drawing/2014/main" id="{B4CF9F73-C382-9FC0-EDAF-AA00C8400952}"/>
              </a:ext>
            </a:extLst>
          </p:cNvPr>
          <p:cNvPicPr preferRelativeResize="0"/>
          <p:nvPr/>
        </p:nvPicPr>
        <p:blipFill rotWithShape="1">
          <a:blip r:embed="rId3">
            <a:alphaModFix/>
          </a:blip>
          <a:srcRect t="5223" r="30767" b="5017"/>
          <a:stretch/>
        </p:blipFill>
        <p:spPr>
          <a:xfrm>
            <a:off x="4881345" y="2975558"/>
            <a:ext cx="471364" cy="488856"/>
          </a:xfrm>
          <a:prstGeom prst="ellipse">
            <a:avLst/>
          </a:prstGeom>
          <a:noFill/>
          <a:ln>
            <a:noFill/>
          </a:ln>
        </p:spPr>
      </p:pic>
      <p:pic>
        <p:nvPicPr>
          <p:cNvPr id="20" name="Google Shape;54;p13">
            <a:extLst>
              <a:ext uri="{FF2B5EF4-FFF2-40B4-BE49-F238E27FC236}">
                <a16:creationId xmlns:a16="http://schemas.microsoft.com/office/drawing/2014/main" id="{8E97F00C-695B-3EAD-A339-655BF35DB5A1}"/>
              </a:ext>
            </a:extLst>
          </p:cNvPr>
          <p:cNvPicPr preferRelativeResize="0"/>
          <p:nvPr/>
        </p:nvPicPr>
        <p:blipFill rotWithShape="1">
          <a:blip r:embed="rId3">
            <a:alphaModFix/>
          </a:blip>
          <a:srcRect t="5223" r="30767" b="5017"/>
          <a:stretch/>
        </p:blipFill>
        <p:spPr>
          <a:xfrm>
            <a:off x="4881345" y="2400370"/>
            <a:ext cx="471364" cy="488856"/>
          </a:xfrm>
          <a:prstGeom prst="ellipse">
            <a:avLst/>
          </a:prstGeom>
          <a:noFill/>
          <a:ln>
            <a:noFill/>
          </a:ln>
        </p:spPr>
      </p:pic>
      <p:grpSp>
        <p:nvGrpSpPr>
          <p:cNvPr id="4" name="Groupe 3">
            <a:extLst>
              <a:ext uri="{FF2B5EF4-FFF2-40B4-BE49-F238E27FC236}">
                <a16:creationId xmlns:a16="http://schemas.microsoft.com/office/drawing/2014/main" id="{DA05A4F3-AA69-9AC3-4F42-166009CF8734}"/>
              </a:ext>
            </a:extLst>
          </p:cNvPr>
          <p:cNvGrpSpPr/>
          <p:nvPr/>
        </p:nvGrpSpPr>
        <p:grpSpPr>
          <a:xfrm>
            <a:off x="5786273" y="1383008"/>
            <a:ext cx="2761471" cy="3279281"/>
            <a:chOff x="5786273" y="1383008"/>
            <a:chExt cx="2761471" cy="3279281"/>
          </a:xfrm>
        </p:grpSpPr>
        <p:pic>
          <p:nvPicPr>
            <p:cNvPr id="23" name="Google Shape;886;p36" descr="Une image contenant noir, obscurité&#10;&#10;Description générée automatiquement">
              <a:extLst>
                <a:ext uri="{FF2B5EF4-FFF2-40B4-BE49-F238E27FC236}">
                  <a16:creationId xmlns:a16="http://schemas.microsoft.com/office/drawing/2014/main" id="{778E1599-EA86-8588-2D22-65E5E5E982D3}"/>
                </a:ext>
              </a:extLst>
            </p:cNvPr>
            <p:cNvPicPr preferRelativeResize="0"/>
            <p:nvPr/>
          </p:nvPicPr>
          <p:blipFill>
            <a:blip r:embed="rId4">
              <a:alphaModFix/>
            </a:blip>
            <a:stretch>
              <a:fillRect/>
            </a:stretch>
          </p:blipFill>
          <p:spPr>
            <a:xfrm>
              <a:off x="6673861" y="2354709"/>
              <a:ext cx="692663" cy="579532"/>
            </a:xfrm>
            <a:prstGeom prst="rect">
              <a:avLst/>
            </a:prstGeom>
            <a:noFill/>
            <a:ln>
              <a:noFill/>
            </a:ln>
          </p:spPr>
        </p:pic>
        <p:pic>
          <p:nvPicPr>
            <p:cNvPr id="24" name="Google Shape;886;p36" descr="Une image contenant noir, obscurité&#10;&#10;Description générée automatiquement">
              <a:extLst>
                <a:ext uri="{FF2B5EF4-FFF2-40B4-BE49-F238E27FC236}">
                  <a16:creationId xmlns:a16="http://schemas.microsoft.com/office/drawing/2014/main" id="{4419D33E-3B8D-E39E-8A72-F49B06D7AB4F}"/>
                </a:ext>
              </a:extLst>
            </p:cNvPr>
            <p:cNvPicPr preferRelativeResize="0"/>
            <p:nvPr/>
          </p:nvPicPr>
          <p:blipFill>
            <a:blip r:embed="rId4">
              <a:alphaModFix/>
            </a:blip>
            <a:stretch>
              <a:fillRect/>
            </a:stretch>
          </p:blipFill>
          <p:spPr>
            <a:xfrm>
              <a:off x="6328139" y="3596487"/>
              <a:ext cx="692663" cy="579532"/>
            </a:xfrm>
            <a:prstGeom prst="rect">
              <a:avLst/>
            </a:prstGeom>
            <a:noFill/>
            <a:ln>
              <a:noFill/>
            </a:ln>
          </p:spPr>
        </p:pic>
        <p:pic>
          <p:nvPicPr>
            <p:cNvPr id="27" name="Google Shape;886;p36" descr="Une image contenant noir, obscurité&#10;&#10;Description générée automatiquement">
              <a:extLst>
                <a:ext uri="{FF2B5EF4-FFF2-40B4-BE49-F238E27FC236}">
                  <a16:creationId xmlns:a16="http://schemas.microsoft.com/office/drawing/2014/main" id="{6B99E523-2112-DA59-7921-20372AE84660}"/>
                </a:ext>
              </a:extLst>
            </p:cNvPr>
            <p:cNvPicPr preferRelativeResize="0"/>
            <p:nvPr/>
          </p:nvPicPr>
          <p:blipFill>
            <a:blip r:embed="rId4">
              <a:alphaModFix/>
            </a:blip>
            <a:stretch>
              <a:fillRect/>
            </a:stretch>
          </p:blipFill>
          <p:spPr>
            <a:xfrm>
              <a:off x="6913750" y="2686320"/>
              <a:ext cx="692663" cy="579532"/>
            </a:xfrm>
            <a:prstGeom prst="rect">
              <a:avLst/>
            </a:prstGeom>
            <a:noFill/>
            <a:ln>
              <a:noFill/>
            </a:ln>
          </p:spPr>
        </p:pic>
        <p:pic>
          <p:nvPicPr>
            <p:cNvPr id="28" name="Google Shape;886;p36" descr="Une image contenant noir, obscurité&#10;&#10;Description générée automatiquement">
              <a:extLst>
                <a:ext uri="{FF2B5EF4-FFF2-40B4-BE49-F238E27FC236}">
                  <a16:creationId xmlns:a16="http://schemas.microsoft.com/office/drawing/2014/main" id="{F3A7C8C7-A091-EDC2-4388-B4D83E8C4822}"/>
                </a:ext>
              </a:extLst>
            </p:cNvPr>
            <p:cNvPicPr preferRelativeResize="0"/>
            <p:nvPr/>
          </p:nvPicPr>
          <p:blipFill>
            <a:blip r:embed="rId4">
              <a:alphaModFix/>
            </a:blip>
            <a:srcRect l="30303" t="62605" r="26656" b="-4878"/>
            <a:stretch/>
          </p:blipFill>
          <p:spPr>
            <a:xfrm>
              <a:off x="7457028" y="4417302"/>
              <a:ext cx="298128" cy="244987"/>
            </a:xfrm>
            <a:prstGeom prst="rect">
              <a:avLst/>
            </a:prstGeom>
            <a:noFill/>
            <a:ln>
              <a:noFill/>
            </a:ln>
          </p:spPr>
        </p:pic>
        <p:sp>
          <p:nvSpPr>
            <p:cNvPr id="29" name="ZoneTexte 28">
              <a:extLst>
                <a:ext uri="{FF2B5EF4-FFF2-40B4-BE49-F238E27FC236}">
                  <a16:creationId xmlns:a16="http://schemas.microsoft.com/office/drawing/2014/main" id="{9F773BD3-9839-5350-52A1-7AD28D01681B}"/>
                </a:ext>
              </a:extLst>
            </p:cNvPr>
            <p:cNvSpPr txBox="1"/>
            <p:nvPr/>
          </p:nvSpPr>
          <p:spPr>
            <a:xfrm>
              <a:off x="5786273" y="1383008"/>
              <a:ext cx="276147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400">
                  <a:latin typeface="Nunito"/>
                </a:rPr>
                <a:t>Set of clustering configuration</a:t>
              </a:r>
              <a:endParaRPr lang="fr-FR"/>
            </a:p>
          </p:txBody>
        </p:sp>
      </p:grpSp>
      <p:grpSp>
        <p:nvGrpSpPr>
          <p:cNvPr id="2" name="Groupe 1">
            <a:extLst>
              <a:ext uri="{FF2B5EF4-FFF2-40B4-BE49-F238E27FC236}">
                <a16:creationId xmlns:a16="http://schemas.microsoft.com/office/drawing/2014/main" id="{1843FF49-2867-8E2D-CD00-1809B9F5391A}"/>
              </a:ext>
            </a:extLst>
          </p:cNvPr>
          <p:cNvGrpSpPr/>
          <p:nvPr/>
        </p:nvGrpSpPr>
        <p:grpSpPr>
          <a:xfrm>
            <a:off x="1140178" y="1567038"/>
            <a:ext cx="1600200" cy="1444814"/>
            <a:chOff x="1140178" y="1567038"/>
            <a:chExt cx="1600200" cy="1444814"/>
          </a:xfrm>
        </p:grpSpPr>
        <p:pic>
          <p:nvPicPr>
            <p:cNvPr id="22" name="Google Shape;886;p36" descr="Une image contenant noir, obscurité&#10;&#10;Description générée automatiquement">
              <a:extLst>
                <a:ext uri="{FF2B5EF4-FFF2-40B4-BE49-F238E27FC236}">
                  <a16:creationId xmlns:a16="http://schemas.microsoft.com/office/drawing/2014/main" id="{879BDAE1-FC57-80C8-CFF7-F86B5D81AEEA}"/>
                </a:ext>
              </a:extLst>
            </p:cNvPr>
            <p:cNvPicPr preferRelativeResize="0"/>
            <p:nvPr/>
          </p:nvPicPr>
          <p:blipFill>
            <a:blip r:embed="rId4">
              <a:alphaModFix/>
            </a:blip>
            <a:stretch>
              <a:fillRect/>
            </a:stretch>
          </p:blipFill>
          <p:spPr>
            <a:xfrm>
              <a:off x="1325750" y="2065431"/>
              <a:ext cx="692663" cy="579532"/>
            </a:xfrm>
            <a:prstGeom prst="rect">
              <a:avLst/>
            </a:prstGeom>
            <a:noFill/>
            <a:ln>
              <a:noFill/>
            </a:ln>
          </p:spPr>
        </p:pic>
        <p:pic>
          <p:nvPicPr>
            <p:cNvPr id="25" name="Google Shape;886;p36" descr="Une image contenant noir, obscurité&#10;&#10;Description générée automatiquement">
              <a:extLst>
                <a:ext uri="{FF2B5EF4-FFF2-40B4-BE49-F238E27FC236}">
                  <a16:creationId xmlns:a16="http://schemas.microsoft.com/office/drawing/2014/main" id="{72F98133-A318-5823-621F-39C599398C41}"/>
                </a:ext>
              </a:extLst>
            </p:cNvPr>
            <p:cNvPicPr preferRelativeResize="0"/>
            <p:nvPr/>
          </p:nvPicPr>
          <p:blipFill>
            <a:blip r:embed="rId4">
              <a:alphaModFix/>
            </a:blip>
            <a:stretch>
              <a:fillRect/>
            </a:stretch>
          </p:blipFill>
          <p:spPr>
            <a:xfrm>
              <a:off x="1565639" y="2432320"/>
              <a:ext cx="692663" cy="579532"/>
            </a:xfrm>
            <a:prstGeom prst="rect">
              <a:avLst/>
            </a:prstGeom>
            <a:noFill/>
            <a:ln>
              <a:noFill/>
            </a:ln>
          </p:spPr>
        </p:pic>
        <p:pic>
          <p:nvPicPr>
            <p:cNvPr id="26" name="Google Shape;886;p36" descr="Une image contenant noir, obscurité&#10;&#10;Description générée automatiquement">
              <a:extLst>
                <a:ext uri="{FF2B5EF4-FFF2-40B4-BE49-F238E27FC236}">
                  <a16:creationId xmlns:a16="http://schemas.microsoft.com/office/drawing/2014/main" id="{CB4E29DE-2160-8CAC-043C-BED9A7CCC262}"/>
                </a:ext>
              </a:extLst>
            </p:cNvPr>
            <p:cNvPicPr preferRelativeResize="0"/>
            <p:nvPr/>
          </p:nvPicPr>
          <p:blipFill>
            <a:blip r:embed="rId4">
              <a:alphaModFix/>
            </a:blip>
            <a:stretch>
              <a:fillRect/>
            </a:stretch>
          </p:blipFill>
          <p:spPr>
            <a:xfrm>
              <a:off x="2017194" y="2432319"/>
              <a:ext cx="692663" cy="579532"/>
            </a:xfrm>
            <a:prstGeom prst="rect">
              <a:avLst/>
            </a:prstGeom>
            <a:noFill/>
            <a:ln>
              <a:noFill/>
            </a:ln>
          </p:spPr>
        </p:pic>
        <p:sp>
          <p:nvSpPr>
            <p:cNvPr id="30" name="ZoneTexte 29">
              <a:extLst>
                <a:ext uri="{FF2B5EF4-FFF2-40B4-BE49-F238E27FC236}">
                  <a16:creationId xmlns:a16="http://schemas.microsoft.com/office/drawing/2014/main" id="{E5D2FB7C-D623-428D-1332-008F5679B372}"/>
                </a:ext>
              </a:extLst>
            </p:cNvPr>
            <p:cNvSpPr txBox="1"/>
            <p:nvPr/>
          </p:nvSpPr>
          <p:spPr>
            <a:xfrm>
              <a:off x="1140178" y="1567038"/>
              <a:ext cx="1600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err="1">
                  <a:latin typeface="Nunito"/>
                </a:rPr>
                <a:t>Dataflow</a:t>
              </a:r>
              <a:endParaRPr lang="fr-FR" err="1"/>
            </a:p>
          </p:txBody>
        </p:sp>
      </p:grpSp>
      <p:grpSp>
        <p:nvGrpSpPr>
          <p:cNvPr id="3" name="Groupe 2">
            <a:extLst>
              <a:ext uri="{FF2B5EF4-FFF2-40B4-BE49-F238E27FC236}">
                <a16:creationId xmlns:a16="http://schemas.microsoft.com/office/drawing/2014/main" id="{0F579B82-7760-B071-63AB-C5AECC80F63B}"/>
              </a:ext>
            </a:extLst>
          </p:cNvPr>
          <p:cNvGrpSpPr/>
          <p:nvPr/>
        </p:nvGrpSpPr>
        <p:grpSpPr>
          <a:xfrm>
            <a:off x="1140178" y="3599039"/>
            <a:ext cx="2743200" cy="850424"/>
            <a:chOff x="1140178" y="3599039"/>
            <a:chExt cx="2743200" cy="850424"/>
          </a:xfrm>
        </p:grpSpPr>
        <p:sp>
          <p:nvSpPr>
            <p:cNvPr id="31" name="ZoneTexte 30">
              <a:extLst>
                <a:ext uri="{FF2B5EF4-FFF2-40B4-BE49-F238E27FC236}">
                  <a16:creationId xmlns:a16="http://schemas.microsoft.com/office/drawing/2014/main" id="{81356215-2FD0-4E47-BB66-BE10CABBBC7A}"/>
                </a:ext>
              </a:extLst>
            </p:cNvPr>
            <p:cNvSpPr txBox="1"/>
            <p:nvPr/>
          </p:nvSpPr>
          <p:spPr>
            <a:xfrm>
              <a:off x="1140178" y="359903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err="1">
                  <a:latin typeface="Nunito"/>
                </a:rPr>
                <a:t>Level</a:t>
              </a:r>
              <a:r>
                <a:rPr lang="fr-FR" sz="2400">
                  <a:latin typeface="Nunito"/>
                </a:rPr>
                <a:t> of clustering</a:t>
              </a:r>
              <a:endParaRPr lang="fr-FR"/>
            </a:p>
          </p:txBody>
        </p:sp>
        <p:sp>
          <p:nvSpPr>
            <p:cNvPr id="32" name="ZoneTexte 31">
              <a:extLst>
                <a:ext uri="{FF2B5EF4-FFF2-40B4-BE49-F238E27FC236}">
                  <a16:creationId xmlns:a16="http://schemas.microsoft.com/office/drawing/2014/main" id="{89969574-DCFC-8515-289C-86886DADC5E4}"/>
                </a:ext>
              </a:extLst>
            </p:cNvPr>
            <p:cNvSpPr txBox="1"/>
            <p:nvPr/>
          </p:nvSpPr>
          <p:spPr>
            <a:xfrm>
              <a:off x="1324052" y="4172464"/>
              <a:ext cx="22775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a:solidFill>
                    <a:srgbClr val="1D1C1D"/>
                  </a:solidFill>
                </a:rPr>
                <a:t>ℤ=[0; </a:t>
              </a:r>
              <a:r>
                <a:rPr lang="fr-FR" sz="1200" err="1">
                  <a:solidFill>
                    <a:srgbClr val="1D1C1D"/>
                  </a:solidFill>
                </a:rPr>
                <a:t>hierarchical</a:t>
              </a:r>
              <a:r>
                <a:rPr lang="fr-FR" sz="1200">
                  <a:solidFill>
                    <a:srgbClr val="1D1C1D"/>
                  </a:solidFill>
                </a:rPr>
                <a:t> </a:t>
              </a:r>
              <a:r>
                <a:rPr lang="fr-FR" sz="1200" err="1">
                  <a:solidFill>
                    <a:srgbClr val="1D1C1D"/>
                  </a:solidFill>
                </a:rPr>
                <a:t>levels</a:t>
              </a:r>
              <a:r>
                <a:rPr lang="fr-FR" sz="1200">
                  <a:solidFill>
                    <a:srgbClr val="1D1C1D"/>
                  </a:solidFill>
                </a:rPr>
                <a:t> + 1]</a:t>
              </a:r>
              <a:endParaRPr lang="fr-FR"/>
            </a:p>
          </p:txBody>
        </p:sp>
      </p:grpSp>
      <p:sp>
        <p:nvSpPr>
          <p:cNvPr id="6" name="ZoneTexte 5">
            <a:extLst>
              <a:ext uri="{FF2B5EF4-FFF2-40B4-BE49-F238E27FC236}">
                <a16:creationId xmlns:a16="http://schemas.microsoft.com/office/drawing/2014/main" id="{C63C4487-D114-64B5-2CB8-15343C5903C7}"/>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39600000">
                                      <p:cBhvr>
                                        <p:cTn id="18" dur="1000" fill="hold"/>
                                        <p:tgtEl>
                                          <p:spTgt spid="16"/>
                                        </p:tgtEl>
                                        <p:attrNameLst>
                                          <p:attrName>r</p:attrName>
                                        </p:attrNameLst>
                                      </p:cBhvr>
                                    </p:animRot>
                                  </p:childTnLst>
                                </p:cTn>
                              </p:par>
                              <p:par>
                                <p:cTn id="19" presetID="8" presetClass="emph" presetSubtype="0" fill="hold" nodeType="withEffect">
                                  <p:stCondLst>
                                    <p:cond delay="0"/>
                                  </p:stCondLst>
                                  <p:childTnLst>
                                    <p:animRot by="-39600000">
                                      <p:cBhvr>
                                        <p:cTn id="20" dur="1000" fill="hold"/>
                                        <p:tgtEl>
                                          <p:spTgt spid="18"/>
                                        </p:tgtEl>
                                        <p:attrNameLst>
                                          <p:attrName>r</p:attrName>
                                        </p:attrNameLst>
                                      </p:cBhvr>
                                    </p:animRot>
                                  </p:childTnLst>
                                </p:cTn>
                              </p:par>
                              <p:par>
                                <p:cTn id="21" presetID="8" presetClass="emph" presetSubtype="0" fill="hold" nodeType="withEffect">
                                  <p:stCondLst>
                                    <p:cond delay="0"/>
                                  </p:stCondLst>
                                  <p:childTnLst>
                                    <p:animRot by="-39600000">
                                      <p:cBhvr>
                                        <p:cTn id="22" dur="1000" fill="hold"/>
                                        <p:tgtEl>
                                          <p:spTgt spid="20"/>
                                        </p:tgtEl>
                                        <p:attrNameLst>
                                          <p:attrName>r</p:attrName>
                                        </p:attrNameLst>
                                      </p:cBhvr>
                                    </p:animRo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40" name="Google Shape;740;p29"/>
          <p:cNvGrpSpPr/>
          <p:nvPr/>
        </p:nvGrpSpPr>
        <p:grpSpPr>
          <a:xfrm>
            <a:off x="487841" y="1862419"/>
            <a:ext cx="2045379" cy="1259646"/>
            <a:chOff x="1313445" y="1542338"/>
            <a:chExt cx="3211460" cy="1661364"/>
          </a:xfrm>
        </p:grpSpPr>
        <p:sp>
          <p:nvSpPr>
            <p:cNvPr id="741" name="Google Shape;741;p29"/>
            <p:cNvSpPr/>
            <p:nvPr/>
          </p:nvSpPr>
          <p:spPr>
            <a:xfrm>
              <a:off x="1313525" y="2464801"/>
              <a:ext cx="3168300" cy="738900"/>
            </a:xfrm>
            <a:prstGeom prst="roundRect">
              <a:avLst>
                <a:gd name="adj" fmla="val 16667"/>
              </a:avLst>
            </a:prstGeom>
            <a:solidFill>
              <a:schemeClr val="lt1"/>
            </a:solidFill>
            <a:ln w="9525" cap="flat" cmpd="sng">
              <a:solidFill>
                <a:srgbClr val="8E7CC3"/>
              </a:solidFill>
              <a:prstDash val="dash"/>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42" name="Google Shape;742;p29"/>
            <p:cNvSpPr/>
            <p:nvPr/>
          </p:nvSpPr>
          <p:spPr>
            <a:xfrm>
              <a:off x="2184045" y="1542390"/>
              <a:ext cx="950100" cy="521400"/>
            </a:xfrm>
            <a:prstGeom prst="roundRect">
              <a:avLst>
                <a:gd name="adj" fmla="val 16667"/>
              </a:avLst>
            </a:prstGeom>
            <a:solidFill>
              <a:srgbClr val="FFFFFF"/>
            </a:solidFill>
            <a:ln w="9525" cap="flat" cmpd="sng">
              <a:solidFill>
                <a:srgbClr val="8E7CC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 sz="2400">
                  <a:latin typeface="Nunito"/>
                  <a:ea typeface="Nunito"/>
                  <a:cs typeface="Nunito"/>
                  <a:sym typeface="Nunito"/>
                </a:rPr>
                <a:t>Ω</a:t>
              </a:r>
              <a:endParaRPr sz="2400">
                <a:latin typeface="Nunito"/>
                <a:ea typeface="Nunito"/>
                <a:cs typeface="Nunito"/>
                <a:sym typeface="Nunito"/>
              </a:endParaRPr>
            </a:p>
          </p:txBody>
        </p:sp>
        <p:sp>
          <p:nvSpPr>
            <p:cNvPr id="743" name="Google Shape;743;p29"/>
            <p:cNvSpPr/>
            <p:nvPr/>
          </p:nvSpPr>
          <p:spPr>
            <a:xfrm>
              <a:off x="3574805" y="1542338"/>
              <a:ext cx="950100" cy="5214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400">
                  <a:latin typeface="Nunito"/>
                  <a:ea typeface="Nunito"/>
                  <a:cs typeface="Nunito"/>
                  <a:sym typeface="Nunito"/>
                </a:rPr>
                <a:t>C</a:t>
              </a:r>
              <a:endParaRPr sz="2400">
                <a:latin typeface="Nunito"/>
                <a:ea typeface="Nunito"/>
                <a:cs typeface="Nunito"/>
                <a:sym typeface="Nunito"/>
              </a:endParaRPr>
            </a:p>
          </p:txBody>
        </p:sp>
        <p:cxnSp>
          <p:nvCxnSpPr>
            <p:cNvPr id="744" name="Google Shape;744;p29"/>
            <p:cNvCxnSpPr>
              <a:stCxn id="745" idx="3"/>
              <a:endCxn id="746" idx="1"/>
            </p:cNvCxnSpPr>
            <p:nvPr/>
          </p:nvCxnSpPr>
          <p:spPr>
            <a:xfrm>
              <a:off x="3134396" y="1803576"/>
              <a:ext cx="440400" cy="0"/>
            </a:xfrm>
            <a:prstGeom prst="straightConnector1">
              <a:avLst/>
            </a:prstGeom>
            <a:noFill/>
            <a:ln w="9525" cap="flat" cmpd="sng">
              <a:solidFill>
                <a:schemeClr val="dk1"/>
              </a:solidFill>
              <a:prstDash val="solid"/>
              <a:round/>
              <a:headEnd type="none" w="med" len="med"/>
              <a:tailEnd type="triangle" w="med" len="med"/>
            </a:ln>
          </p:spPr>
        </p:cxnSp>
        <p:sp>
          <p:nvSpPr>
            <p:cNvPr id="747" name="Google Shape;747;p29"/>
            <p:cNvSpPr/>
            <p:nvPr/>
          </p:nvSpPr>
          <p:spPr>
            <a:xfrm>
              <a:off x="1411400" y="2554698"/>
              <a:ext cx="950100" cy="5214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400">
                  <a:latin typeface="Nunito"/>
                  <a:ea typeface="Nunito"/>
                  <a:cs typeface="Nunito"/>
                  <a:sym typeface="Nunito"/>
                </a:rPr>
                <a:t>A</a:t>
              </a:r>
              <a:endParaRPr sz="2400">
                <a:latin typeface="Nunito"/>
                <a:ea typeface="Nunito"/>
                <a:cs typeface="Nunito"/>
                <a:sym typeface="Nunito"/>
              </a:endParaRPr>
            </a:p>
          </p:txBody>
        </p:sp>
        <p:sp>
          <p:nvSpPr>
            <p:cNvPr id="748" name="Google Shape;748;p29"/>
            <p:cNvSpPr/>
            <p:nvPr/>
          </p:nvSpPr>
          <p:spPr>
            <a:xfrm>
              <a:off x="2802160" y="2554698"/>
              <a:ext cx="950100" cy="5214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400">
                  <a:latin typeface="Nunito"/>
                  <a:ea typeface="Nunito"/>
                  <a:cs typeface="Nunito"/>
                  <a:sym typeface="Nunito"/>
                </a:rPr>
                <a:t>B</a:t>
              </a:r>
              <a:endParaRPr sz="2400">
                <a:latin typeface="Nunito"/>
                <a:ea typeface="Nunito"/>
                <a:cs typeface="Nunito"/>
                <a:sym typeface="Nunito"/>
              </a:endParaRPr>
            </a:p>
          </p:txBody>
        </p:sp>
        <p:cxnSp>
          <p:nvCxnSpPr>
            <p:cNvPr id="749" name="Google Shape;749;p29"/>
            <p:cNvCxnSpPr>
              <a:stCxn id="750" idx="3"/>
              <a:endCxn id="751" idx="1"/>
            </p:cNvCxnSpPr>
            <p:nvPr/>
          </p:nvCxnSpPr>
          <p:spPr>
            <a:xfrm>
              <a:off x="2361752" y="2815884"/>
              <a:ext cx="440400" cy="0"/>
            </a:xfrm>
            <a:prstGeom prst="straightConnector1">
              <a:avLst/>
            </a:prstGeom>
            <a:noFill/>
            <a:ln w="9525" cap="flat" cmpd="sng">
              <a:solidFill>
                <a:schemeClr val="dk1"/>
              </a:solidFill>
              <a:prstDash val="solid"/>
              <a:round/>
              <a:headEnd type="none" w="med" len="med"/>
              <a:tailEnd type="triangle" w="med" len="med"/>
            </a:ln>
          </p:spPr>
        </p:cxnSp>
        <p:cxnSp>
          <p:nvCxnSpPr>
            <p:cNvPr id="752" name="Google Shape;752;p29"/>
            <p:cNvCxnSpPr>
              <a:stCxn id="742" idx="1"/>
              <a:endCxn id="741" idx="1"/>
            </p:cNvCxnSpPr>
            <p:nvPr/>
          </p:nvCxnSpPr>
          <p:spPr>
            <a:xfrm flipH="1">
              <a:off x="1313445" y="1803090"/>
              <a:ext cx="870600" cy="1031100"/>
            </a:xfrm>
            <a:prstGeom prst="straightConnector1">
              <a:avLst/>
            </a:prstGeom>
            <a:noFill/>
            <a:ln w="9525" cap="flat" cmpd="sng">
              <a:solidFill>
                <a:srgbClr val="8E7CC3"/>
              </a:solidFill>
              <a:prstDash val="dash"/>
              <a:round/>
              <a:headEnd type="none" w="med" len="med"/>
              <a:tailEnd type="none" w="med" len="med"/>
            </a:ln>
          </p:spPr>
        </p:cxnSp>
        <p:cxnSp>
          <p:nvCxnSpPr>
            <p:cNvPr id="753" name="Google Shape;753;p29"/>
            <p:cNvCxnSpPr>
              <a:stCxn id="745" idx="3"/>
              <a:endCxn id="741" idx="3"/>
            </p:cNvCxnSpPr>
            <p:nvPr/>
          </p:nvCxnSpPr>
          <p:spPr>
            <a:xfrm>
              <a:off x="3134525" y="1803451"/>
              <a:ext cx="1347300" cy="1030800"/>
            </a:xfrm>
            <a:prstGeom prst="straightConnector1">
              <a:avLst/>
            </a:prstGeom>
            <a:noFill/>
            <a:ln w="9525" cap="flat" cmpd="sng">
              <a:solidFill>
                <a:srgbClr val="8E7CC3"/>
              </a:solidFill>
              <a:prstDash val="dash"/>
              <a:round/>
              <a:headEnd type="none" w="med" len="med"/>
              <a:tailEnd type="none" w="med" len="med"/>
            </a:ln>
          </p:spPr>
        </p:cxnSp>
        <p:sp>
          <p:nvSpPr>
            <p:cNvPr id="754" name="Google Shape;754;p29"/>
            <p:cNvSpPr/>
            <p:nvPr/>
          </p:nvSpPr>
          <p:spPr>
            <a:xfrm>
              <a:off x="4372468" y="2676803"/>
              <a:ext cx="94200" cy="2781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5" name="Google Shape;755;p29"/>
            <p:cNvCxnSpPr>
              <a:stCxn id="756" idx="3"/>
              <a:endCxn id="754" idx="1"/>
            </p:cNvCxnSpPr>
            <p:nvPr/>
          </p:nvCxnSpPr>
          <p:spPr>
            <a:xfrm>
              <a:off x="3752368" y="2815853"/>
              <a:ext cx="620100" cy="0"/>
            </a:xfrm>
            <a:prstGeom prst="straightConnector1">
              <a:avLst/>
            </a:prstGeom>
            <a:noFill/>
            <a:ln w="9525" cap="flat" cmpd="sng">
              <a:solidFill>
                <a:schemeClr val="dk1"/>
              </a:solidFill>
              <a:prstDash val="solid"/>
              <a:round/>
              <a:headEnd type="none" w="med" len="med"/>
              <a:tailEnd type="triangle" w="med" len="med"/>
            </a:ln>
          </p:spPr>
        </p:cxnSp>
      </p:grpSp>
      <p:sp>
        <p:nvSpPr>
          <p:cNvPr id="757" name="Google Shape;757;p29"/>
          <p:cNvSpPr txBox="1">
            <a:spLocks noGrp="1"/>
          </p:cNvSpPr>
          <p:nvPr>
            <p:ph type="title" idx="4294967295"/>
          </p:nvPr>
        </p:nvSpPr>
        <p:spPr>
          <a:xfrm>
            <a:off x="312193" y="434394"/>
            <a:ext cx="8520600" cy="572700"/>
          </a:xfrm>
          <a:prstGeom prst="rect">
            <a:avLst/>
          </a:prstGeom>
        </p:spPr>
        <p:txBody>
          <a:bodyPr spcFirstLastPara="1" wrap="square" lIns="91425" tIns="91425" rIns="91425" bIns="91425" anchor="ctr" anchorCtr="0">
            <a:noAutofit/>
          </a:bodyPr>
          <a:lstStyle/>
          <a:p>
            <a:pPr marL="0" lvl="0" indent="0" algn="ctr" rtl="0">
              <a:lnSpc>
                <a:spcPct val="70000"/>
              </a:lnSpc>
              <a:spcBef>
                <a:spcPts val="0"/>
              </a:spcBef>
              <a:spcAft>
                <a:spcPts val="0"/>
              </a:spcAft>
              <a:buClr>
                <a:schemeClr val="dk1"/>
              </a:buClr>
              <a:buSzPts val="700"/>
              <a:buFont typeface="Arial"/>
              <a:buNone/>
            </a:pPr>
            <a:r>
              <a:rPr lang="fr"/>
              <a:t>SCAPE1: Granularity Configuration Method for Input Parameter</a:t>
            </a:r>
            <a:endParaRPr/>
          </a:p>
        </p:txBody>
      </p:sp>
      <p:sp>
        <p:nvSpPr>
          <p:cNvPr id="758" name="Google Shape;75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24</a:t>
            </a:fld>
            <a:endParaRPr/>
          </a:p>
        </p:txBody>
      </p:sp>
      <p:sp>
        <p:nvSpPr>
          <p:cNvPr id="15" name="ZoneTexte 14">
            <a:extLst>
              <a:ext uri="{FF2B5EF4-FFF2-40B4-BE49-F238E27FC236}">
                <a16:creationId xmlns:a16="http://schemas.microsoft.com/office/drawing/2014/main" id="{D2B0D8E4-38E1-AA9E-44F5-F93A7A2CA1F0}"/>
              </a:ext>
            </a:extLst>
          </p:cNvPr>
          <p:cNvSpPr txBox="1"/>
          <p:nvPr/>
        </p:nvSpPr>
        <p:spPr>
          <a:xfrm>
            <a:off x="662553" y="1120865"/>
            <a:ext cx="19973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a:latin typeface="Nunito"/>
              </a:rPr>
              <a:t>Input Graph</a:t>
            </a:r>
            <a:endParaRPr lang="fr-FR"/>
          </a:p>
        </p:txBody>
      </p:sp>
      <p:cxnSp>
        <p:nvCxnSpPr>
          <p:cNvPr id="17" name="Google Shape;602;p27">
            <a:extLst>
              <a:ext uri="{FF2B5EF4-FFF2-40B4-BE49-F238E27FC236}">
                <a16:creationId xmlns:a16="http://schemas.microsoft.com/office/drawing/2014/main" id="{A2E03DC5-6A7A-D079-B3B0-8D8604A5983A}"/>
              </a:ext>
            </a:extLst>
          </p:cNvPr>
          <p:cNvCxnSpPr/>
          <p:nvPr/>
        </p:nvCxnSpPr>
        <p:spPr>
          <a:xfrm>
            <a:off x="663868" y="3573914"/>
            <a:ext cx="8085755" cy="17100"/>
          </a:xfrm>
          <a:prstGeom prst="straightConnector1">
            <a:avLst/>
          </a:prstGeom>
          <a:noFill/>
          <a:ln w="19050" cap="flat" cmpd="sng">
            <a:solidFill>
              <a:srgbClr val="000000"/>
            </a:solidFill>
            <a:prstDash val="solid"/>
            <a:round/>
            <a:headEnd type="none" w="med" len="med"/>
            <a:tailEnd type="stealth" w="med" len="med"/>
          </a:ln>
        </p:spPr>
      </p:cxnSp>
      <p:sp>
        <p:nvSpPr>
          <p:cNvPr id="19" name="Google Shape;651;p27">
            <a:extLst>
              <a:ext uri="{FF2B5EF4-FFF2-40B4-BE49-F238E27FC236}">
                <a16:creationId xmlns:a16="http://schemas.microsoft.com/office/drawing/2014/main" id="{E66DE49F-A27C-97A9-28CB-4C6F1D6A7BA0}"/>
              </a:ext>
            </a:extLst>
          </p:cNvPr>
          <p:cNvSpPr/>
          <p:nvPr/>
        </p:nvSpPr>
        <p:spPr>
          <a:xfrm>
            <a:off x="1189560" y="3361036"/>
            <a:ext cx="541879" cy="401750"/>
          </a:xfrm>
          <a:prstGeom prst="roundRect">
            <a:avLst>
              <a:gd name="adj" fmla="val 14105"/>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sz="1300" b="1">
                <a:latin typeface="Nunito"/>
                <a:ea typeface="Nunito"/>
                <a:cs typeface="Nunito"/>
                <a:sym typeface="Nunito"/>
              </a:rPr>
              <a:t>0</a:t>
            </a:r>
            <a:endParaRPr sz="1300" b="1">
              <a:solidFill>
                <a:srgbClr val="000000"/>
              </a:solidFill>
              <a:latin typeface="Nunito"/>
              <a:ea typeface="Nunito"/>
              <a:cs typeface="Nunito"/>
              <a:sym typeface="Nunito"/>
            </a:endParaRPr>
          </a:p>
        </p:txBody>
      </p:sp>
      <p:grpSp>
        <p:nvGrpSpPr>
          <p:cNvPr id="9" name="Groupe 8">
            <a:extLst>
              <a:ext uri="{FF2B5EF4-FFF2-40B4-BE49-F238E27FC236}">
                <a16:creationId xmlns:a16="http://schemas.microsoft.com/office/drawing/2014/main" id="{F3B98189-9240-6F56-79EB-EF909412B2D2}"/>
              </a:ext>
            </a:extLst>
          </p:cNvPr>
          <p:cNvGrpSpPr/>
          <p:nvPr/>
        </p:nvGrpSpPr>
        <p:grpSpPr>
          <a:xfrm>
            <a:off x="3061511" y="1862419"/>
            <a:ext cx="1812854" cy="1900367"/>
            <a:chOff x="3061511" y="1862419"/>
            <a:chExt cx="1812854" cy="1900367"/>
          </a:xfrm>
        </p:grpSpPr>
        <p:grpSp>
          <p:nvGrpSpPr>
            <p:cNvPr id="20" name="Google Shape;740;p29">
              <a:extLst>
                <a:ext uri="{FF2B5EF4-FFF2-40B4-BE49-F238E27FC236}">
                  <a16:creationId xmlns:a16="http://schemas.microsoft.com/office/drawing/2014/main" id="{24C3F47C-11D0-529E-9128-B81B8603A18E}"/>
                </a:ext>
              </a:extLst>
            </p:cNvPr>
            <p:cNvGrpSpPr/>
            <p:nvPr/>
          </p:nvGrpSpPr>
          <p:grpSpPr>
            <a:xfrm>
              <a:off x="3061511" y="1862419"/>
              <a:ext cx="1812854" cy="1259645"/>
              <a:chOff x="1678534" y="1542338"/>
              <a:chExt cx="2846371" cy="1661363"/>
            </a:xfrm>
          </p:grpSpPr>
          <p:sp>
            <p:nvSpPr>
              <p:cNvPr id="21" name="Google Shape;741;p29">
                <a:extLst>
                  <a:ext uri="{FF2B5EF4-FFF2-40B4-BE49-F238E27FC236}">
                    <a16:creationId xmlns:a16="http://schemas.microsoft.com/office/drawing/2014/main" id="{9FA0C7F0-7C19-8A61-4CF3-58546CFDD624}"/>
                  </a:ext>
                </a:extLst>
              </p:cNvPr>
              <p:cNvSpPr/>
              <p:nvPr/>
            </p:nvSpPr>
            <p:spPr>
              <a:xfrm>
                <a:off x="1678534" y="2452026"/>
                <a:ext cx="2255776" cy="751675"/>
              </a:xfrm>
              <a:prstGeom prst="roundRect">
                <a:avLst>
                  <a:gd name="adj" fmla="val 16667"/>
                </a:avLst>
              </a:prstGeom>
              <a:solidFill>
                <a:schemeClr val="lt1"/>
              </a:solidFill>
              <a:ln w="9525" cap="flat" cmpd="sng">
                <a:solidFill>
                  <a:srgbClr val="8E7CC3"/>
                </a:solidFill>
                <a:prstDash val="dash"/>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2" name="Google Shape;742;p29">
                <a:extLst>
                  <a:ext uri="{FF2B5EF4-FFF2-40B4-BE49-F238E27FC236}">
                    <a16:creationId xmlns:a16="http://schemas.microsoft.com/office/drawing/2014/main" id="{E784A0B9-5416-7971-3614-78BC3562A731}"/>
                  </a:ext>
                </a:extLst>
              </p:cNvPr>
              <p:cNvSpPr/>
              <p:nvPr/>
            </p:nvSpPr>
            <p:spPr>
              <a:xfrm>
                <a:off x="2184045" y="1542390"/>
                <a:ext cx="950100" cy="521400"/>
              </a:xfrm>
              <a:prstGeom prst="roundRect">
                <a:avLst>
                  <a:gd name="adj" fmla="val 16667"/>
                </a:avLst>
              </a:prstGeom>
              <a:solidFill>
                <a:srgbClr val="FFFFFF"/>
              </a:solidFill>
              <a:ln w="9525" cap="flat" cmpd="sng">
                <a:solidFill>
                  <a:srgbClr val="8E7CC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 sz="2400">
                    <a:latin typeface="Nunito"/>
                    <a:ea typeface="Nunito"/>
                    <a:cs typeface="Nunito"/>
                    <a:sym typeface="Nunito"/>
                  </a:rPr>
                  <a:t>Ω</a:t>
                </a:r>
                <a:endParaRPr sz="2400">
                  <a:latin typeface="Nunito"/>
                  <a:ea typeface="Nunito"/>
                  <a:cs typeface="Nunito"/>
                  <a:sym typeface="Nunito"/>
                </a:endParaRPr>
              </a:p>
            </p:txBody>
          </p:sp>
          <p:sp>
            <p:nvSpPr>
              <p:cNvPr id="23" name="Google Shape;743;p29">
                <a:extLst>
                  <a:ext uri="{FF2B5EF4-FFF2-40B4-BE49-F238E27FC236}">
                    <a16:creationId xmlns:a16="http://schemas.microsoft.com/office/drawing/2014/main" id="{B9B98C94-D281-2D11-68E8-71B41EBEE19F}"/>
                  </a:ext>
                </a:extLst>
              </p:cNvPr>
              <p:cNvSpPr/>
              <p:nvPr/>
            </p:nvSpPr>
            <p:spPr>
              <a:xfrm>
                <a:off x="3574805" y="1542338"/>
                <a:ext cx="950100" cy="5214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2400">
                    <a:latin typeface="Nunito"/>
                    <a:ea typeface="Nunito"/>
                    <a:cs typeface="Nunito"/>
                    <a:sym typeface="Nunito"/>
                  </a:rPr>
                  <a:t>C</a:t>
                </a:r>
                <a:endParaRPr sz="2400">
                  <a:latin typeface="Nunito"/>
                  <a:ea typeface="Nunito"/>
                  <a:cs typeface="Nunito"/>
                  <a:sym typeface="Nunito"/>
                </a:endParaRPr>
              </a:p>
            </p:txBody>
          </p:sp>
          <p:cxnSp>
            <p:nvCxnSpPr>
              <p:cNvPr id="24" name="Google Shape;744;p29">
                <a:extLst>
                  <a:ext uri="{FF2B5EF4-FFF2-40B4-BE49-F238E27FC236}">
                    <a16:creationId xmlns:a16="http://schemas.microsoft.com/office/drawing/2014/main" id="{12C0DD46-8338-E421-264E-28CE20F4B3CE}"/>
                  </a:ext>
                </a:extLst>
              </p:cNvPr>
              <p:cNvCxnSpPr>
                <a:cxnSpLocks/>
              </p:cNvCxnSpPr>
              <p:nvPr/>
            </p:nvCxnSpPr>
            <p:spPr>
              <a:xfrm>
                <a:off x="3134396" y="1803576"/>
                <a:ext cx="440400" cy="0"/>
              </a:xfrm>
              <a:prstGeom prst="straightConnector1">
                <a:avLst/>
              </a:prstGeom>
              <a:noFill/>
              <a:ln w="9525" cap="flat" cmpd="sng">
                <a:solidFill>
                  <a:schemeClr val="dk1"/>
                </a:solidFill>
                <a:prstDash val="solid"/>
                <a:round/>
                <a:headEnd type="none" w="med" len="med"/>
                <a:tailEnd type="triangle" w="med" len="med"/>
              </a:ln>
            </p:spPr>
          </p:cxnSp>
          <p:sp>
            <p:nvSpPr>
              <p:cNvPr id="26" name="Google Shape;748;p29">
                <a:extLst>
                  <a:ext uri="{FF2B5EF4-FFF2-40B4-BE49-F238E27FC236}">
                    <a16:creationId xmlns:a16="http://schemas.microsoft.com/office/drawing/2014/main" id="{97237DDB-A5B6-8747-2D8D-8B4EA2D00645}"/>
                  </a:ext>
                </a:extLst>
              </p:cNvPr>
              <p:cNvSpPr/>
              <p:nvPr/>
            </p:nvSpPr>
            <p:spPr>
              <a:xfrm>
                <a:off x="1874430" y="2554698"/>
                <a:ext cx="1178230" cy="5214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sz="1600">
                    <a:latin typeface="Nunito"/>
                    <a:ea typeface="Nunito"/>
                    <a:cs typeface="Nunito"/>
                    <a:sym typeface="Nunito"/>
                  </a:rPr>
                  <a:t>Pattern</a:t>
                </a:r>
                <a:endParaRPr lang="fr-FR" sz="1600">
                  <a:latin typeface="Nunito"/>
                  <a:ea typeface="Nunito"/>
                  <a:cs typeface="Nunito"/>
                </a:endParaRPr>
              </a:p>
            </p:txBody>
          </p:sp>
          <p:cxnSp>
            <p:nvCxnSpPr>
              <p:cNvPr id="28" name="Google Shape;752;p29">
                <a:extLst>
                  <a:ext uri="{FF2B5EF4-FFF2-40B4-BE49-F238E27FC236}">
                    <a16:creationId xmlns:a16="http://schemas.microsoft.com/office/drawing/2014/main" id="{32C2CC63-65E7-4D4B-7F3C-5ECFB91BD3A4}"/>
                  </a:ext>
                </a:extLst>
              </p:cNvPr>
              <p:cNvCxnSpPr>
                <a:cxnSpLocks/>
                <a:stCxn id="22" idx="1"/>
                <a:endCxn id="21" idx="1"/>
              </p:cNvCxnSpPr>
              <p:nvPr/>
            </p:nvCxnSpPr>
            <p:spPr>
              <a:xfrm flipH="1">
                <a:off x="1678534" y="1803090"/>
                <a:ext cx="505511" cy="1024773"/>
              </a:xfrm>
              <a:prstGeom prst="straightConnector1">
                <a:avLst/>
              </a:prstGeom>
              <a:noFill/>
              <a:ln w="9525" cap="flat" cmpd="sng">
                <a:solidFill>
                  <a:srgbClr val="8E7CC3"/>
                </a:solidFill>
                <a:prstDash val="dash"/>
                <a:round/>
                <a:headEnd type="none" w="med" len="med"/>
                <a:tailEnd type="none" w="med" len="med"/>
              </a:ln>
            </p:spPr>
          </p:cxnSp>
          <p:cxnSp>
            <p:nvCxnSpPr>
              <p:cNvPr id="29" name="Google Shape;753;p29">
                <a:extLst>
                  <a:ext uri="{FF2B5EF4-FFF2-40B4-BE49-F238E27FC236}">
                    <a16:creationId xmlns:a16="http://schemas.microsoft.com/office/drawing/2014/main" id="{C6C43F85-E39E-9786-9579-F9D15F35A5D4}"/>
                  </a:ext>
                </a:extLst>
              </p:cNvPr>
              <p:cNvCxnSpPr>
                <a:cxnSpLocks/>
                <a:endCxn id="21" idx="3"/>
              </p:cNvCxnSpPr>
              <p:nvPr/>
            </p:nvCxnSpPr>
            <p:spPr>
              <a:xfrm>
                <a:off x="3164943" y="1880104"/>
                <a:ext cx="769367" cy="947759"/>
              </a:xfrm>
              <a:prstGeom prst="straightConnector1">
                <a:avLst/>
              </a:prstGeom>
              <a:noFill/>
              <a:ln w="9525" cap="flat" cmpd="sng">
                <a:solidFill>
                  <a:srgbClr val="8E7CC3"/>
                </a:solidFill>
                <a:prstDash val="dash"/>
                <a:round/>
                <a:headEnd type="none" w="med" len="med"/>
                <a:tailEnd type="none" w="med" len="med"/>
              </a:ln>
            </p:spPr>
          </p:cxnSp>
          <p:sp>
            <p:nvSpPr>
              <p:cNvPr id="30" name="Google Shape;754;p29">
                <a:extLst>
                  <a:ext uri="{FF2B5EF4-FFF2-40B4-BE49-F238E27FC236}">
                    <a16:creationId xmlns:a16="http://schemas.microsoft.com/office/drawing/2014/main" id="{1B164AE7-B00E-C65E-5FA9-EA58D096DEE6}"/>
                  </a:ext>
                </a:extLst>
              </p:cNvPr>
              <p:cNvSpPr/>
              <p:nvPr/>
            </p:nvSpPr>
            <p:spPr>
              <a:xfrm>
                <a:off x="3672867" y="2676803"/>
                <a:ext cx="94200" cy="2781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755;p29">
                <a:extLst>
                  <a:ext uri="{FF2B5EF4-FFF2-40B4-BE49-F238E27FC236}">
                    <a16:creationId xmlns:a16="http://schemas.microsoft.com/office/drawing/2014/main" id="{64CAAD54-F5C2-F165-4EEC-4A3778E9C223}"/>
                  </a:ext>
                </a:extLst>
              </p:cNvPr>
              <p:cNvCxnSpPr>
                <a:cxnSpLocks/>
              </p:cNvCxnSpPr>
              <p:nvPr/>
            </p:nvCxnSpPr>
            <p:spPr>
              <a:xfrm>
                <a:off x="3052767" y="2815853"/>
                <a:ext cx="620100" cy="0"/>
              </a:xfrm>
              <a:prstGeom prst="straightConnector1">
                <a:avLst/>
              </a:prstGeom>
              <a:noFill/>
              <a:ln w="9525" cap="flat" cmpd="sng">
                <a:solidFill>
                  <a:schemeClr val="dk1"/>
                </a:solidFill>
                <a:prstDash val="solid"/>
                <a:round/>
                <a:headEnd type="none" w="med" len="med"/>
                <a:tailEnd type="triangle" w="med" len="med"/>
              </a:ln>
            </p:spPr>
          </p:cxnSp>
        </p:grpSp>
        <p:sp>
          <p:nvSpPr>
            <p:cNvPr id="2" name="Google Shape;651;p27">
              <a:extLst>
                <a:ext uri="{FF2B5EF4-FFF2-40B4-BE49-F238E27FC236}">
                  <a16:creationId xmlns:a16="http://schemas.microsoft.com/office/drawing/2014/main" id="{87559DEA-A1CA-B2ED-6192-90109829F3AF}"/>
                </a:ext>
              </a:extLst>
            </p:cNvPr>
            <p:cNvSpPr/>
            <p:nvPr/>
          </p:nvSpPr>
          <p:spPr>
            <a:xfrm>
              <a:off x="3609615" y="3361036"/>
              <a:ext cx="541879" cy="401750"/>
            </a:xfrm>
            <a:prstGeom prst="roundRect">
              <a:avLst>
                <a:gd name="adj" fmla="val 14105"/>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sz="1300" b="1">
                  <a:latin typeface="Nunito"/>
                  <a:ea typeface="Nunito"/>
                  <a:cs typeface="Nunito"/>
                  <a:sym typeface="Nunito"/>
                </a:rPr>
                <a:t>1</a:t>
              </a:r>
              <a:endParaRPr sz="1300" b="1">
                <a:solidFill>
                  <a:srgbClr val="000000"/>
                </a:solidFill>
                <a:latin typeface="Nunito"/>
                <a:ea typeface="Nunito"/>
                <a:cs typeface="Nunito"/>
                <a:sym typeface="Nunito"/>
              </a:endParaRPr>
            </a:p>
          </p:txBody>
        </p:sp>
      </p:grpSp>
      <p:grpSp>
        <p:nvGrpSpPr>
          <p:cNvPr id="10" name="Groupe 9">
            <a:extLst>
              <a:ext uri="{FF2B5EF4-FFF2-40B4-BE49-F238E27FC236}">
                <a16:creationId xmlns:a16="http://schemas.microsoft.com/office/drawing/2014/main" id="{5E7EDFD9-4B01-6AD9-CE7F-1E82362A1F98}"/>
              </a:ext>
            </a:extLst>
          </p:cNvPr>
          <p:cNvGrpSpPr/>
          <p:nvPr/>
        </p:nvGrpSpPr>
        <p:grpSpPr>
          <a:xfrm>
            <a:off x="5402348" y="1862419"/>
            <a:ext cx="1616817" cy="1900367"/>
            <a:chOff x="5402348" y="1862419"/>
            <a:chExt cx="1616817" cy="1900367"/>
          </a:xfrm>
        </p:grpSpPr>
        <p:grpSp>
          <p:nvGrpSpPr>
            <p:cNvPr id="32" name="Google Shape;740;p29">
              <a:extLst>
                <a:ext uri="{FF2B5EF4-FFF2-40B4-BE49-F238E27FC236}">
                  <a16:creationId xmlns:a16="http://schemas.microsoft.com/office/drawing/2014/main" id="{51B1C3D3-19A2-9752-9041-F3461685E85D}"/>
                </a:ext>
              </a:extLst>
            </p:cNvPr>
            <p:cNvGrpSpPr/>
            <p:nvPr/>
          </p:nvGrpSpPr>
          <p:grpSpPr>
            <a:xfrm>
              <a:off x="5402348" y="1862419"/>
              <a:ext cx="1616817" cy="395325"/>
              <a:chOff x="2184045" y="1542390"/>
              <a:chExt cx="2538573" cy="521400"/>
            </a:xfrm>
          </p:grpSpPr>
          <p:sp>
            <p:nvSpPr>
              <p:cNvPr id="34" name="Google Shape;742;p29">
                <a:extLst>
                  <a:ext uri="{FF2B5EF4-FFF2-40B4-BE49-F238E27FC236}">
                    <a16:creationId xmlns:a16="http://schemas.microsoft.com/office/drawing/2014/main" id="{20108AD8-5D2E-5F47-36A4-FF1C5976DA6B}"/>
                  </a:ext>
                </a:extLst>
              </p:cNvPr>
              <p:cNvSpPr/>
              <p:nvPr/>
            </p:nvSpPr>
            <p:spPr>
              <a:xfrm>
                <a:off x="2184045" y="1542390"/>
                <a:ext cx="950100" cy="521400"/>
              </a:xfrm>
              <a:prstGeom prst="roundRect">
                <a:avLst>
                  <a:gd name="adj" fmla="val 16667"/>
                </a:avLst>
              </a:prstGeom>
              <a:solidFill>
                <a:srgbClr val="EEECE1"/>
              </a:solidFill>
              <a:ln w="9525" cap="flat" cmpd="sng">
                <a:solidFill>
                  <a:srgbClr val="8E7CC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 sz="2400">
                    <a:latin typeface="Nunito"/>
                    <a:ea typeface="Nunito"/>
                    <a:cs typeface="Nunito"/>
                    <a:sym typeface="Nunito"/>
                  </a:rPr>
                  <a:t>Ω</a:t>
                </a:r>
                <a:endParaRPr sz="2400">
                  <a:latin typeface="Nunito"/>
                  <a:ea typeface="Nunito"/>
                  <a:cs typeface="Nunito"/>
                  <a:sym typeface="Nunito"/>
                </a:endParaRPr>
              </a:p>
            </p:txBody>
          </p:sp>
          <p:sp>
            <p:nvSpPr>
              <p:cNvPr id="35" name="Google Shape;743;p29">
                <a:extLst>
                  <a:ext uri="{FF2B5EF4-FFF2-40B4-BE49-F238E27FC236}">
                    <a16:creationId xmlns:a16="http://schemas.microsoft.com/office/drawing/2014/main" id="{983A4646-FA61-FC4B-37E3-058E8B800D31}"/>
                  </a:ext>
                </a:extLst>
              </p:cNvPr>
              <p:cNvSpPr/>
              <p:nvPr/>
            </p:nvSpPr>
            <p:spPr>
              <a:xfrm>
                <a:off x="3574805" y="1555113"/>
                <a:ext cx="1147813" cy="508626"/>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a:spcBef>
                    <a:spcPts val="0"/>
                  </a:spcBef>
                  <a:spcAft>
                    <a:spcPts val="0"/>
                  </a:spcAft>
                  <a:buNone/>
                </a:pPr>
                <a:r>
                  <a:rPr lang="fr" sz="1600">
                    <a:latin typeface="Nunito"/>
                    <a:sym typeface="Nunito"/>
                  </a:rPr>
                  <a:t>Pattern</a:t>
                </a:r>
                <a:endParaRPr lang="fr-FR"/>
              </a:p>
            </p:txBody>
          </p:sp>
          <p:cxnSp>
            <p:nvCxnSpPr>
              <p:cNvPr id="36" name="Google Shape;744;p29">
                <a:extLst>
                  <a:ext uri="{FF2B5EF4-FFF2-40B4-BE49-F238E27FC236}">
                    <a16:creationId xmlns:a16="http://schemas.microsoft.com/office/drawing/2014/main" id="{6599F4DA-4808-21E1-66E9-B418547DEC6A}"/>
                  </a:ext>
                </a:extLst>
              </p:cNvPr>
              <p:cNvCxnSpPr>
                <a:cxnSpLocks/>
              </p:cNvCxnSpPr>
              <p:nvPr/>
            </p:nvCxnSpPr>
            <p:spPr>
              <a:xfrm>
                <a:off x="3134396" y="1803576"/>
                <a:ext cx="440400" cy="0"/>
              </a:xfrm>
              <a:prstGeom prst="straightConnector1">
                <a:avLst/>
              </a:prstGeom>
              <a:noFill/>
              <a:ln w="9525" cap="flat" cmpd="sng">
                <a:solidFill>
                  <a:schemeClr val="dk1"/>
                </a:solidFill>
                <a:prstDash val="solid"/>
                <a:round/>
                <a:headEnd type="none" w="med" len="med"/>
                <a:tailEnd type="triangle" w="med" len="med"/>
              </a:ln>
            </p:spPr>
          </p:cxnSp>
        </p:grpSp>
        <p:sp>
          <p:nvSpPr>
            <p:cNvPr id="3" name="Google Shape;651;p27">
              <a:extLst>
                <a:ext uri="{FF2B5EF4-FFF2-40B4-BE49-F238E27FC236}">
                  <a16:creationId xmlns:a16="http://schemas.microsoft.com/office/drawing/2014/main" id="{EFDA0081-6638-EF29-6AFD-CC042F066BF6}"/>
                </a:ext>
              </a:extLst>
            </p:cNvPr>
            <p:cNvSpPr/>
            <p:nvPr/>
          </p:nvSpPr>
          <p:spPr>
            <a:xfrm>
              <a:off x="5839171" y="3361036"/>
              <a:ext cx="541879" cy="401750"/>
            </a:xfrm>
            <a:prstGeom prst="roundRect">
              <a:avLst>
                <a:gd name="adj" fmla="val 14105"/>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sz="1300" b="1">
                  <a:latin typeface="Nunito"/>
                  <a:ea typeface="Nunito"/>
                  <a:cs typeface="Nunito"/>
                  <a:sym typeface="Nunito"/>
                </a:rPr>
                <a:t>2</a:t>
              </a:r>
              <a:endParaRPr sz="1300" b="1">
                <a:solidFill>
                  <a:srgbClr val="000000"/>
                </a:solidFill>
                <a:latin typeface="Nunito"/>
                <a:ea typeface="Nunito"/>
                <a:cs typeface="Nunito"/>
                <a:sym typeface="Nunito"/>
              </a:endParaRPr>
            </a:p>
          </p:txBody>
        </p:sp>
      </p:grpSp>
      <p:grpSp>
        <p:nvGrpSpPr>
          <p:cNvPr id="11" name="Groupe 10">
            <a:extLst>
              <a:ext uri="{FF2B5EF4-FFF2-40B4-BE49-F238E27FC236}">
                <a16:creationId xmlns:a16="http://schemas.microsoft.com/office/drawing/2014/main" id="{75D4C0BF-4240-5B83-A911-B456286DA536}"/>
              </a:ext>
            </a:extLst>
          </p:cNvPr>
          <p:cNvGrpSpPr/>
          <p:nvPr/>
        </p:nvGrpSpPr>
        <p:grpSpPr>
          <a:xfrm>
            <a:off x="7552685" y="1862419"/>
            <a:ext cx="542865" cy="1879200"/>
            <a:chOff x="7552685" y="1862419"/>
            <a:chExt cx="542865" cy="1879200"/>
          </a:xfrm>
        </p:grpSpPr>
        <p:sp>
          <p:nvSpPr>
            <p:cNvPr id="731" name="Google Shape;731;p29"/>
            <p:cNvSpPr/>
            <p:nvPr/>
          </p:nvSpPr>
          <p:spPr>
            <a:xfrm>
              <a:off x="7552685" y="1862419"/>
              <a:ext cx="534600" cy="349200"/>
            </a:xfrm>
            <a:prstGeom prst="roundRect">
              <a:avLst>
                <a:gd name="adj" fmla="val 16667"/>
              </a:avLst>
            </a:prstGeom>
            <a:solidFill>
              <a:srgbClr val="EEECE1"/>
            </a:solidFill>
            <a:ln w="9525" cap="flat" cmpd="sng">
              <a:solidFill>
                <a:srgbClr val="8E7CC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 sz="2400">
                  <a:latin typeface="Nunito"/>
                  <a:ea typeface="Nunito"/>
                  <a:cs typeface="Nunito"/>
                  <a:sym typeface="Nunito"/>
                </a:rPr>
                <a:t>Ω’</a:t>
              </a:r>
              <a:endParaRPr sz="2400">
                <a:latin typeface="Nunito"/>
                <a:ea typeface="Nunito"/>
                <a:cs typeface="Nunito"/>
                <a:sym typeface="Nunito"/>
              </a:endParaRPr>
            </a:p>
          </p:txBody>
        </p:sp>
        <p:sp>
          <p:nvSpPr>
            <p:cNvPr id="4" name="Google Shape;651;p27">
              <a:extLst>
                <a:ext uri="{FF2B5EF4-FFF2-40B4-BE49-F238E27FC236}">
                  <a16:creationId xmlns:a16="http://schemas.microsoft.com/office/drawing/2014/main" id="{39969172-FBC0-957B-E1F2-15CE1387564A}"/>
                </a:ext>
              </a:extLst>
            </p:cNvPr>
            <p:cNvSpPr/>
            <p:nvPr/>
          </p:nvSpPr>
          <p:spPr>
            <a:xfrm>
              <a:off x="7553671" y="3339869"/>
              <a:ext cx="541879" cy="401750"/>
            </a:xfrm>
            <a:prstGeom prst="roundRect">
              <a:avLst>
                <a:gd name="adj" fmla="val 14105"/>
              </a:avLst>
            </a:prstGeom>
            <a:solidFill>
              <a:srgbClr val="FFFFFF"/>
            </a:solidFill>
            <a:ln>
              <a:noFill/>
            </a:ln>
          </p:spPr>
          <p:txBody>
            <a:bodyPr spcFirstLastPara="1" wrap="square" lIns="62200" tIns="62200" rIns="62200" bIns="62200" anchor="ctr" anchorCtr="0">
              <a:noAutofit/>
            </a:bodyPr>
            <a:lstStyle/>
            <a:p>
              <a:pPr marL="0" lvl="0" indent="0" algn="ctr">
                <a:spcBef>
                  <a:spcPts val="0"/>
                </a:spcBef>
                <a:spcAft>
                  <a:spcPts val="0"/>
                </a:spcAft>
                <a:buNone/>
              </a:pPr>
              <a:r>
                <a:rPr lang="fr" sz="1300" b="1">
                  <a:latin typeface="Nunito"/>
                  <a:sym typeface="Nunito"/>
                </a:rPr>
                <a:t>3</a:t>
              </a:r>
              <a:endParaRPr lang="fr-FR"/>
            </a:p>
          </p:txBody>
        </p:sp>
      </p:grpSp>
      <p:sp>
        <p:nvSpPr>
          <p:cNvPr id="5" name="ZoneTexte 4">
            <a:extLst>
              <a:ext uri="{FF2B5EF4-FFF2-40B4-BE49-F238E27FC236}">
                <a16:creationId xmlns:a16="http://schemas.microsoft.com/office/drawing/2014/main" id="{FF531882-EB83-1342-A7D3-28617ACB908A}"/>
              </a:ext>
            </a:extLst>
          </p:cNvPr>
          <p:cNvSpPr txBox="1"/>
          <p:nvPr/>
        </p:nvSpPr>
        <p:spPr>
          <a:xfrm>
            <a:off x="7259497" y="3745532"/>
            <a:ext cx="17221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latin typeface="Nunito"/>
              </a:rPr>
              <a:t>Level</a:t>
            </a:r>
            <a:r>
              <a:rPr lang="fr-FR">
                <a:latin typeface="Nunito"/>
              </a:rPr>
              <a:t> of clustering</a:t>
            </a:r>
          </a:p>
        </p:txBody>
      </p:sp>
      <p:sp>
        <p:nvSpPr>
          <p:cNvPr id="6" name="ZoneTexte 5">
            <a:extLst>
              <a:ext uri="{FF2B5EF4-FFF2-40B4-BE49-F238E27FC236}">
                <a16:creationId xmlns:a16="http://schemas.microsoft.com/office/drawing/2014/main" id="{953126E9-83B8-9FC3-EFEF-4D671E3F8CF6}"/>
              </a:ext>
            </a:extLst>
          </p:cNvPr>
          <p:cNvSpPr txBox="1"/>
          <p:nvPr/>
        </p:nvSpPr>
        <p:spPr>
          <a:xfrm>
            <a:off x="182775" y="4140643"/>
            <a:ext cx="172217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solidFill>
                  <a:srgbClr val="7F7F7F"/>
                </a:solidFill>
                <a:latin typeface="Nunito"/>
              </a:rPr>
              <a:t>Complexity</a:t>
            </a:r>
            <a:r>
              <a:rPr lang="fr-FR">
                <a:solidFill>
                  <a:srgbClr val="7F7F7F"/>
                </a:solidFill>
                <a:latin typeface="Nunito"/>
              </a:rPr>
              <a:t> </a:t>
            </a:r>
            <a:r>
              <a:rPr lang="fr-FR">
                <a:solidFill>
                  <a:srgbClr val="C00000"/>
                </a:solidFill>
                <a:latin typeface="Nunito"/>
              </a:rPr>
              <a:t>++</a:t>
            </a:r>
            <a:endParaRPr lang="fr-FR">
              <a:solidFill>
                <a:srgbClr val="C00000"/>
              </a:solidFill>
            </a:endParaRPr>
          </a:p>
          <a:p>
            <a:r>
              <a:rPr lang="fr-FR" err="1">
                <a:solidFill>
                  <a:srgbClr val="7F7F7F"/>
                </a:solidFill>
                <a:latin typeface="Nunito"/>
              </a:rPr>
              <a:t>Parallelism</a:t>
            </a:r>
            <a:r>
              <a:rPr lang="fr-FR">
                <a:solidFill>
                  <a:srgbClr val="7F7F7F"/>
                </a:solidFill>
                <a:latin typeface="Nunito"/>
              </a:rPr>
              <a:t> </a:t>
            </a:r>
            <a:r>
              <a:rPr lang="fr-FR">
                <a:solidFill>
                  <a:srgbClr val="00B050"/>
                </a:solidFill>
                <a:latin typeface="Nunito"/>
              </a:rPr>
              <a:t>++</a:t>
            </a:r>
          </a:p>
        </p:txBody>
      </p:sp>
      <p:sp>
        <p:nvSpPr>
          <p:cNvPr id="8" name="ZoneTexte 7">
            <a:extLst>
              <a:ext uri="{FF2B5EF4-FFF2-40B4-BE49-F238E27FC236}">
                <a16:creationId xmlns:a16="http://schemas.microsoft.com/office/drawing/2014/main" id="{9D8434F3-15BB-37F7-8EE5-5CF9AA0D71D4}"/>
              </a:ext>
            </a:extLst>
          </p:cNvPr>
          <p:cNvSpPr txBox="1"/>
          <p:nvPr/>
        </p:nvSpPr>
        <p:spPr>
          <a:xfrm>
            <a:off x="7485275" y="4140643"/>
            <a:ext cx="13764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solidFill>
                  <a:srgbClr val="7F7F7F"/>
                </a:solidFill>
                <a:latin typeface="Nunito"/>
              </a:rPr>
              <a:t>Complexity</a:t>
            </a:r>
            <a:r>
              <a:rPr lang="fr-FR">
                <a:solidFill>
                  <a:srgbClr val="7F7F7F"/>
                </a:solidFill>
                <a:latin typeface="Nunito"/>
              </a:rPr>
              <a:t> </a:t>
            </a:r>
            <a:r>
              <a:rPr lang="fr-FR">
                <a:solidFill>
                  <a:srgbClr val="00B050"/>
                </a:solidFill>
                <a:latin typeface="Nunito"/>
              </a:rPr>
              <a:t>--</a:t>
            </a:r>
            <a:endParaRPr lang="fr-FR">
              <a:solidFill>
                <a:srgbClr val="00B050"/>
              </a:solidFill>
            </a:endParaRPr>
          </a:p>
          <a:p>
            <a:r>
              <a:rPr lang="fr-FR" err="1">
                <a:solidFill>
                  <a:srgbClr val="7F7F7F"/>
                </a:solidFill>
                <a:latin typeface="Nunito"/>
              </a:rPr>
              <a:t>Parallelism</a:t>
            </a:r>
            <a:r>
              <a:rPr lang="fr-FR">
                <a:solidFill>
                  <a:srgbClr val="7F7F7F"/>
                </a:solidFill>
                <a:latin typeface="Nunito"/>
              </a:rPr>
              <a:t> </a:t>
            </a:r>
            <a:r>
              <a:rPr lang="fr-FR">
                <a:solidFill>
                  <a:srgbClr val="C00000"/>
                </a:solidFill>
                <a:latin typeface="Nunito"/>
              </a:rPr>
              <a:t>--</a:t>
            </a:r>
          </a:p>
        </p:txBody>
      </p:sp>
      <p:sp>
        <p:nvSpPr>
          <p:cNvPr id="12" name="ZoneTexte 11">
            <a:extLst>
              <a:ext uri="{FF2B5EF4-FFF2-40B4-BE49-F238E27FC236}">
                <a16:creationId xmlns:a16="http://schemas.microsoft.com/office/drawing/2014/main" id="{4D5AD46E-2456-9C3C-5E3E-1B34AC7BCC99}"/>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Tree>
    <p:extLst>
      <p:ext uri="{BB962C8B-B14F-4D97-AF65-F5344CB8AC3E}">
        <p14:creationId xmlns:p14="http://schemas.microsoft.com/office/powerpoint/2010/main" val="3002542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600"/>
              </a:spcBef>
              <a:spcAft>
                <a:spcPts val="600"/>
              </a:spcAft>
              <a:buNone/>
            </a:pPr>
            <a:r>
              <a:rPr lang="fr" dirty="0"/>
              <a:t>Grain-Adaptive </a:t>
            </a:r>
            <a:r>
              <a:rPr lang="fr" dirty="0" err="1"/>
              <a:t>Dataflow</a:t>
            </a:r>
            <a:r>
              <a:rPr lang="fr" dirty="0"/>
              <a:t> Resource Allocation </a:t>
            </a:r>
            <a:endParaRPr dirty="0"/>
          </a:p>
        </p:txBody>
      </p:sp>
      <p:sp>
        <p:nvSpPr>
          <p:cNvPr id="767" name="Google Shape;767;p30"/>
          <p:cNvSpPr/>
          <p:nvPr/>
        </p:nvSpPr>
        <p:spPr>
          <a:xfrm>
            <a:off x="75" y="3624625"/>
            <a:ext cx="9144000" cy="69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cxnSp>
        <p:nvCxnSpPr>
          <p:cNvPr id="768" name="Google Shape;768;p30"/>
          <p:cNvCxnSpPr>
            <a:stCxn id="767" idx="1"/>
            <a:endCxn id="767" idx="3"/>
          </p:cNvCxnSpPr>
          <p:nvPr/>
        </p:nvCxnSpPr>
        <p:spPr>
          <a:xfrm>
            <a:off x="75" y="3974275"/>
            <a:ext cx="9144000" cy="0"/>
          </a:xfrm>
          <a:prstGeom prst="straightConnector1">
            <a:avLst/>
          </a:prstGeom>
          <a:noFill/>
          <a:ln w="38100" cap="flat" cmpd="sng">
            <a:solidFill>
              <a:schemeClr val="lt1"/>
            </a:solidFill>
            <a:prstDash val="dash"/>
            <a:round/>
            <a:headEnd type="none" w="med" len="med"/>
            <a:tailEnd type="triangle" w="med" len="med"/>
          </a:ln>
        </p:spPr>
      </p:cxnSp>
      <p:grpSp>
        <p:nvGrpSpPr>
          <p:cNvPr id="2" name="Groupe 1">
            <a:extLst>
              <a:ext uri="{FF2B5EF4-FFF2-40B4-BE49-F238E27FC236}">
                <a16:creationId xmlns:a16="http://schemas.microsoft.com/office/drawing/2014/main" id="{3B5DEFB7-75ED-5097-BC33-90575940E06B}"/>
              </a:ext>
            </a:extLst>
          </p:cNvPr>
          <p:cNvGrpSpPr/>
          <p:nvPr/>
        </p:nvGrpSpPr>
        <p:grpSpPr>
          <a:xfrm>
            <a:off x="331488" y="1727475"/>
            <a:ext cx="2486400" cy="2130613"/>
            <a:chOff x="331488" y="1727475"/>
            <a:chExt cx="2486400" cy="2130613"/>
          </a:xfrm>
        </p:grpSpPr>
        <p:sp>
          <p:nvSpPr>
            <p:cNvPr id="764" name="Google Shape;764;p30"/>
            <p:cNvSpPr txBox="1"/>
            <p:nvPr/>
          </p:nvSpPr>
          <p:spPr>
            <a:xfrm>
              <a:off x="331488" y="1727475"/>
              <a:ext cx="2486400" cy="766500"/>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fr" sz="1800" b="1" dirty="0">
                  <a:solidFill>
                    <a:srgbClr val="142547"/>
                  </a:solidFill>
                  <a:latin typeface="Permanent Marker"/>
                  <a:ea typeface="Permanent Marker"/>
                  <a:cs typeface="Permanent Marker"/>
                  <a:sym typeface="Permanent Marker"/>
                </a:rPr>
                <a:t>SCAPE1</a:t>
              </a:r>
              <a:endParaRPr sz="1800" b="1">
                <a:solidFill>
                  <a:srgbClr val="142547"/>
                </a:solidFill>
                <a:latin typeface="Permanent Marker"/>
                <a:ea typeface="Permanent Marker"/>
                <a:cs typeface="Permanent Marker"/>
                <a:sym typeface="Permanent Marker"/>
              </a:endParaRPr>
            </a:p>
            <a:p>
              <a:pPr marL="0" lvl="0" indent="0" algn="ctr" rtl="0">
                <a:lnSpc>
                  <a:spcPct val="70000"/>
                </a:lnSpc>
                <a:spcBef>
                  <a:spcPts val="0"/>
                </a:spcBef>
                <a:spcAft>
                  <a:spcPts val="0"/>
                </a:spcAft>
                <a:buClr>
                  <a:schemeClr val="dk1"/>
                </a:buClr>
                <a:buSzPts val="1100"/>
                <a:buFont typeface="Arial"/>
                <a:buNone/>
              </a:pPr>
              <a:r>
                <a:rPr lang="fr" sz="1800" dirty="0" err="1">
                  <a:solidFill>
                    <a:srgbClr val="142547"/>
                  </a:solidFill>
                  <a:latin typeface="Nunito"/>
                  <a:ea typeface="Nunito"/>
                  <a:cs typeface="Nunito"/>
                  <a:sym typeface="Nunito"/>
                </a:rPr>
                <a:t>Reduce</a:t>
              </a:r>
              <a:r>
                <a:rPr lang="fr" sz="1800" dirty="0">
                  <a:solidFill>
                    <a:srgbClr val="142547"/>
                  </a:solidFill>
                  <a:latin typeface="Nunito"/>
                  <a:ea typeface="Nunito"/>
                  <a:cs typeface="Nunito"/>
                  <a:sym typeface="Nunito"/>
                </a:rPr>
                <a:t> data </a:t>
              </a:r>
              <a:r>
                <a:rPr lang="fr" sz="1800" dirty="0" err="1">
                  <a:solidFill>
                    <a:srgbClr val="142547"/>
                  </a:solidFill>
                  <a:latin typeface="Nunito"/>
                  <a:ea typeface="Nunito"/>
                  <a:cs typeface="Nunito"/>
                  <a:sym typeface="Nunito"/>
                </a:rPr>
                <a:t>parallelism</a:t>
              </a:r>
              <a:endParaRPr sz="1800" b="1" dirty="0" err="1">
                <a:solidFill>
                  <a:srgbClr val="142547"/>
                </a:solidFill>
                <a:latin typeface="Nunito"/>
                <a:ea typeface="Nunito"/>
                <a:cs typeface="Nunito"/>
                <a:sym typeface="Nunito"/>
              </a:endParaRPr>
            </a:p>
          </p:txBody>
        </p:sp>
        <p:pic>
          <p:nvPicPr>
            <p:cNvPr id="769" name="Google Shape;769;p30"/>
            <p:cNvPicPr preferRelativeResize="0"/>
            <p:nvPr/>
          </p:nvPicPr>
          <p:blipFill>
            <a:blip r:embed="rId3">
              <a:alphaModFix/>
            </a:blip>
            <a:stretch>
              <a:fillRect/>
            </a:stretch>
          </p:blipFill>
          <p:spPr>
            <a:xfrm>
              <a:off x="1074850" y="2525188"/>
              <a:ext cx="999675" cy="1332900"/>
            </a:xfrm>
            <a:prstGeom prst="rect">
              <a:avLst/>
            </a:prstGeom>
            <a:noFill/>
            <a:ln>
              <a:noFill/>
            </a:ln>
            <a:effectLst>
              <a:outerShdw blurRad="57150" dist="38100" dir="5400000" algn="bl" rotWithShape="0">
                <a:schemeClr val="lt1">
                  <a:alpha val="75000"/>
                </a:schemeClr>
              </a:outerShdw>
            </a:effectLst>
          </p:spPr>
        </p:pic>
      </p:grpSp>
      <p:grpSp>
        <p:nvGrpSpPr>
          <p:cNvPr id="3" name="Groupe 2">
            <a:extLst>
              <a:ext uri="{FF2B5EF4-FFF2-40B4-BE49-F238E27FC236}">
                <a16:creationId xmlns:a16="http://schemas.microsoft.com/office/drawing/2014/main" id="{35330493-2EEF-0E7B-19E7-E19681F7C8CB}"/>
              </a:ext>
            </a:extLst>
          </p:cNvPr>
          <p:cNvGrpSpPr/>
          <p:nvPr/>
        </p:nvGrpSpPr>
        <p:grpSpPr>
          <a:xfrm>
            <a:off x="3328789" y="1727463"/>
            <a:ext cx="2486400" cy="2130625"/>
            <a:chOff x="3328789" y="1727463"/>
            <a:chExt cx="2486400" cy="2130625"/>
          </a:xfrm>
        </p:grpSpPr>
        <p:sp>
          <p:nvSpPr>
            <p:cNvPr id="765" name="Google Shape;765;p30"/>
            <p:cNvSpPr txBox="1"/>
            <p:nvPr/>
          </p:nvSpPr>
          <p:spPr>
            <a:xfrm>
              <a:off x="3328789" y="1727463"/>
              <a:ext cx="2486400" cy="766500"/>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fr" sz="1800" b="1" dirty="0">
                  <a:solidFill>
                    <a:srgbClr val="234789"/>
                  </a:solidFill>
                  <a:latin typeface="Permanent Marker"/>
                  <a:ea typeface="Permanent Marker"/>
                  <a:cs typeface="Permanent Marker"/>
                  <a:sym typeface="Permanent Marker"/>
                </a:rPr>
                <a:t>SCAPE2</a:t>
              </a:r>
              <a:endParaRPr sz="1800" b="1">
                <a:solidFill>
                  <a:srgbClr val="234789"/>
                </a:solidFill>
                <a:latin typeface="Permanent Marker"/>
                <a:ea typeface="Permanent Marker"/>
                <a:cs typeface="Permanent Marker"/>
                <a:sym typeface="Permanent Marker"/>
              </a:endParaRPr>
            </a:p>
            <a:p>
              <a:pPr marL="0" lvl="0" indent="0" algn="ctr" rtl="0">
                <a:lnSpc>
                  <a:spcPct val="70000"/>
                </a:lnSpc>
                <a:spcBef>
                  <a:spcPts val="0"/>
                </a:spcBef>
                <a:spcAft>
                  <a:spcPts val="0"/>
                </a:spcAft>
                <a:buNone/>
              </a:pPr>
              <a:r>
                <a:rPr lang="fr" sz="1800" dirty="0">
                  <a:solidFill>
                    <a:srgbClr val="234789"/>
                  </a:solidFill>
                  <a:latin typeface="Nunito"/>
                  <a:ea typeface="Nunito"/>
                  <a:cs typeface="Nunito"/>
                  <a:sym typeface="Nunito"/>
                </a:rPr>
                <a:t>⊕</a:t>
              </a:r>
              <a:r>
                <a:rPr lang="fr" sz="1800" dirty="0" err="1">
                  <a:solidFill>
                    <a:srgbClr val="234789"/>
                  </a:solidFill>
                  <a:latin typeface="Nunito"/>
                  <a:ea typeface="Nunito"/>
                  <a:cs typeface="Nunito"/>
                  <a:sym typeface="Nunito"/>
                </a:rPr>
                <a:t>Increase</a:t>
              </a:r>
              <a:r>
                <a:rPr lang="fr" sz="1800" dirty="0">
                  <a:solidFill>
                    <a:srgbClr val="234789"/>
                  </a:solidFill>
                  <a:latin typeface="Nunito"/>
                  <a:ea typeface="Nunito"/>
                  <a:cs typeface="Nunito"/>
                  <a:sym typeface="Nunito"/>
                </a:rPr>
                <a:t> pipeline </a:t>
              </a:r>
              <a:r>
                <a:rPr lang="fr" sz="1800" dirty="0" err="1">
                  <a:solidFill>
                    <a:srgbClr val="234789"/>
                  </a:solidFill>
                  <a:latin typeface="Nunito"/>
                  <a:ea typeface="Nunito"/>
                  <a:cs typeface="Nunito"/>
                  <a:sym typeface="Nunito"/>
                </a:rPr>
                <a:t>parallelism</a:t>
              </a:r>
              <a:r>
                <a:rPr lang="fr" sz="1800" dirty="0">
                  <a:solidFill>
                    <a:srgbClr val="234789"/>
                  </a:solidFill>
                  <a:latin typeface="Nunito"/>
                  <a:ea typeface="Nunito"/>
                  <a:cs typeface="Nunito"/>
                  <a:sym typeface="Nunito"/>
                </a:rPr>
                <a:t>​​</a:t>
              </a:r>
              <a:endParaRPr sz="1800" b="1" dirty="0">
                <a:solidFill>
                  <a:srgbClr val="234789"/>
                </a:solidFill>
                <a:latin typeface="Nunito"/>
                <a:ea typeface="Nunito"/>
                <a:cs typeface="Nunito"/>
                <a:sym typeface="Nunito"/>
              </a:endParaRPr>
            </a:p>
          </p:txBody>
        </p:sp>
        <p:pic>
          <p:nvPicPr>
            <p:cNvPr id="770" name="Google Shape;770;p30"/>
            <p:cNvPicPr preferRelativeResize="0"/>
            <p:nvPr/>
          </p:nvPicPr>
          <p:blipFill>
            <a:blip r:embed="rId4">
              <a:alphaModFix/>
            </a:blip>
            <a:stretch>
              <a:fillRect/>
            </a:stretch>
          </p:blipFill>
          <p:spPr>
            <a:xfrm>
              <a:off x="4082057" y="2525188"/>
              <a:ext cx="999675" cy="1332900"/>
            </a:xfrm>
            <a:prstGeom prst="rect">
              <a:avLst/>
            </a:prstGeom>
            <a:noFill/>
            <a:ln>
              <a:noFill/>
            </a:ln>
            <a:effectLst>
              <a:outerShdw blurRad="57150" dist="38100" dir="5400000" algn="bl" rotWithShape="0">
                <a:schemeClr val="lt1">
                  <a:alpha val="75000"/>
                </a:schemeClr>
              </a:outerShdw>
            </a:effectLst>
          </p:spPr>
        </p:pic>
      </p:grpSp>
      <p:grpSp>
        <p:nvGrpSpPr>
          <p:cNvPr id="4" name="Groupe 3">
            <a:extLst>
              <a:ext uri="{FF2B5EF4-FFF2-40B4-BE49-F238E27FC236}">
                <a16:creationId xmlns:a16="http://schemas.microsoft.com/office/drawing/2014/main" id="{691B203D-92C6-E4F7-D189-7688FFA09E43}"/>
              </a:ext>
            </a:extLst>
          </p:cNvPr>
          <p:cNvGrpSpPr/>
          <p:nvPr/>
        </p:nvGrpSpPr>
        <p:grpSpPr>
          <a:xfrm>
            <a:off x="5806764" y="1727463"/>
            <a:ext cx="3338257" cy="2130625"/>
            <a:chOff x="5806764" y="1727463"/>
            <a:chExt cx="3338257" cy="2130625"/>
          </a:xfrm>
        </p:grpSpPr>
        <p:sp>
          <p:nvSpPr>
            <p:cNvPr id="766" name="Google Shape;766;p30"/>
            <p:cNvSpPr txBox="1"/>
            <p:nvPr/>
          </p:nvSpPr>
          <p:spPr>
            <a:xfrm>
              <a:off x="5806764" y="1727463"/>
              <a:ext cx="3338257" cy="766333"/>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fr" sz="1800" b="1" dirty="0">
                  <a:solidFill>
                    <a:srgbClr val="4475AA"/>
                  </a:solidFill>
                  <a:latin typeface="Permanent Marker"/>
                  <a:ea typeface="Permanent Marker"/>
                  <a:cs typeface="Permanent Marker"/>
                  <a:sym typeface="Permanent Marker"/>
                </a:rPr>
                <a:t>SCAPE3</a:t>
              </a:r>
              <a:endParaRPr sz="1800" b="1">
                <a:solidFill>
                  <a:srgbClr val="4475AA"/>
                </a:solidFill>
                <a:latin typeface="Permanent Marker"/>
                <a:ea typeface="Permanent Marker"/>
                <a:cs typeface="Permanent Marker"/>
                <a:sym typeface="Permanent Marker"/>
              </a:endParaRPr>
            </a:p>
            <a:p>
              <a:pPr algn="ctr">
                <a:lnSpc>
                  <a:spcPct val="70000"/>
                </a:lnSpc>
              </a:pPr>
              <a:r>
                <a:rPr lang="fr" sz="1800" dirty="0">
                  <a:solidFill>
                    <a:srgbClr val="4475AA"/>
                  </a:solidFill>
                  <a:latin typeface="Nunito"/>
                  <a:ea typeface="Nunito"/>
                  <a:cs typeface="Nunito"/>
                  <a:sym typeface="Nunito"/>
                </a:rPr>
                <a:t>⊕Pattern </a:t>
              </a:r>
              <a:r>
                <a:rPr lang="fr" sz="1800" dirty="0" err="1">
                  <a:solidFill>
                    <a:srgbClr val="4475AA"/>
                  </a:solidFill>
                  <a:latin typeface="Nunito"/>
                  <a:ea typeface="Nunito"/>
                  <a:cs typeface="Nunito"/>
                  <a:sym typeface="Nunito"/>
                </a:rPr>
                <a:t>matching</a:t>
              </a:r>
              <a:r>
                <a:rPr lang="fr" sz="1800" dirty="0">
                  <a:solidFill>
                    <a:srgbClr val="4475AA"/>
                  </a:solidFill>
                  <a:latin typeface="Nunito"/>
                  <a:ea typeface="Nunito"/>
                  <a:cs typeface="Nunito"/>
                  <a:sym typeface="Nunito"/>
                </a:rPr>
                <a:t> to all admissible </a:t>
              </a:r>
              <a:r>
                <a:rPr lang="fr" sz="1800" dirty="0" err="1">
                  <a:solidFill>
                    <a:srgbClr val="4475AA"/>
                  </a:solidFill>
                  <a:latin typeface="Nunito"/>
                  <a:ea typeface="Nunito"/>
                  <a:cs typeface="Nunito"/>
                  <a:sym typeface="Nunito"/>
                </a:rPr>
                <a:t>hierarchical</a:t>
              </a:r>
              <a:r>
                <a:rPr lang="fr" sz="1800" dirty="0">
                  <a:solidFill>
                    <a:srgbClr val="4475AA"/>
                  </a:solidFill>
                  <a:latin typeface="Nunito"/>
                  <a:ea typeface="Nunito"/>
                  <a:cs typeface="Nunito"/>
                  <a:sym typeface="Nunito"/>
                </a:rPr>
                <a:t> </a:t>
              </a:r>
              <a:r>
                <a:rPr lang="fr" sz="1800" dirty="0" err="1">
                  <a:solidFill>
                    <a:srgbClr val="4475AA"/>
                  </a:solidFill>
                  <a:latin typeface="Nunito"/>
                  <a:ea typeface="Nunito"/>
                  <a:cs typeface="Nunito"/>
                  <a:sym typeface="Nunito"/>
                </a:rPr>
                <a:t>level</a:t>
              </a:r>
              <a:r>
                <a:rPr lang="fr" sz="1800" dirty="0">
                  <a:solidFill>
                    <a:srgbClr val="4475AA"/>
                  </a:solidFill>
                  <a:latin typeface="Nunito"/>
                  <a:ea typeface="Nunito"/>
                  <a:cs typeface="Nunito"/>
                  <a:sym typeface="Nunito"/>
                </a:rPr>
                <a:t>​​s</a:t>
              </a:r>
              <a:endParaRPr sz="1800" b="1" dirty="0">
                <a:solidFill>
                  <a:srgbClr val="4475AA"/>
                </a:solidFill>
                <a:latin typeface="Nunito"/>
                <a:ea typeface="Nunito"/>
                <a:cs typeface="Nunito"/>
                <a:sym typeface="Nunito"/>
              </a:endParaRPr>
            </a:p>
          </p:txBody>
        </p:sp>
        <p:pic>
          <p:nvPicPr>
            <p:cNvPr id="771" name="Google Shape;771;p30"/>
            <p:cNvPicPr preferRelativeResize="0"/>
            <p:nvPr/>
          </p:nvPicPr>
          <p:blipFill>
            <a:blip r:embed="rId5">
              <a:alphaModFix/>
            </a:blip>
            <a:stretch>
              <a:fillRect/>
            </a:stretch>
          </p:blipFill>
          <p:spPr>
            <a:xfrm>
              <a:off x="7089263" y="2525188"/>
              <a:ext cx="999675" cy="1332900"/>
            </a:xfrm>
            <a:prstGeom prst="rect">
              <a:avLst/>
            </a:prstGeom>
            <a:noFill/>
            <a:ln>
              <a:noFill/>
            </a:ln>
            <a:effectLst>
              <a:outerShdw blurRad="57150" dist="38100" dir="5400000" algn="bl" rotWithShape="0">
                <a:schemeClr val="lt1">
                  <a:alpha val="75000"/>
                </a:schemeClr>
              </a:outerShdw>
            </a:effectLst>
          </p:spPr>
        </p:pic>
      </p:grpSp>
      <p:sp>
        <p:nvSpPr>
          <p:cNvPr id="772" name="Google Shape;77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25</a:t>
            </a:fld>
            <a:endParaRPr/>
          </a:p>
        </p:txBody>
      </p:sp>
      <p:sp>
        <p:nvSpPr>
          <p:cNvPr id="6" name="ZoneTexte 5">
            <a:extLst>
              <a:ext uri="{FF2B5EF4-FFF2-40B4-BE49-F238E27FC236}">
                <a16:creationId xmlns:a16="http://schemas.microsoft.com/office/drawing/2014/main" id="{A1B117C4-4599-153D-64C0-16ECDE311427}"/>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dirty="0">
                <a:latin typeface="Nunito"/>
              </a:rPr>
              <a:t>Contribution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pic>
        <p:nvPicPr>
          <p:cNvPr id="6" name="Google Shape;780;p31" descr="Une image contenant texte, ligne, diagramme, Tracé&#10;&#10;Description générée automatiquement" title="Graphique">
            <a:extLst>
              <a:ext uri="{FF2B5EF4-FFF2-40B4-BE49-F238E27FC236}">
                <a16:creationId xmlns:a16="http://schemas.microsoft.com/office/drawing/2014/main" id="{8B697A78-4ED2-111F-2DE7-C5CF1635EA08}"/>
              </a:ext>
            </a:extLst>
          </p:cNvPr>
          <p:cNvPicPr preferRelativeResize="0"/>
          <p:nvPr/>
        </p:nvPicPr>
        <p:blipFill>
          <a:blip r:embed="rId3">
            <a:alphaModFix/>
          </a:blip>
          <a:srcRect r="26211"/>
          <a:stretch/>
        </p:blipFill>
        <p:spPr>
          <a:xfrm>
            <a:off x="364763" y="1575425"/>
            <a:ext cx="3309096" cy="2772947"/>
          </a:xfrm>
          <a:prstGeom prst="rect">
            <a:avLst/>
          </a:prstGeom>
          <a:noFill/>
          <a:ln>
            <a:noFill/>
          </a:ln>
        </p:spPr>
      </p:pic>
      <p:sp>
        <p:nvSpPr>
          <p:cNvPr id="777" name="Google Shape;77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rgbClr val="000000"/>
              </a:buClr>
              <a:buSzPct val="100000"/>
              <a:buFont typeface="Arial"/>
              <a:buNone/>
            </a:pPr>
            <a:r>
              <a:rPr lang="fr" sz="3000" b="1">
                <a:latin typeface="Nunito"/>
                <a:ea typeface="Nunito"/>
                <a:cs typeface="Nunito"/>
                <a:sym typeface="Nunito"/>
              </a:rPr>
              <a:t>Comparative Analysis: SCAPE Methods vs. Without on Stereo Application Deployment</a:t>
            </a:r>
            <a:endParaRPr sz="3000">
              <a:latin typeface="Nunito"/>
              <a:ea typeface="Nunito"/>
              <a:cs typeface="Nunito"/>
              <a:sym typeface="Nunito"/>
            </a:endParaRPr>
          </a:p>
          <a:p>
            <a:pPr marL="0" lvl="0" indent="0" algn="ctr" rtl="0">
              <a:spcBef>
                <a:spcPts val="0"/>
              </a:spcBef>
              <a:spcAft>
                <a:spcPts val="0"/>
              </a:spcAft>
              <a:buNone/>
            </a:pPr>
            <a:endParaRPr>
              <a:latin typeface="Nunito"/>
              <a:ea typeface="Nunito"/>
              <a:cs typeface="Nunito"/>
              <a:sym typeface="Nunito"/>
            </a:endParaRPr>
          </a:p>
        </p:txBody>
      </p:sp>
      <p:sp>
        <p:nvSpPr>
          <p:cNvPr id="778" name="Google Shape;77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26</a:t>
            </a:fld>
            <a:endParaRPr/>
          </a:p>
        </p:txBody>
      </p:sp>
      <p:sp>
        <p:nvSpPr>
          <p:cNvPr id="781" name="Google Shape;781;p31"/>
          <p:cNvSpPr/>
          <p:nvPr/>
        </p:nvSpPr>
        <p:spPr>
          <a:xfrm>
            <a:off x="311700" y="4520425"/>
            <a:ext cx="3600600"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solidFill>
                  <a:schemeClr val="dk1"/>
                </a:solidFill>
                <a:latin typeface="Nunito"/>
                <a:ea typeface="Nunito"/>
                <a:cs typeface="Nunito"/>
                <a:sym typeface="Nunito"/>
              </a:rPr>
              <a:t>SCAPEs always faster than without</a:t>
            </a:r>
            <a:endParaRPr>
              <a:solidFill>
                <a:schemeClr val="dk1"/>
              </a:solidFill>
              <a:latin typeface="Nunito"/>
              <a:ea typeface="Nunito"/>
              <a:cs typeface="Nunito"/>
              <a:sym typeface="Nunito"/>
            </a:endParaRPr>
          </a:p>
          <a:p>
            <a:pPr marL="0" lvl="0" indent="0" algn="ctr" rtl="0">
              <a:spcBef>
                <a:spcPts val="0"/>
              </a:spcBef>
              <a:spcAft>
                <a:spcPts val="0"/>
              </a:spcAft>
              <a:buNone/>
            </a:pPr>
            <a:r>
              <a:rPr lang="fr">
                <a:solidFill>
                  <a:schemeClr val="dk1"/>
                </a:solidFill>
                <a:latin typeface="Nunito"/>
                <a:ea typeface="Nunito"/>
                <a:cs typeface="Nunito"/>
                <a:sym typeface="Nunito"/>
              </a:rPr>
              <a:t>SCAPE2 = SCAPE3 → same configuration</a:t>
            </a:r>
            <a:endParaRPr>
              <a:latin typeface="Nunito"/>
              <a:ea typeface="Nunito"/>
              <a:cs typeface="Nunito"/>
              <a:sym typeface="Nunito"/>
            </a:endParaRPr>
          </a:p>
        </p:txBody>
      </p:sp>
      <p:sp>
        <p:nvSpPr>
          <p:cNvPr id="782" name="Google Shape;782;p31"/>
          <p:cNvSpPr/>
          <p:nvPr/>
        </p:nvSpPr>
        <p:spPr>
          <a:xfrm>
            <a:off x="5075825" y="4520425"/>
            <a:ext cx="3600600"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solidFill>
                  <a:schemeClr val="dk1"/>
                </a:solidFill>
                <a:latin typeface="Nunito"/>
                <a:ea typeface="Nunito"/>
                <a:cs typeface="Nunito"/>
                <a:sym typeface="Nunito"/>
              </a:rPr>
              <a:t>SCAPE1 = without → keep data //</a:t>
            </a:r>
            <a:endParaRPr>
              <a:solidFill>
                <a:schemeClr val="dk1"/>
              </a:solidFill>
              <a:latin typeface="Nunito"/>
              <a:ea typeface="Nunito"/>
              <a:cs typeface="Nunito"/>
              <a:sym typeface="Nunito"/>
            </a:endParaRPr>
          </a:p>
          <a:p>
            <a:pPr marL="0" lvl="0" indent="0" algn="ctr" rtl="0">
              <a:spcBef>
                <a:spcPts val="0"/>
              </a:spcBef>
              <a:spcAft>
                <a:spcPts val="0"/>
              </a:spcAft>
              <a:buNone/>
            </a:pPr>
            <a:r>
              <a:rPr lang="fr">
                <a:solidFill>
                  <a:schemeClr val="dk1"/>
                </a:solidFill>
                <a:latin typeface="Nunito"/>
                <a:ea typeface="Nunito"/>
                <a:cs typeface="Nunito"/>
                <a:sym typeface="Nunito"/>
              </a:rPr>
              <a:t>SCAPE2-3 &gt; without → add pipeline //</a:t>
            </a:r>
            <a:endParaRPr>
              <a:solidFill>
                <a:schemeClr val="dk1"/>
              </a:solidFill>
              <a:latin typeface="Nunito"/>
              <a:ea typeface="Nunito"/>
              <a:cs typeface="Nunito"/>
              <a:sym typeface="Nunito"/>
            </a:endParaRPr>
          </a:p>
        </p:txBody>
      </p:sp>
      <p:sp>
        <p:nvSpPr>
          <p:cNvPr id="2" name="ZoneTexte 1">
            <a:extLst>
              <a:ext uri="{FF2B5EF4-FFF2-40B4-BE49-F238E27FC236}">
                <a16:creationId xmlns:a16="http://schemas.microsoft.com/office/drawing/2014/main" id="{0C70F052-40F0-FC9C-CEA8-BC6C5E9145B4}"/>
              </a:ext>
            </a:extLst>
          </p:cNvPr>
          <p:cNvSpPr txBox="1"/>
          <p:nvPr/>
        </p:nvSpPr>
        <p:spPr>
          <a:xfrm rot="16200000">
            <a:off x="87268" y="1617761"/>
            <a:ext cx="10688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Verdana"/>
                <a:ea typeface="Verdana"/>
              </a:rPr>
              <a:t>Time (s)</a:t>
            </a:r>
          </a:p>
        </p:txBody>
      </p:sp>
      <p:sp>
        <p:nvSpPr>
          <p:cNvPr id="7" name="ZoneTexte 6">
            <a:extLst>
              <a:ext uri="{FF2B5EF4-FFF2-40B4-BE49-F238E27FC236}">
                <a16:creationId xmlns:a16="http://schemas.microsoft.com/office/drawing/2014/main" id="{6D743DE4-58CD-DC39-8C68-17FAB55EA9FA}"/>
              </a:ext>
            </a:extLst>
          </p:cNvPr>
          <p:cNvSpPr txBox="1"/>
          <p:nvPr/>
        </p:nvSpPr>
        <p:spPr>
          <a:xfrm>
            <a:off x="2676030" y="1772355"/>
            <a:ext cx="8915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err="1">
                <a:solidFill>
                  <a:srgbClr val="FF0000"/>
                </a:solidFill>
                <a:latin typeface="Nunito"/>
              </a:rPr>
              <a:t>Without</a:t>
            </a:r>
            <a:endParaRPr lang="fr-FR" err="1"/>
          </a:p>
        </p:txBody>
      </p:sp>
      <p:sp>
        <p:nvSpPr>
          <p:cNvPr id="8" name="ZoneTexte 7">
            <a:extLst>
              <a:ext uri="{FF2B5EF4-FFF2-40B4-BE49-F238E27FC236}">
                <a16:creationId xmlns:a16="http://schemas.microsoft.com/office/drawing/2014/main" id="{BABBE502-E03A-5BDC-B3D3-7821BBC9B6B9}"/>
              </a:ext>
            </a:extLst>
          </p:cNvPr>
          <p:cNvSpPr txBox="1"/>
          <p:nvPr/>
        </p:nvSpPr>
        <p:spPr>
          <a:xfrm>
            <a:off x="3200400" y="2314928"/>
            <a:ext cx="9299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194073"/>
                </a:solidFill>
                <a:latin typeface="Nunito"/>
              </a:rPr>
              <a:t>SCAPE1</a:t>
            </a:r>
            <a:endParaRPr lang="fr-FR">
              <a:solidFill>
                <a:srgbClr val="194073"/>
              </a:solidFill>
            </a:endParaRPr>
          </a:p>
        </p:txBody>
      </p:sp>
      <p:sp>
        <p:nvSpPr>
          <p:cNvPr id="9" name="ZoneTexte 8">
            <a:extLst>
              <a:ext uri="{FF2B5EF4-FFF2-40B4-BE49-F238E27FC236}">
                <a16:creationId xmlns:a16="http://schemas.microsoft.com/office/drawing/2014/main" id="{3692B1D0-1298-9BC9-D648-FA65D29D1E38}"/>
              </a:ext>
            </a:extLst>
          </p:cNvPr>
          <p:cNvSpPr txBox="1"/>
          <p:nvPr/>
        </p:nvSpPr>
        <p:spPr>
          <a:xfrm>
            <a:off x="2988734" y="2879373"/>
            <a:ext cx="11415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2A86BF"/>
                </a:solidFill>
                <a:latin typeface="Nunito"/>
              </a:rPr>
              <a:t>SCAPE2</a:t>
            </a:r>
            <a:r>
              <a:rPr lang="fr-FR">
                <a:solidFill>
                  <a:schemeClr val="tx1"/>
                </a:solidFill>
                <a:latin typeface="Nunito"/>
              </a:rPr>
              <a:t>,</a:t>
            </a:r>
            <a:r>
              <a:rPr lang="fr-FR">
                <a:solidFill>
                  <a:srgbClr val="46BDC6"/>
                </a:solidFill>
                <a:latin typeface="Nunito"/>
              </a:rPr>
              <a:t> 3</a:t>
            </a:r>
            <a:endParaRPr lang="fr-FR" err="1">
              <a:solidFill>
                <a:srgbClr val="46BDC6"/>
              </a:solidFill>
            </a:endParaRPr>
          </a:p>
        </p:txBody>
      </p:sp>
      <p:grpSp>
        <p:nvGrpSpPr>
          <p:cNvPr id="12" name="Groupe 11">
            <a:extLst>
              <a:ext uri="{FF2B5EF4-FFF2-40B4-BE49-F238E27FC236}">
                <a16:creationId xmlns:a16="http://schemas.microsoft.com/office/drawing/2014/main" id="{B78A6028-C654-4374-0C73-23F3C830AD48}"/>
              </a:ext>
            </a:extLst>
          </p:cNvPr>
          <p:cNvGrpSpPr/>
          <p:nvPr/>
        </p:nvGrpSpPr>
        <p:grpSpPr>
          <a:xfrm>
            <a:off x="5132900" y="1575425"/>
            <a:ext cx="3775724" cy="2772950"/>
            <a:chOff x="5132900" y="1575425"/>
            <a:chExt cx="3775724" cy="2772950"/>
          </a:xfrm>
        </p:grpSpPr>
        <p:pic>
          <p:nvPicPr>
            <p:cNvPr id="4" name="Google Shape;779;p31" descr="Une image contenant texte, ligne, Tracé, diagramme&#10;&#10;Description générée automatiquement" title="Graphique">
              <a:extLst>
                <a:ext uri="{FF2B5EF4-FFF2-40B4-BE49-F238E27FC236}">
                  <a16:creationId xmlns:a16="http://schemas.microsoft.com/office/drawing/2014/main" id="{D900311B-29AB-8F5F-F66C-55DA8DE51040}"/>
                </a:ext>
              </a:extLst>
            </p:cNvPr>
            <p:cNvPicPr preferRelativeResize="0"/>
            <p:nvPr/>
          </p:nvPicPr>
          <p:blipFill rotWithShape="1">
            <a:blip r:embed="rId4">
              <a:alphaModFix/>
            </a:blip>
            <a:srcRect r="26291"/>
            <a:stretch/>
          </p:blipFill>
          <p:spPr>
            <a:xfrm>
              <a:off x="5132900" y="1575425"/>
              <a:ext cx="3305499" cy="2772950"/>
            </a:xfrm>
            <a:prstGeom prst="rect">
              <a:avLst/>
            </a:prstGeom>
            <a:noFill/>
            <a:ln>
              <a:noFill/>
            </a:ln>
          </p:spPr>
        </p:pic>
        <p:sp>
          <p:nvSpPr>
            <p:cNvPr id="10" name="ZoneTexte 9">
              <a:extLst>
                <a:ext uri="{FF2B5EF4-FFF2-40B4-BE49-F238E27FC236}">
                  <a16:creationId xmlns:a16="http://schemas.microsoft.com/office/drawing/2014/main" id="{3593A5F7-873A-A1B8-3101-046560A21B46}"/>
                </a:ext>
              </a:extLst>
            </p:cNvPr>
            <p:cNvSpPr txBox="1"/>
            <p:nvPr/>
          </p:nvSpPr>
          <p:spPr>
            <a:xfrm>
              <a:off x="7269197" y="3190522"/>
              <a:ext cx="16394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solidFill>
                    <a:srgbClr val="FF0000"/>
                  </a:solidFill>
                  <a:latin typeface="Nunito"/>
                </a:rPr>
                <a:t>Without</a:t>
              </a:r>
              <a:r>
                <a:rPr lang="fr-FR">
                  <a:solidFill>
                    <a:schemeClr val="tx1"/>
                  </a:solidFill>
                  <a:latin typeface="Nunito"/>
                </a:rPr>
                <a:t>,</a:t>
              </a:r>
              <a:r>
                <a:rPr lang="fr-FR">
                  <a:solidFill>
                    <a:srgbClr val="FF0000"/>
                  </a:solidFill>
                  <a:latin typeface="Nunito"/>
                </a:rPr>
                <a:t> </a:t>
              </a:r>
              <a:r>
                <a:rPr lang="fr-FR">
                  <a:solidFill>
                    <a:srgbClr val="194073"/>
                  </a:solidFill>
                  <a:latin typeface="Nunito"/>
                </a:rPr>
                <a:t>SCAPE1</a:t>
              </a:r>
              <a:endParaRPr lang="fr-FR">
                <a:solidFill>
                  <a:srgbClr val="FF0000"/>
                </a:solidFill>
                <a:latin typeface="Nunito"/>
              </a:endParaRPr>
            </a:p>
            <a:p>
              <a:endParaRPr lang="fr-FR">
                <a:solidFill>
                  <a:srgbClr val="FF0000"/>
                </a:solidFill>
                <a:latin typeface="Nunito"/>
              </a:endParaRPr>
            </a:p>
          </p:txBody>
        </p:sp>
        <p:sp>
          <p:nvSpPr>
            <p:cNvPr id="11" name="ZoneTexte 10">
              <a:extLst>
                <a:ext uri="{FF2B5EF4-FFF2-40B4-BE49-F238E27FC236}">
                  <a16:creationId xmlns:a16="http://schemas.microsoft.com/office/drawing/2014/main" id="{134AF34E-864A-6F3F-7A5C-28F4347AD2F4}"/>
                </a:ext>
              </a:extLst>
            </p:cNvPr>
            <p:cNvSpPr txBox="1"/>
            <p:nvPr/>
          </p:nvSpPr>
          <p:spPr>
            <a:xfrm>
              <a:off x="7095067" y="2152651"/>
              <a:ext cx="11415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2A86BF"/>
                  </a:solidFill>
                  <a:latin typeface="Nunito"/>
                </a:rPr>
                <a:t>SCAPE2</a:t>
              </a:r>
              <a:r>
                <a:rPr lang="fr-FR">
                  <a:solidFill>
                    <a:schemeClr val="tx1"/>
                  </a:solidFill>
                  <a:latin typeface="Nunito"/>
                </a:rPr>
                <a:t>,</a:t>
              </a:r>
              <a:r>
                <a:rPr lang="fr-FR">
                  <a:solidFill>
                    <a:srgbClr val="46BDC6"/>
                  </a:solidFill>
                  <a:latin typeface="Nunito"/>
                </a:rPr>
                <a:t> 3</a:t>
              </a:r>
              <a:endParaRPr lang="fr-FR" err="1">
                <a:solidFill>
                  <a:srgbClr val="46BDC6"/>
                </a:solidFill>
              </a:endParaRPr>
            </a:p>
          </p:txBody>
        </p:sp>
      </p:grpSp>
      <p:pic>
        <p:nvPicPr>
          <p:cNvPr id="3" name="Image 2" descr="Une image contenant noir, obscurité&#10;&#10;Description générée automatiquement">
            <a:extLst>
              <a:ext uri="{FF2B5EF4-FFF2-40B4-BE49-F238E27FC236}">
                <a16:creationId xmlns:a16="http://schemas.microsoft.com/office/drawing/2014/main" id="{54472D27-08F2-BBE8-4560-E3B1EBF0C604}"/>
              </a:ext>
            </a:extLst>
          </p:cNvPr>
          <p:cNvPicPr>
            <a:picLocks noChangeAspect="1"/>
          </p:cNvPicPr>
          <p:nvPr/>
        </p:nvPicPr>
        <p:blipFill>
          <a:blip r:embed="rId5"/>
          <a:stretch>
            <a:fillRect/>
          </a:stretch>
        </p:blipFill>
        <p:spPr>
          <a:xfrm>
            <a:off x="740093" y="3189976"/>
            <a:ext cx="348651" cy="391783"/>
          </a:xfrm>
          <a:prstGeom prst="rect">
            <a:avLst/>
          </a:prstGeom>
        </p:spPr>
      </p:pic>
      <p:pic>
        <p:nvPicPr>
          <p:cNvPr id="13" name="Image 12" descr="Une image contenant noir, obscurité&#10;&#10;Description générée automatiquement">
            <a:extLst>
              <a:ext uri="{FF2B5EF4-FFF2-40B4-BE49-F238E27FC236}">
                <a16:creationId xmlns:a16="http://schemas.microsoft.com/office/drawing/2014/main" id="{67F1830D-218C-DC97-3E29-CA5E281F17A3}"/>
              </a:ext>
            </a:extLst>
          </p:cNvPr>
          <p:cNvPicPr>
            <a:picLocks noChangeAspect="1"/>
          </p:cNvPicPr>
          <p:nvPr/>
        </p:nvPicPr>
        <p:blipFill>
          <a:blip r:embed="rId5"/>
          <a:stretch>
            <a:fillRect/>
          </a:stretch>
        </p:blipFill>
        <p:spPr>
          <a:xfrm>
            <a:off x="5501850" y="1683356"/>
            <a:ext cx="348651" cy="391783"/>
          </a:xfrm>
          <a:prstGeom prst="rect">
            <a:avLst/>
          </a:prstGeom>
        </p:spPr>
      </p:pic>
      <p:sp>
        <p:nvSpPr>
          <p:cNvPr id="14" name="ZoneTexte 13">
            <a:extLst>
              <a:ext uri="{FF2B5EF4-FFF2-40B4-BE49-F238E27FC236}">
                <a16:creationId xmlns:a16="http://schemas.microsoft.com/office/drawing/2014/main" id="{953F587E-7806-26E2-6A8E-58FD3E9F7C01}"/>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81"/>
                                        </p:tgtEl>
                                        <p:attrNameLst>
                                          <p:attrName>style.visibility</p:attrName>
                                        </p:attrNameLst>
                                      </p:cBhvr>
                                      <p:to>
                                        <p:strVal val="visible"/>
                                      </p:to>
                                    </p:set>
                                    <p:animEffect transition="in" filter="fade">
                                      <p:cBhvr>
                                        <p:cTn id="13" dur="500"/>
                                        <p:tgtEl>
                                          <p:spTgt spid="78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250" fill="hold"/>
                                        <p:tgtEl>
                                          <p:spTgt spid="13"/>
                                        </p:tgtEl>
                                        <p:attrNameLst>
                                          <p:attrName>ppt_w</p:attrName>
                                        </p:attrNameLst>
                                      </p:cBhvr>
                                      <p:tavLst>
                                        <p:tav tm="0">
                                          <p:val>
                                            <p:fltVal val="0"/>
                                          </p:val>
                                        </p:tav>
                                        <p:tav tm="100000">
                                          <p:val>
                                            <p:strVal val="#ppt_w"/>
                                          </p:val>
                                        </p:tav>
                                      </p:tavLst>
                                    </p:anim>
                                    <p:anim calcmode="lin" valueType="num">
                                      <p:cBhvr>
                                        <p:cTn id="26" dur="25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82"/>
                                        </p:tgtEl>
                                        <p:attrNameLst>
                                          <p:attrName>style.visibility</p:attrName>
                                        </p:attrNameLst>
                                      </p:cBhvr>
                                      <p:to>
                                        <p:strVal val="visible"/>
                                      </p:to>
                                    </p:set>
                                    <p:animEffect transition="in" filter="fade">
                                      <p:cBhvr>
                                        <p:cTn id="31" dur="500"/>
                                        <p:tgtEl>
                                          <p:spTgt spid="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 grpId="0" animBg="1"/>
      <p:bldP spid="78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6" name="Google Shape;787;p32" descr="Une image contenant texte, diagramme, ligne, Tracé&#10;&#10;Description générée automatiquement" title="Graphique">
            <a:extLst>
              <a:ext uri="{FF2B5EF4-FFF2-40B4-BE49-F238E27FC236}">
                <a16:creationId xmlns:a16="http://schemas.microsoft.com/office/drawing/2014/main" id="{521F9B79-14DE-F430-272E-328AA28F6626}"/>
              </a:ext>
            </a:extLst>
          </p:cNvPr>
          <p:cNvPicPr preferRelativeResize="0"/>
          <p:nvPr/>
        </p:nvPicPr>
        <p:blipFill>
          <a:blip r:embed="rId3">
            <a:alphaModFix/>
          </a:blip>
          <a:stretch>
            <a:fillRect/>
          </a:stretch>
        </p:blipFill>
        <p:spPr>
          <a:xfrm>
            <a:off x="508689" y="1496750"/>
            <a:ext cx="4710681" cy="2912762"/>
          </a:xfrm>
          <a:prstGeom prst="rect">
            <a:avLst/>
          </a:prstGeom>
          <a:noFill/>
          <a:ln>
            <a:noFill/>
          </a:ln>
        </p:spPr>
      </p:pic>
      <p:sp>
        <p:nvSpPr>
          <p:cNvPr id="788" name="Google Shape;78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27</a:t>
            </a:fld>
            <a:endParaRPr/>
          </a:p>
        </p:txBody>
      </p:sp>
      <p:sp>
        <p:nvSpPr>
          <p:cNvPr id="803" name="Google Shape;803;p32"/>
          <p:cNvSpPr/>
          <p:nvPr/>
        </p:nvSpPr>
        <p:spPr>
          <a:xfrm>
            <a:off x="311700" y="4520425"/>
            <a:ext cx="3600600"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solidFill>
                  <a:schemeClr val="dk1"/>
                </a:solidFill>
                <a:latin typeface="Nunito"/>
                <a:ea typeface="Nunito"/>
                <a:cs typeface="Nunito"/>
                <a:sym typeface="Nunito"/>
              </a:rPr>
              <a:t>SCAPEs ↘ communication overheads</a:t>
            </a:r>
            <a:endParaRPr>
              <a:solidFill>
                <a:schemeClr val="dk1"/>
              </a:solidFill>
              <a:latin typeface="Nunito"/>
              <a:ea typeface="Nunito"/>
              <a:cs typeface="Nunito"/>
              <a:sym typeface="Nunito"/>
            </a:endParaRPr>
          </a:p>
        </p:txBody>
      </p:sp>
      <p:sp>
        <p:nvSpPr>
          <p:cNvPr id="804" name="Google Shape;804;p32"/>
          <p:cNvSpPr/>
          <p:nvPr/>
        </p:nvSpPr>
        <p:spPr>
          <a:xfrm>
            <a:off x="5075825" y="4520425"/>
            <a:ext cx="3600600"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solidFill>
                  <a:schemeClr val="dk1"/>
                </a:solidFill>
                <a:latin typeface="Nunito"/>
                <a:ea typeface="Nunito"/>
                <a:cs typeface="Nunito"/>
                <a:sym typeface="Nunito"/>
              </a:rPr>
              <a:t>SCAPEs ↘ synchronization overheads</a:t>
            </a:r>
            <a:endParaRPr>
              <a:solidFill>
                <a:schemeClr val="dk1"/>
              </a:solidFill>
              <a:latin typeface="Nunito"/>
              <a:ea typeface="Nunito"/>
              <a:cs typeface="Nunito"/>
              <a:sym typeface="Nunito"/>
            </a:endParaRPr>
          </a:p>
        </p:txBody>
      </p:sp>
      <p:sp>
        <p:nvSpPr>
          <p:cNvPr id="2" name="ZoneTexte 1">
            <a:extLst>
              <a:ext uri="{FF2B5EF4-FFF2-40B4-BE49-F238E27FC236}">
                <a16:creationId xmlns:a16="http://schemas.microsoft.com/office/drawing/2014/main" id="{702DB018-2144-48E9-8ED5-6687A120DBBE}"/>
              </a:ext>
            </a:extLst>
          </p:cNvPr>
          <p:cNvSpPr txBox="1"/>
          <p:nvPr/>
        </p:nvSpPr>
        <p:spPr>
          <a:xfrm rot="16200000">
            <a:off x="225469" y="1116016"/>
            <a:ext cx="10688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Verdana"/>
                <a:ea typeface="Verdana"/>
              </a:rPr>
              <a:t>Time (s)</a:t>
            </a:r>
          </a:p>
        </p:txBody>
      </p:sp>
      <p:sp>
        <p:nvSpPr>
          <p:cNvPr id="10" name="ZoneTexte 9">
            <a:extLst>
              <a:ext uri="{FF2B5EF4-FFF2-40B4-BE49-F238E27FC236}">
                <a16:creationId xmlns:a16="http://schemas.microsoft.com/office/drawing/2014/main" id="{FB60171C-24BC-2E96-A6F7-08A6F0377095}"/>
              </a:ext>
            </a:extLst>
          </p:cNvPr>
          <p:cNvSpPr txBox="1"/>
          <p:nvPr/>
        </p:nvSpPr>
        <p:spPr>
          <a:xfrm>
            <a:off x="2676030" y="2414411"/>
            <a:ext cx="8915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err="1">
                <a:solidFill>
                  <a:srgbClr val="FF0000"/>
                </a:solidFill>
                <a:latin typeface="Nunito"/>
              </a:rPr>
              <a:t>Without</a:t>
            </a:r>
            <a:endParaRPr lang="fr-FR" err="1"/>
          </a:p>
        </p:txBody>
      </p:sp>
      <p:sp>
        <p:nvSpPr>
          <p:cNvPr id="14" name="ZoneTexte 13">
            <a:extLst>
              <a:ext uri="{FF2B5EF4-FFF2-40B4-BE49-F238E27FC236}">
                <a16:creationId xmlns:a16="http://schemas.microsoft.com/office/drawing/2014/main" id="{15E78316-E24A-3224-05BE-68E39CA37711}"/>
              </a:ext>
            </a:extLst>
          </p:cNvPr>
          <p:cNvSpPr txBox="1"/>
          <p:nvPr/>
        </p:nvSpPr>
        <p:spPr>
          <a:xfrm>
            <a:off x="2777067" y="3147484"/>
            <a:ext cx="14238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2A86BF"/>
                </a:solidFill>
                <a:latin typeface="Nunito"/>
              </a:rPr>
              <a:t>SCAPE1,2</a:t>
            </a:r>
            <a:r>
              <a:rPr lang="fr-FR">
                <a:solidFill>
                  <a:schemeClr val="tx1"/>
                </a:solidFill>
                <a:latin typeface="Nunito"/>
              </a:rPr>
              <a:t>,</a:t>
            </a:r>
            <a:r>
              <a:rPr lang="fr-FR">
                <a:solidFill>
                  <a:srgbClr val="46BDC6"/>
                </a:solidFill>
                <a:latin typeface="Nunito"/>
              </a:rPr>
              <a:t> 3</a:t>
            </a:r>
            <a:endParaRPr lang="fr-FR" err="1">
              <a:solidFill>
                <a:srgbClr val="46BDC6"/>
              </a:solidFill>
            </a:endParaRPr>
          </a:p>
        </p:txBody>
      </p:sp>
      <p:grpSp>
        <p:nvGrpSpPr>
          <p:cNvPr id="3" name="Groupe 2">
            <a:extLst>
              <a:ext uri="{FF2B5EF4-FFF2-40B4-BE49-F238E27FC236}">
                <a16:creationId xmlns:a16="http://schemas.microsoft.com/office/drawing/2014/main" id="{C65CB1AE-CCF4-85BF-8AA0-2D9A154E0E27}"/>
              </a:ext>
            </a:extLst>
          </p:cNvPr>
          <p:cNvGrpSpPr/>
          <p:nvPr/>
        </p:nvGrpSpPr>
        <p:grpSpPr>
          <a:xfrm>
            <a:off x="5295342" y="1386775"/>
            <a:ext cx="3625703" cy="3132700"/>
            <a:chOff x="5295342" y="1386775"/>
            <a:chExt cx="3625703" cy="3132700"/>
          </a:xfrm>
        </p:grpSpPr>
        <p:grpSp>
          <p:nvGrpSpPr>
            <p:cNvPr id="11" name="Groupe 10">
              <a:extLst>
                <a:ext uri="{FF2B5EF4-FFF2-40B4-BE49-F238E27FC236}">
                  <a16:creationId xmlns:a16="http://schemas.microsoft.com/office/drawing/2014/main" id="{14899165-8FDE-E0E4-247D-18124901AE36}"/>
                </a:ext>
              </a:extLst>
            </p:cNvPr>
            <p:cNvGrpSpPr/>
            <p:nvPr/>
          </p:nvGrpSpPr>
          <p:grpSpPr>
            <a:xfrm>
              <a:off x="5295342" y="1386775"/>
              <a:ext cx="3387345" cy="3132700"/>
              <a:chOff x="5295342" y="1386775"/>
              <a:chExt cx="3387345" cy="3132700"/>
            </a:xfrm>
          </p:grpSpPr>
          <p:pic>
            <p:nvPicPr>
              <p:cNvPr id="8" name="Google Shape;790;p32" descr="Une image contenant texte, ligne, Tracé, diagramme&#10;&#10;Description générée automatiquement" title="Graphique">
                <a:extLst>
                  <a:ext uri="{FF2B5EF4-FFF2-40B4-BE49-F238E27FC236}">
                    <a16:creationId xmlns:a16="http://schemas.microsoft.com/office/drawing/2014/main" id="{F3652A29-BA53-1FD1-7B1E-3CD419DF9132}"/>
                  </a:ext>
                </a:extLst>
              </p:cNvPr>
              <p:cNvPicPr preferRelativeResize="0"/>
              <p:nvPr/>
            </p:nvPicPr>
            <p:blipFill rotWithShape="1">
              <a:blip r:embed="rId4">
                <a:alphaModFix/>
              </a:blip>
              <a:srcRect r="33177"/>
              <a:stretch/>
            </p:blipFill>
            <p:spPr>
              <a:xfrm>
                <a:off x="5295342" y="1386775"/>
                <a:ext cx="3387345" cy="3132700"/>
              </a:xfrm>
              <a:prstGeom prst="rect">
                <a:avLst/>
              </a:prstGeom>
              <a:noFill/>
              <a:ln>
                <a:noFill/>
              </a:ln>
            </p:spPr>
          </p:pic>
          <p:sp>
            <p:nvSpPr>
              <p:cNvPr id="9" name="ZoneTexte 8">
                <a:extLst>
                  <a:ext uri="{FF2B5EF4-FFF2-40B4-BE49-F238E27FC236}">
                    <a16:creationId xmlns:a16="http://schemas.microsoft.com/office/drawing/2014/main" id="{A234BC3B-915D-6257-EEF7-B14B1A8EA769}"/>
                  </a:ext>
                </a:extLst>
              </p:cNvPr>
              <p:cNvSpPr txBox="1"/>
              <p:nvPr/>
            </p:nvSpPr>
            <p:spPr>
              <a:xfrm rot="16200000">
                <a:off x="5229719" y="3331460"/>
                <a:ext cx="10688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Verdana"/>
                    <a:ea typeface="Verdana"/>
                  </a:rPr>
                  <a:t>Time (s)</a:t>
                </a:r>
              </a:p>
            </p:txBody>
          </p:sp>
        </p:grpSp>
        <p:sp>
          <p:nvSpPr>
            <p:cNvPr id="12" name="ZoneTexte 11">
              <a:extLst>
                <a:ext uri="{FF2B5EF4-FFF2-40B4-BE49-F238E27FC236}">
                  <a16:creationId xmlns:a16="http://schemas.microsoft.com/office/drawing/2014/main" id="{10D7A547-29C8-DC85-A6A6-F10ECB7C3186}"/>
                </a:ext>
              </a:extLst>
            </p:cNvPr>
            <p:cNvSpPr txBox="1"/>
            <p:nvPr/>
          </p:nvSpPr>
          <p:spPr>
            <a:xfrm>
              <a:off x="7657252" y="2477911"/>
              <a:ext cx="8915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err="1">
                  <a:solidFill>
                    <a:srgbClr val="FF0000"/>
                  </a:solidFill>
                  <a:latin typeface="Nunito"/>
                </a:rPr>
                <a:t>Without</a:t>
              </a:r>
              <a:endParaRPr lang="fr-FR" err="1"/>
            </a:p>
          </p:txBody>
        </p:sp>
        <p:sp>
          <p:nvSpPr>
            <p:cNvPr id="15" name="ZoneTexte 14">
              <a:extLst>
                <a:ext uri="{FF2B5EF4-FFF2-40B4-BE49-F238E27FC236}">
                  <a16:creationId xmlns:a16="http://schemas.microsoft.com/office/drawing/2014/main" id="{893EBCCC-8FF2-639A-6769-3845E197CA9B}"/>
                </a:ext>
              </a:extLst>
            </p:cNvPr>
            <p:cNvSpPr txBox="1"/>
            <p:nvPr/>
          </p:nvSpPr>
          <p:spPr>
            <a:xfrm>
              <a:off x="7497234" y="3147484"/>
              <a:ext cx="14238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2A86BF"/>
                  </a:solidFill>
                  <a:latin typeface="Nunito"/>
                </a:rPr>
                <a:t>SCAPE1,2</a:t>
              </a:r>
              <a:r>
                <a:rPr lang="fr-FR">
                  <a:solidFill>
                    <a:schemeClr val="tx1"/>
                  </a:solidFill>
                  <a:latin typeface="Nunito"/>
                </a:rPr>
                <a:t>,</a:t>
              </a:r>
              <a:r>
                <a:rPr lang="fr-FR">
                  <a:solidFill>
                    <a:srgbClr val="46BDC6"/>
                  </a:solidFill>
                  <a:latin typeface="Nunito"/>
                </a:rPr>
                <a:t> 3</a:t>
              </a:r>
              <a:endParaRPr lang="fr-FR" err="1">
                <a:solidFill>
                  <a:srgbClr val="46BDC6"/>
                </a:solidFill>
              </a:endParaRPr>
            </a:p>
          </p:txBody>
        </p:sp>
      </p:grpSp>
      <p:sp>
        <p:nvSpPr>
          <p:cNvPr id="17" name="Titre 16">
            <a:extLst>
              <a:ext uri="{FF2B5EF4-FFF2-40B4-BE49-F238E27FC236}">
                <a16:creationId xmlns:a16="http://schemas.microsoft.com/office/drawing/2014/main" id="{54569C4E-8508-52B8-D226-77E20BFF766D}"/>
              </a:ext>
            </a:extLst>
          </p:cNvPr>
          <p:cNvSpPr>
            <a:spLocks noGrp="1"/>
          </p:cNvSpPr>
          <p:nvPr>
            <p:ph type="title"/>
          </p:nvPr>
        </p:nvSpPr>
        <p:spPr/>
        <p:txBody>
          <a:bodyPr spcFirstLastPara="1" wrap="square" lIns="91425" tIns="91425" rIns="91425" bIns="91425" anchor="t" anchorCtr="0">
            <a:noAutofit/>
          </a:bodyPr>
          <a:lstStyle/>
          <a:p>
            <a:r>
              <a:rPr lang="fr-FR" sz="2700"/>
              <a:t>Comparative </a:t>
            </a:r>
            <a:r>
              <a:rPr lang="fr-FR" sz="2700" err="1"/>
              <a:t>Analysis</a:t>
            </a:r>
            <a:r>
              <a:rPr lang="fr-FR" sz="2700"/>
              <a:t>: SCAPE Methods vs. </a:t>
            </a:r>
            <a:r>
              <a:rPr lang="fr-FR" sz="2700" err="1"/>
              <a:t>Without</a:t>
            </a:r>
            <a:r>
              <a:rPr lang="fr-FR" sz="2700"/>
              <a:t> on </a:t>
            </a:r>
            <a:r>
              <a:rPr lang="fr-FR" sz="2700" err="1"/>
              <a:t>Stereo</a:t>
            </a:r>
            <a:r>
              <a:rPr lang="fr-FR" sz="2700"/>
              <a:t> Application </a:t>
            </a:r>
            <a:r>
              <a:rPr lang="fr-FR" sz="2700" err="1"/>
              <a:t>Deployment</a:t>
            </a:r>
            <a:endParaRPr lang="en-US" sz="2700" b="0"/>
          </a:p>
          <a:p>
            <a:endParaRPr lang="fr-FR"/>
          </a:p>
        </p:txBody>
      </p:sp>
      <p:pic>
        <p:nvPicPr>
          <p:cNvPr id="4" name="Image 3" descr="Une image contenant noir, obscurité&#10;&#10;Description générée automatiquement">
            <a:extLst>
              <a:ext uri="{FF2B5EF4-FFF2-40B4-BE49-F238E27FC236}">
                <a16:creationId xmlns:a16="http://schemas.microsoft.com/office/drawing/2014/main" id="{DF99B213-63B0-BE23-0603-5617FF0E9BA2}"/>
              </a:ext>
            </a:extLst>
          </p:cNvPr>
          <p:cNvPicPr>
            <a:picLocks noChangeAspect="1"/>
          </p:cNvPicPr>
          <p:nvPr/>
        </p:nvPicPr>
        <p:blipFill>
          <a:blip r:embed="rId5"/>
          <a:stretch>
            <a:fillRect/>
          </a:stretch>
        </p:blipFill>
        <p:spPr>
          <a:xfrm>
            <a:off x="863192" y="3448768"/>
            <a:ext cx="348651" cy="391783"/>
          </a:xfrm>
          <a:prstGeom prst="rect">
            <a:avLst/>
          </a:prstGeom>
        </p:spPr>
      </p:pic>
      <p:pic>
        <p:nvPicPr>
          <p:cNvPr id="7" name="Image 6" descr="Une image contenant noir, obscurité&#10;&#10;Description générée automatiquement">
            <a:extLst>
              <a:ext uri="{FF2B5EF4-FFF2-40B4-BE49-F238E27FC236}">
                <a16:creationId xmlns:a16="http://schemas.microsoft.com/office/drawing/2014/main" id="{A018C128-CFD3-EB4E-F458-03045EEC8E80}"/>
              </a:ext>
            </a:extLst>
          </p:cNvPr>
          <p:cNvPicPr>
            <a:picLocks noChangeAspect="1"/>
          </p:cNvPicPr>
          <p:nvPr/>
        </p:nvPicPr>
        <p:blipFill>
          <a:blip r:embed="rId5"/>
          <a:stretch>
            <a:fillRect/>
          </a:stretch>
        </p:blipFill>
        <p:spPr>
          <a:xfrm>
            <a:off x="8543187" y="3448768"/>
            <a:ext cx="348651" cy="391783"/>
          </a:xfrm>
          <a:prstGeom prst="rect">
            <a:avLst/>
          </a:prstGeom>
        </p:spPr>
      </p:pic>
      <p:sp>
        <p:nvSpPr>
          <p:cNvPr id="13" name="ZoneTexte 12">
            <a:extLst>
              <a:ext uri="{FF2B5EF4-FFF2-40B4-BE49-F238E27FC236}">
                <a16:creationId xmlns:a16="http://schemas.microsoft.com/office/drawing/2014/main" id="{B750D1DB-0555-D85C-B4E9-32C947B2F1A5}"/>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03"/>
                                        </p:tgtEl>
                                        <p:attrNameLst>
                                          <p:attrName>style.visibility</p:attrName>
                                        </p:attrNameLst>
                                      </p:cBhvr>
                                      <p:to>
                                        <p:strVal val="visible"/>
                                      </p:to>
                                    </p:set>
                                    <p:animEffect transition="in" filter="fade">
                                      <p:cBhvr>
                                        <p:cTn id="13" dur="500"/>
                                        <p:tgtEl>
                                          <p:spTgt spid="80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250" fill="hold"/>
                                        <p:tgtEl>
                                          <p:spTgt spid="7"/>
                                        </p:tgtEl>
                                        <p:attrNameLst>
                                          <p:attrName>ppt_w</p:attrName>
                                        </p:attrNameLst>
                                      </p:cBhvr>
                                      <p:tavLst>
                                        <p:tav tm="0">
                                          <p:val>
                                            <p:fltVal val="0"/>
                                          </p:val>
                                        </p:tav>
                                        <p:tav tm="100000">
                                          <p:val>
                                            <p:strVal val="#ppt_w"/>
                                          </p:val>
                                        </p:tav>
                                      </p:tavLst>
                                    </p:anim>
                                    <p:anim calcmode="lin" valueType="num">
                                      <p:cBhvr>
                                        <p:cTn id="26" dur="250" fill="hold"/>
                                        <p:tgtEl>
                                          <p:spTgt spid="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04"/>
                                        </p:tgtEl>
                                        <p:attrNameLst>
                                          <p:attrName>style.visibility</p:attrName>
                                        </p:attrNameLst>
                                      </p:cBhvr>
                                      <p:to>
                                        <p:strVal val="visible"/>
                                      </p:to>
                                    </p:set>
                                    <p:animEffect transition="in" filter="fade">
                                      <p:cBhvr>
                                        <p:cTn id="31" dur="500"/>
                                        <p:tgtEl>
                                          <p:spTgt spid="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 grpId="0" animBg="1"/>
      <p:bldP spid="80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Take away message</a:t>
            </a:r>
            <a:endParaRPr/>
          </a:p>
        </p:txBody>
      </p:sp>
      <p:sp>
        <p:nvSpPr>
          <p:cNvPr id="810" name="Google Shape;810;p33"/>
          <p:cNvSpPr txBox="1">
            <a:spLocks noGrp="1"/>
          </p:cNvSpPr>
          <p:nvPr>
            <p:ph type="body" idx="1"/>
          </p:nvPr>
        </p:nvSpPr>
        <p:spPr>
          <a:xfrm>
            <a:off x="311700" y="1152475"/>
            <a:ext cx="8520600" cy="2387700"/>
          </a:xfrm>
          <a:prstGeom prst="rect">
            <a:avLst/>
          </a:prstGeom>
        </p:spPr>
        <p:txBody>
          <a:bodyPr spcFirstLastPara="1" wrap="square" lIns="91425" tIns="91425" rIns="91425" bIns="91425" anchor="ctr" anchorCtr="0">
            <a:normAutofit/>
          </a:bodyPr>
          <a:lstStyle/>
          <a:p>
            <a:pPr algn="ctr">
              <a:buClr>
                <a:srgbClr val="38761D"/>
              </a:buClr>
              <a:buChar char="✓"/>
            </a:pPr>
            <a:r>
              <a:rPr lang="fr" dirty="0" err="1">
                <a:solidFill>
                  <a:schemeClr val="dk1"/>
                </a:solidFill>
              </a:rPr>
              <a:t>Improve</a:t>
            </a:r>
            <a:r>
              <a:rPr lang="fr" dirty="0">
                <a:solidFill>
                  <a:schemeClr val="dk1"/>
                </a:solidFill>
              </a:rPr>
              <a:t> mapping </a:t>
            </a:r>
            <a:r>
              <a:rPr lang="fr" dirty="0" err="1">
                <a:solidFill>
                  <a:schemeClr val="dk1"/>
                </a:solidFill>
              </a:rPr>
              <a:t>choice</a:t>
            </a:r>
            <a:endParaRPr dirty="0" err="1">
              <a:solidFill>
                <a:schemeClr val="dk1"/>
              </a:solidFill>
            </a:endParaRPr>
          </a:p>
          <a:p>
            <a:pPr marL="457200" lvl="0" indent="-342900" algn="ctr" rtl="0">
              <a:spcBef>
                <a:spcPts val="0"/>
              </a:spcBef>
              <a:spcAft>
                <a:spcPts val="0"/>
              </a:spcAft>
              <a:buClr>
                <a:srgbClr val="38761D"/>
              </a:buClr>
              <a:buSzPts val="1800"/>
              <a:buChar char="✓"/>
            </a:pPr>
            <a:r>
              <a:rPr lang="fr" dirty="0" err="1">
                <a:solidFill>
                  <a:schemeClr val="dk1"/>
                </a:solidFill>
              </a:rPr>
              <a:t>Reduce</a:t>
            </a:r>
            <a:r>
              <a:rPr lang="fr" dirty="0">
                <a:solidFill>
                  <a:schemeClr val="dk1"/>
                </a:solidFill>
              </a:rPr>
              <a:t> </a:t>
            </a:r>
            <a:r>
              <a:rPr lang="fr" dirty="0" err="1">
                <a:solidFill>
                  <a:schemeClr val="dk1"/>
                </a:solidFill>
              </a:rPr>
              <a:t>resource</a:t>
            </a:r>
            <a:r>
              <a:rPr lang="fr" dirty="0">
                <a:solidFill>
                  <a:schemeClr val="dk1"/>
                </a:solidFill>
              </a:rPr>
              <a:t> allocation time</a:t>
            </a:r>
            <a:endParaRPr dirty="0">
              <a:solidFill>
                <a:schemeClr val="dk1"/>
              </a:solidFill>
            </a:endParaRPr>
          </a:p>
          <a:p>
            <a:pPr marL="457200" lvl="0" indent="-342900" algn="ctr" rtl="0">
              <a:spcBef>
                <a:spcPts val="0"/>
              </a:spcBef>
              <a:spcAft>
                <a:spcPts val="0"/>
              </a:spcAft>
              <a:buClr>
                <a:srgbClr val="38761D"/>
              </a:buClr>
              <a:buSzPts val="1800"/>
              <a:buChar char="✓"/>
            </a:pPr>
            <a:r>
              <a:rPr lang="fr" dirty="0" err="1">
                <a:solidFill>
                  <a:schemeClr val="dk1"/>
                </a:solidFill>
              </a:rPr>
              <a:t>Reduce</a:t>
            </a:r>
            <a:r>
              <a:rPr lang="fr" dirty="0">
                <a:solidFill>
                  <a:schemeClr val="dk1"/>
                </a:solidFill>
              </a:rPr>
              <a:t> communication &amp; </a:t>
            </a:r>
            <a:r>
              <a:rPr lang="fr" dirty="0" err="1">
                <a:solidFill>
                  <a:schemeClr val="dk1"/>
                </a:solidFill>
              </a:rPr>
              <a:t>synchronization</a:t>
            </a:r>
            <a:r>
              <a:rPr lang="fr" dirty="0">
                <a:solidFill>
                  <a:schemeClr val="dk1"/>
                </a:solidFill>
              </a:rPr>
              <a:t> </a:t>
            </a:r>
            <a:r>
              <a:rPr lang="fr" dirty="0" err="1">
                <a:solidFill>
                  <a:schemeClr val="dk1"/>
                </a:solidFill>
              </a:rPr>
              <a:t>overhead</a:t>
            </a:r>
            <a:endParaRPr dirty="0" err="1">
              <a:solidFill>
                <a:schemeClr val="dk1"/>
              </a:solidFill>
            </a:endParaRPr>
          </a:p>
          <a:p>
            <a:pPr marL="457200" lvl="0" indent="-342900" algn="ctr" rtl="0">
              <a:spcBef>
                <a:spcPts val="0"/>
              </a:spcBef>
              <a:spcAft>
                <a:spcPts val="0"/>
              </a:spcAft>
              <a:buClr>
                <a:srgbClr val="990000"/>
              </a:buClr>
              <a:buSzPts val="1800"/>
              <a:buChar char="✗"/>
            </a:pPr>
            <a:r>
              <a:rPr lang="fr" dirty="0">
                <a:solidFill>
                  <a:schemeClr val="dk1"/>
                </a:solidFill>
              </a:rPr>
              <a:t>Limited to single-</a:t>
            </a:r>
            <a:r>
              <a:rPr lang="fr" dirty="0" err="1">
                <a:solidFill>
                  <a:schemeClr val="dk1"/>
                </a:solidFill>
              </a:rPr>
              <a:t>node</a:t>
            </a:r>
            <a:r>
              <a:rPr lang="fr" dirty="0">
                <a:solidFill>
                  <a:schemeClr val="dk1"/>
                </a:solidFill>
              </a:rPr>
              <a:t> architecture</a:t>
            </a:r>
            <a:endParaRPr dirty="0">
              <a:solidFill>
                <a:schemeClr val="dk1"/>
              </a:solidFill>
            </a:endParaRPr>
          </a:p>
        </p:txBody>
      </p:sp>
      <p:sp>
        <p:nvSpPr>
          <p:cNvPr id="814" name="Google Shape;81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28</a:t>
            </a:fld>
            <a:endParaRPr/>
          </a:p>
        </p:txBody>
      </p:sp>
      <p:grpSp>
        <p:nvGrpSpPr>
          <p:cNvPr id="5" name="Groupe 4">
            <a:extLst>
              <a:ext uri="{FF2B5EF4-FFF2-40B4-BE49-F238E27FC236}">
                <a16:creationId xmlns:a16="http://schemas.microsoft.com/office/drawing/2014/main" id="{C38165E1-6E4F-E2D4-9F3E-7294A7A2A0D1}"/>
              </a:ext>
            </a:extLst>
          </p:cNvPr>
          <p:cNvGrpSpPr/>
          <p:nvPr/>
        </p:nvGrpSpPr>
        <p:grpSpPr>
          <a:xfrm>
            <a:off x="126269" y="3547287"/>
            <a:ext cx="9000369" cy="1276472"/>
            <a:chOff x="3625280" y="2495725"/>
            <a:chExt cx="6704526" cy="1320600"/>
          </a:xfrm>
        </p:grpSpPr>
        <p:sp>
          <p:nvSpPr>
            <p:cNvPr id="6" name="Google Shape;1180;p50">
              <a:extLst>
                <a:ext uri="{FF2B5EF4-FFF2-40B4-BE49-F238E27FC236}">
                  <a16:creationId xmlns:a16="http://schemas.microsoft.com/office/drawing/2014/main" id="{76AEC92A-C03B-64C1-6ECE-E213A8355C72}"/>
                </a:ext>
              </a:extLst>
            </p:cNvPr>
            <p:cNvSpPr txBox="1"/>
            <p:nvPr/>
          </p:nvSpPr>
          <p:spPr>
            <a:xfrm>
              <a:off x="3673960" y="2495725"/>
              <a:ext cx="6655846" cy="1320600"/>
            </a:xfrm>
            <a:prstGeom prst="rect">
              <a:avLst/>
            </a:prstGeom>
            <a:noFill/>
            <a:ln>
              <a:noFill/>
            </a:ln>
          </p:spPr>
          <p:txBody>
            <a:bodyPr spcFirstLastPara="1" wrap="square" lIns="36000" tIns="0" rIns="0" bIns="0" anchor="ctr" anchorCtr="0">
              <a:noAutofit/>
            </a:bodyPr>
            <a:lstStyle/>
            <a:p>
              <a:r>
                <a:rPr lang="fr" sz="900" i="1" dirty="0">
                  <a:solidFill>
                    <a:schemeClr val="lt1"/>
                  </a:solidFill>
                  <a:latin typeface="Nunito"/>
                  <a:ea typeface="Nunito"/>
                  <a:cs typeface="Nunito"/>
                  <a:sym typeface="Nunito"/>
                </a:rPr>
                <a:t>[1]</a:t>
              </a:r>
              <a:r>
                <a:rPr lang="fr" sz="900" i="1" dirty="0">
                  <a:solidFill>
                    <a:schemeClr val="dk1"/>
                  </a:solidFill>
                  <a:latin typeface="Nunito"/>
                  <a:ea typeface="Nunito"/>
                  <a:cs typeface="Nunito"/>
                  <a:sym typeface="Nunito"/>
                </a:rPr>
                <a:t> </a:t>
              </a:r>
              <a:r>
                <a:rPr lang="fr" sz="900" b="1" i="1" dirty="0">
                  <a:solidFill>
                    <a:schemeClr val="dk1"/>
                  </a:solidFill>
                  <a:latin typeface="Nunito"/>
                  <a:ea typeface="Nunito"/>
                  <a:cs typeface="Nunito"/>
                  <a:sym typeface="Nunito"/>
                </a:rPr>
                <a:t>O. Renaud</a:t>
              </a:r>
              <a:r>
                <a:rPr lang="fr" sz="900" i="1" dirty="0">
                  <a:solidFill>
                    <a:schemeClr val="dk1"/>
                  </a:solidFill>
                  <a:latin typeface="Nunito"/>
                  <a:ea typeface="Nunito"/>
                  <a:cs typeface="Nunito"/>
                  <a:sym typeface="Nunito"/>
                </a:rPr>
                <a:t>, D. </a:t>
              </a:r>
              <a:r>
                <a:rPr lang="fr" sz="900" i="1" err="1">
                  <a:solidFill>
                    <a:schemeClr val="dk1"/>
                  </a:solidFill>
                  <a:latin typeface="Nunito"/>
                  <a:ea typeface="Nunito"/>
                  <a:cs typeface="Nunito"/>
                  <a:sym typeface="Nunito"/>
                </a:rPr>
                <a:t>Gageot</a:t>
              </a:r>
              <a:r>
                <a:rPr lang="fr" sz="900" i="1" dirty="0">
                  <a:solidFill>
                    <a:schemeClr val="dk1"/>
                  </a:solidFill>
                  <a:latin typeface="Nunito"/>
                  <a:ea typeface="Nunito"/>
                  <a:cs typeface="Nunito"/>
                  <a:sym typeface="Nunito"/>
                </a:rPr>
                <a:t>, K. Desnos, J.-F. </a:t>
              </a:r>
              <a:r>
                <a:rPr lang="fr" sz="900" i="1" err="1">
                  <a:solidFill>
                    <a:schemeClr val="dk1"/>
                  </a:solidFill>
                  <a:latin typeface="Nunito"/>
                  <a:ea typeface="Nunito"/>
                  <a:cs typeface="Nunito"/>
                  <a:sym typeface="Nunito"/>
                </a:rPr>
                <a:t>Nezan</a:t>
              </a:r>
              <a:r>
                <a:rPr lang="fr" sz="900" i="1" dirty="0">
                  <a:solidFill>
                    <a:schemeClr val="dk1"/>
                  </a:solidFill>
                  <a:latin typeface="Nunito"/>
                  <a:ea typeface="Nunito"/>
                  <a:cs typeface="Nunito"/>
                  <a:sym typeface="Nunito"/>
                </a:rPr>
                <a:t>. </a:t>
              </a:r>
              <a:r>
                <a:rPr lang="fr" sz="900" i="1" dirty="0">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SCAPE: HW-Aware Clustering of Dataflow Actors for Tunable Scheduling Complexity</a:t>
              </a:r>
              <a:r>
                <a:rPr lang="fr" sz="900" i="1" dirty="0">
                  <a:solidFill>
                    <a:schemeClr val="dk1"/>
                  </a:solidFill>
                  <a:latin typeface="Nunito"/>
                  <a:ea typeface="Nunito"/>
                  <a:cs typeface="Nunito"/>
                  <a:sym typeface="Nunito"/>
                </a:rPr>
                <a:t>, DASIP, 2023</a:t>
              </a:r>
              <a:endParaRPr lang="fr-FR" sz="900" i="1">
                <a:solidFill>
                  <a:schemeClr val="dk1"/>
                </a:solidFill>
                <a:latin typeface="Nunito"/>
                <a:ea typeface="Nunito"/>
                <a:cs typeface="Nunito"/>
              </a:endParaRPr>
            </a:p>
            <a:p>
              <a:pPr marL="0" lvl="0" indent="0" algn="l" rtl="0">
                <a:spcBef>
                  <a:spcPts val="0"/>
                </a:spcBef>
                <a:spcAft>
                  <a:spcPts val="0"/>
                </a:spcAft>
                <a:buClr>
                  <a:schemeClr val="dk1"/>
                </a:buClr>
                <a:buSzPts val="1100"/>
                <a:buFont typeface="Arial"/>
                <a:buNone/>
              </a:pPr>
              <a:endParaRPr sz="1000" i="1">
                <a:solidFill>
                  <a:schemeClr val="dk1"/>
                </a:solidFill>
                <a:latin typeface="Nunito"/>
                <a:ea typeface="Nunito"/>
                <a:cs typeface="Nunito"/>
              </a:endParaRPr>
            </a:p>
            <a:p>
              <a:r>
                <a:rPr lang="fr" sz="900" i="1" dirty="0">
                  <a:solidFill>
                    <a:schemeClr val="lt1"/>
                  </a:solidFill>
                  <a:latin typeface="Nunito"/>
                  <a:ea typeface="Nunito"/>
                  <a:cs typeface="Nunito"/>
                  <a:sym typeface="Nunito"/>
                </a:rPr>
                <a:t>[2] </a:t>
              </a:r>
              <a:r>
                <a:rPr lang="fr" sz="900" b="1" i="1" dirty="0">
                  <a:solidFill>
                    <a:schemeClr val="dk1"/>
                  </a:solidFill>
                  <a:latin typeface="Nunito"/>
                  <a:ea typeface="Nunito"/>
                  <a:cs typeface="Nunito"/>
                  <a:sym typeface="Nunito"/>
                </a:rPr>
                <a:t>O. Renaud</a:t>
              </a:r>
              <a:r>
                <a:rPr lang="fr" sz="900" i="1" dirty="0">
                  <a:solidFill>
                    <a:schemeClr val="dk1"/>
                  </a:solidFill>
                  <a:latin typeface="Nunito"/>
                  <a:ea typeface="Nunito"/>
                  <a:cs typeface="Nunito"/>
                  <a:sym typeface="Nunito"/>
                </a:rPr>
                <a:t>, N. </a:t>
              </a:r>
              <a:r>
                <a:rPr lang="fr" sz="900" i="1" err="1">
                  <a:solidFill>
                    <a:schemeClr val="dk1"/>
                  </a:solidFill>
                  <a:latin typeface="Nunito"/>
                  <a:ea typeface="Nunito"/>
                  <a:cs typeface="Nunito"/>
                  <a:sym typeface="Nunito"/>
                </a:rPr>
                <a:t>Haggui</a:t>
              </a:r>
              <a:r>
                <a:rPr lang="fr" sz="900" i="1" dirty="0">
                  <a:solidFill>
                    <a:schemeClr val="dk1"/>
                  </a:solidFill>
                  <a:latin typeface="Nunito"/>
                  <a:ea typeface="Nunito"/>
                  <a:cs typeface="Nunito"/>
                  <a:sym typeface="Nunito"/>
                </a:rPr>
                <a:t>, K. Desnos, J.-F. </a:t>
              </a:r>
              <a:r>
                <a:rPr lang="fr" sz="900" i="1" err="1">
                  <a:solidFill>
                    <a:schemeClr val="dk1"/>
                  </a:solidFill>
                  <a:latin typeface="Nunito"/>
                  <a:ea typeface="Nunito"/>
                  <a:cs typeface="Nunito"/>
                  <a:sym typeface="Nunito"/>
                </a:rPr>
                <a:t>Nezan</a:t>
              </a:r>
              <a:r>
                <a:rPr lang="fr" sz="900" i="1" dirty="0">
                  <a:solidFill>
                    <a:schemeClr val="dk1"/>
                  </a:solidFill>
                  <a:latin typeface="Nunito"/>
                  <a:ea typeface="Nunito"/>
                  <a:cs typeface="Nunito"/>
                  <a:sym typeface="Nunito"/>
                </a:rPr>
                <a:t>. </a:t>
              </a:r>
              <a:r>
                <a:rPr lang="fr" sz="900" i="1" err="1">
                  <a:solidFill>
                    <a:schemeClr val="dk1"/>
                  </a:solidFill>
                  <a:latin typeface="Nunito"/>
                  <a:ea typeface="Nunito"/>
                  <a:cs typeface="Nunito"/>
                  <a:sym typeface="Nunito"/>
                </a:rPr>
                <a:t>Automated</a:t>
              </a:r>
              <a:r>
                <a:rPr lang="fr" sz="900" i="1" dirty="0">
                  <a:solidFill>
                    <a:schemeClr val="dk1"/>
                  </a:solidFill>
                  <a:latin typeface="Nunito"/>
                  <a:ea typeface="Nunito"/>
                  <a:cs typeface="Nunito"/>
                  <a:sym typeface="Nunito"/>
                </a:rPr>
                <a:t> Clustering and Pipelining of </a:t>
              </a:r>
              <a:r>
                <a:rPr lang="fr" sz="900" i="1" err="1">
                  <a:solidFill>
                    <a:schemeClr val="dk1"/>
                  </a:solidFill>
                  <a:latin typeface="Nunito"/>
                  <a:ea typeface="Nunito"/>
                  <a:cs typeface="Nunito"/>
                  <a:sym typeface="Nunito"/>
                </a:rPr>
                <a:t>Dataflow</a:t>
              </a:r>
              <a:r>
                <a:rPr lang="fr" sz="900" i="1" dirty="0">
                  <a:solidFill>
                    <a:schemeClr val="dk1"/>
                  </a:solidFill>
                  <a:latin typeface="Nunito"/>
                  <a:ea typeface="Nunito"/>
                  <a:cs typeface="Nunito"/>
                  <a:sym typeface="Nunito"/>
                </a:rPr>
                <a:t> Actors for </a:t>
              </a:r>
              <a:r>
                <a:rPr lang="fr" sz="900" i="1" err="1">
                  <a:solidFill>
                    <a:schemeClr val="dk1"/>
                  </a:solidFill>
                  <a:latin typeface="Nunito"/>
                  <a:ea typeface="Nunito"/>
                  <a:cs typeface="Nunito"/>
                  <a:sym typeface="Nunito"/>
                </a:rPr>
                <a:t>Controlled</a:t>
              </a:r>
              <a:r>
                <a:rPr lang="fr" sz="900" i="1" dirty="0">
                  <a:solidFill>
                    <a:schemeClr val="dk1"/>
                  </a:solidFill>
                  <a:latin typeface="Nunito"/>
                  <a:ea typeface="Nunito"/>
                  <a:cs typeface="Nunito"/>
                  <a:sym typeface="Nunito"/>
                </a:rPr>
                <a:t> </a:t>
              </a:r>
              <a:r>
                <a:rPr lang="fr" sz="900" i="1" err="1">
                  <a:solidFill>
                    <a:schemeClr val="dk1"/>
                  </a:solidFill>
                  <a:latin typeface="Nunito"/>
                  <a:ea typeface="Nunito"/>
                  <a:cs typeface="Nunito"/>
                  <a:sym typeface="Nunito"/>
                </a:rPr>
                <a:t>Scheduling</a:t>
              </a:r>
              <a:r>
                <a:rPr lang="fr" sz="900" i="1" dirty="0">
                  <a:solidFill>
                    <a:schemeClr val="dk1"/>
                  </a:solidFill>
                  <a:latin typeface="Nunito"/>
                  <a:ea typeface="Nunito"/>
                  <a:cs typeface="Nunito"/>
                  <a:sym typeface="Nunito"/>
                </a:rPr>
                <a:t> </a:t>
              </a:r>
              <a:r>
                <a:rPr lang="fr" sz="900" i="1" err="1">
                  <a:solidFill>
                    <a:schemeClr val="dk1"/>
                  </a:solidFill>
                  <a:latin typeface="Nunito"/>
                  <a:ea typeface="Nunito"/>
                  <a:cs typeface="Nunito"/>
                  <a:sym typeface="Nunito"/>
                </a:rPr>
                <a:t>Complexity</a:t>
              </a:r>
              <a:r>
                <a:rPr lang="fr" sz="900" i="1" dirty="0">
                  <a:solidFill>
                    <a:schemeClr val="dk1"/>
                  </a:solidFill>
                  <a:latin typeface="Nunito"/>
                  <a:ea typeface="Nunito"/>
                  <a:cs typeface="Nunito"/>
                  <a:sym typeface="Nunito"/>
                </a:rPr>
                <a:t>, EUSIPCO, 2023</a:t>
              </a:r>
              <a:endParaRPr sz="900" i="1">
                <a:solidFill>
                  <a:schemeClr val="dk1"/>
                </a:solidFill>
                <a:latin typeface="Nunito"/>
                <a:ea typeface="Nunito"/>
                <a:cs typeface="Nunito"/>
              </a:endParaRPr>
            </a:p>
            <a:p>
              <a:pPr marL="0" lvl="0" indent="0" algn="l" rtl="0">
                <a:spcBef>
                  <a:spcPts val="0"/>
                </a:spcBef>
                <a:spcAft>
                  <a:spcPts val="0"/>
                </a:spcAft>
                <a:buClr>
                  <a:schemeClr val="dk1"/>
                </a:buClr>
                <a:buSzPts val="1100"/>
                <a:buFont typeface="Arial"/>
                <a:buNone/>
              </a:pPr>
              <a:endParaRPr sz="1000" i="1">
                <a:solidFill>
                  <a:schemeClr val="dk1"/>
                </a:solidFill>
                <a:latin typeface="Nunito"/>
                <a:ea typeface="Nunito"/>
                <a:cs typeface="Nunito"/>
              </a:endParaRPr>
            </a:p>
            <a:p>
              <a:pPr>
                <a:buClr>
                  <a:schemeClr val="dk1"/>
                </a:buClr>
                <a:buSzPts val="1100"/>
              </a:pPr>
              <a:r>
                <a:rPr lang="fr" sz="900" i="1" dirty="0">
                  <a:solidFill>
                    <a:schemeClr val="lt1"/>
                  </a:solidFill>
                  <a:latin typeface="Nunito"/>
                  <a:ea typeface="Nunito"/>
                  <a:cs typeface="Nunito"/>
                  <a:sym typeface="Nunito"/>
                </a:rPr>
                <a:t>[3] </a:t>
              </a:r>
              <a:r>
                <a:rPr lang="fr" sz="900" b="1" i="1" dirty="0">
                  <a:solidFill>
                    <a:schemeClr val="dk1"/>
                  </a:solidFill>
                  <a:latin typeface="Nunito"/>
                  <a:ea typeface="Nunito"/>
                  <a:cs typeface="Nunito"/>
                  <a:sym typeface="Nunito"/>
                </a:rPr>
                <a:t>O. Renaud</a:t>
              </a:r>
              <a:r>
                <a:rPr lang="fr" sz="900" i="1" dirty="0">
                  <a:solidFill>
                    <a:schemeClr val="dk1"/>
                  </a:solidFill>
                  <a:latin typeface="Nunito"/>
                  <a:ea typeface="Nunito"/>
                  <a:cs typeface="Nunito"/>
                  <a:sym typeface="Nunito"/>
                </a:rPr>
                <a:t>, H. </a:t>
              </a:r>
              <a:r>
                <a:rPr lang="fr" sz="900" i="1" dirty="0" err="1">
                  <a:solidFill>
                    <a:schemeClr val="dk1"/>
                  </a:solidFill>
                  <a:latin typeface="Nunito"/>
                  <a:ea typeface="Nunito"/>
                  <a:cs typeface="Nunito"/>
                  <a:sym typeface="Nunito"/>
                </a:rPr>
                <a:t>Miomandre</a:t>
              </a:r>
              <a:r>
                <a:rPr lang="fr" sz="900" i="1" dirty="0">
                  <a:solidFill>
                    <a:schemeClr val="dk1"/>
                  </a:solidFill>
                  <a:latin typeface="Nunito"/>
                  <a:ea typeface="Nunito"/>
                  <a:cs typeface="Nunito"/>
                  <a:sym typeface="Nunito"/>
                </a:rPr>
                <a:t>, K. Desnos, J.-F. </a:t>
              </a:r>
              <a:r>
                <a:rPr lang="fr" sz="900" i="1" dirty="0" err="1">
                  <a:solidFill>
                    <a:schemeClr val="dk1"/>
                  </a:solidFill>
                  <a:latin typeface="Nunito"/>
                  <a:ea typeface="Nunito"/>
                  <a:cs typeface="Nunito"/>
                  <a:sym typeface="Nunito"/>
                </a:rPr>
                <a:t>Nezan</a:t>
              </a:r>
              <a:r>
                <a:rPr lang="fr" sz="900" i="1" dirty="0">
                  <a:solidFill>
                    <a:schemeClr val="dk1"/>
                  </a:solidFill>
                  <a:latin typeface="Nunito"/>
                  <a:ea typeface="Nunito"/>
                  <a:cs typeface="Nunito"/>
                  <a:sym typeface="Nunito"/>
                </a:rPr>
                <a:t>. </a:t>
              </a:r>
              <a:r>
                <a:rPr lang="fr" sz="900" i="1" dirty="0" err="1">
                  <a:solidFill>
                    <a:schemeClr val="dk1"/>
                  </a:solidFill>
                  <a:latin typeface="Nunito"/>
                  <a:ea typeface="Nunito"/>
                  <a:cs typeface="Nunito"/>
                  <a:sym typeface="Nunito"/>
                </a:rPr>
                <a:t>Automated</a:t>
              </a:r>
              <a:r>
                <a:rPr lang="fr" sz="900" i="1" dirty="0">
                  <a:solidFill>
                    <a:schemeClr val="dk1"/>
                  </a:solidFill>
                  <a:latin typeface="Nunito"/>
                  <a:ea typeface="Nunito"/>
                  <a:cs typeface="Nunito"/>
                  <a:sym typeface="Nunito"/>
                </a:rPr>
                <a:t> </a:t>
              </a:r>
              <a:r>
                <a:rPr lang="fr" sz="900" i="1" dirty="0" err="1">
                  <a:solidFill>
                    <a:schemeClr val="dk1"/>
                  </a:solidFill>
                  <a:latin typeface="Nunito"/>
                  <a:ea typeface="Nunito"/>
                  <a:cs typeface="Nunito"/>
                  <a:sym typeface="Nunito"/>
                </a:rPr>
                <a:t>Level-Based</a:t>
              </a:r>
              <a:r>
                <a:rPr lang="fr" sz="900" i="1" dirty="0">
                  <a:solidFill>
                    <a:schemeClr val="dk1"/>
                  </a:solidFill>
                  <a:latin typeface="Nunito"/>
                  <a:ea typeface="Nunito"/>
                  <a:cs typeface="Nunito"/>
                  <a:sym typeface="Nunito"/>
                </a:rPr>
                <a:t> Clustering of </a:t>
              </a:r>
              <a:r>
                <a:rPr lang="fr" sz="900" i="1" dirty="0" err="1">
                  <a:solidFill>
                    <a:schemeClr val="dk1"/>
                  </a:solidFill>
                  <a:latin typeface="Nunito"/>
                  <a:ea typeface="Nunito"/>
                  <a:cs typeface="Nunito"/>
                  <a:sym typeface="Nunito"/>
                </a:rPr>
                <a:t>Dataflow</a:t>
              </a:r>
              <a:r>
                <a:rPr lang="fr" sz="900" i="1" dirty="0">
                  <a:solidFill>
                    <a:schemeClr val="dk1"/>
                  </a:solidFill>
                  <a:latin typeface="Nunito"/>
                  <a:ea typeface="Nunito"/>
                  <a:cs typeface="Nunito"/>
                  <a:sym typeface="Nunito"/>
                </a:rPr>
                <a:t> Actors for </a:t>
              </a:r>
              <a:r>
                <a:rPr lang="fr" sz="900" i="1" dirty="0" err="1">
                  <a:solidFill>
                    <a:schemeClr val="dk1"/>
                  </a:solidFill>
                  <a:latin typeface="Nunito"/>
                  <a:ea typeface="Nunito"/>
                  <a:cs typeface="Nunito"/>
                  <a:sym typeface="Nunito"/>
                </a:rPr>
                <a:t>Controlled</a:t>
              </a:r>
              <a:r>
                <a:rPr lang="fr" sz="900" i="1" dirty="0">
                  <a:solidFill>
                    <a:schemeClr val="dk1"/>
                  </a:solidFill>
                  <a:latin typeface="Nunito"/>
                  <a:ea typeface="Nunito"/>
                  <a:cs typeface="Nunito"/>
                  <a:sym typeface="Nunito"/>
                </a:rPr>
                <a:t> </a:t>
              </a:r>
              <a:r>
                <a:rPr lang="fr" sz="900" i="1" dirty="0" err="1">
                  <a:solidFill>
                    <a:schemeClr val="dk1"/>
                  </a:solidFill>
                  <a:latin typeface="Nunito"/>
                  <a:ea typeface="Nunito"/>
                  <a:cs typeface="Nunito"/>
                  <a:sym typeface="Nunito"/>
                </a:rPr>
                <a:t>Scheduling</a:t>
              </a:r>
              <a:r>
                <a:rPr lang="fr" sz="900" i="1" dirty="0">
                  <a:solidFill>
                    <a:schemeClr val="dk1"/>
                  </a:solidFill>
                  <a:latin typeface="Nunito"/>
                  <a:ea typeface="Nunito"/>
                  <a:cs typeface="Nunito"/>
                  <a:sym typeface="Nunito"/>
                </a:rPr>
                <a:t> </a:t>
              </a:r>
              <a:r>
                <a:rPr lang="fr" sz="900" i="1" dirty="0" err="1">
                  <a:solidFill>
                    <a:schemeClr val="dk1"/>
                  </a:solidFill>
                  <a:latin typeface="Nunito"/>
                  <a:ea typeface="Nunito"/>
                  <a:cs typeface="Nunito"/>
                  <a:sym typeface="Nunito"/>
                </a:rPr>
                <a:t>Complexity</a:t>
              </a:r>
              <a:r>
                <a:rPr lang="fr" sz="900" i="1" dirty="0">
                  <a:solidFill>
                    <a:schemeClr val="dk1"/>
                  </a:solidFill>
                  <a:latin typeface="Nunito"/>
                  <a:ea typeface="Nunito"/>
                  <a:cs typeface="Nunito"/>
                  <a:sym typeface="Nunito"/>
                </a:rPr>
                <a:t>, JSA, 2024</a:t>
              </a:r>
              <a:endParaRPr sz="900" dirty="0">
                <a:solidFill>
                  <a:schemeClr val="dk1"/>
                </a:solidFill>
                <a:latin typeface="Nunito"/>
                <a:ea typeface="Nunito"/>
                <a:cs typeface="Nunito"/>
              </a:endParaRPr>
            </a:p>
          </p:txBody>
        </p:sp>
        <p:pic>
          <p:nvPicPr>
            <p:cNvPr id="7" name="Google Shape;1182;p50">
              <a:extLst>
                <a:ext uri="{FF2B5EF4-FFF2-40B4-BE49-F238E27FC236}">
                  <a16:creationId xmlns:a16="http://schemas.microsoft.com/office/drawing/2014/main" id="{C0FE4D56-91ED-2D54-8CE2-C42D1F5C224B}"/>
                </a:ext>
              </a:extLst>
            </p:cNvPr>
            <p:cNvPicPr preferRelativeResize="0"/>
            <p:nvPr/>
          </p:nvPicPr>
          <p:blipFill>
            <a:blip r:embed="rId4">
              <a:alphaModFix/>
            </a:blip>
            <a:stretch>
              <a:fillRect/>
            </a:stretch>
          </p:blipFill>
          <p:spPr>
            <a:xfrm>
              <a:off x="3676918" y="2681585"/>
              <a:ext cx="125841" cy="244417"/>
            </a:xfrm>
            <a:prstGeom prst="rect">
              <a:avLst/>
            </a:prstGeom>
            <a:noFill/>
            <a:ln>
              <a:noFill/>
            </a:ln>
          </p:spPr>
        </p:pic>
        <p:pic>
          <p:nvPicPr>
            <p:cNvPr id="8" name="Google Shape;1183;p50">
              <a:extLst>
                <a:ext uri="{FF2B5EF4-FFF2-40B4-BE49-F238E27FC236}">
                  <a16:creationId xmlns:a16="http://schemas.microsoft.com/office/drawing/2014/main" id="{F2121C01-790A-3605-E88B-6C26114F6C2A}"/>
                </a:ext>
              </a:extLst>
            </p:cNvPr>
            <p:cNvPicPr preferRelativeResize="0"/>
            <p:nvPr/>
          </p:nvPicPr>
          <p:blipFill>
            <a:blip r:embed="rId4">
              <a:alphaModFix/>
            </a:blip>
            <a:stretch>
              <a:fillRect/>
            </a:stretch>
          </p:blipFill>
          <p:spPr>
            <a:xfrm>
              <a:off x="3676819" y="3027974"/>
              <a:ext cx="125841" cy="244417"/>
            </a:xfrm>
            <a:prstGeom prst="rect">
              <a:avLst/>
            </a:prstGeom>
            <a:noFill/>
            <a:ln>
              <a:noFill/>
            </a:ln>
          </p:spPr>
        </p:pic>
        <p:pic>
          <p:nvPicPr>
            <p:cNvPr id="9" name="Google Shape;1185;p50">
              <a:extLst>
                <a:ext uri="{FF2B5EF4-FFF2-40B4-BE49-F238E27FC236}">
                  <a16:creationId xmlns:a16="http://schemas.microsoft.com/office/drawing/2014/main" id="{AC8F0476-E7E1-9A74-C266-84BA66F78F3E}"/>
                </a:ext>
              </a:extLst>
            </p:cNvPr>
            <p:cNvPicPr preferRelativeResize="0"/>
            <p:nvPr/>
          </p:nvPicPr>
          <p:blipFill>
            <a:blip r:embed="rId5">
              <a:alphaModFix/>
            </a:blip>
            <a:stretch>
              <a:fillRect/>
            </a:stretch>
          </p:blipFill>
          <p:spPr>
            <a:xfrm>
              <a:off x="3625280" y="3333863"/>
              <a:ext cx="205761" cy="262051"/>
            </a:xfrm>
            <a:prstGeom prst="rect">
              <a:avLst/>
            </a:prstGeom>
            <a:noFill/>
            <a:ln>
              <a:noFill/>
            </a:ln>
          </p:spPr>
        </p:pic>
      </p:grpSp>
      <p:sp>
        <p:nvSpPr>
          <p:cNvPr id="3" name="ZoneTexte 2">
            <a:extLst>
              <a:ext uri="{FF2B5EF4-FFF2-40B4-BE49-F238E27FC236}">
                <a16:creationId xmlns:a16="http://schemas.microsoft.com/office/drawing/2014/main" id="{2411968D-0040-E56B-726E-1B245C9A717C}"/>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cxnSp>
        <p:nvCxnSpPr>
          <p:cNvPr id="59" name="Google Shape;59;p14"/>
          <p:cNvCxnSpPr>
            <a:cxnSpLocks/>
          </p:cNvCxnSpPr>
          <p:nvPr/>
        </p:nvCxnSpPr>
        <p:spPr>
          <a:xfrm rot="16200000">
            <a:off x="4078445" y="5225"/>
            <a:ext cx="763800" cy="4173000"/>
          </a:xfrm>
          <a:prstGeom prst="curvedConnector5">
            <a:avLst>
              <a:gd name="adj1" fmla="val -31176"/>
              <a:gd name="adj2" fmla="val 49999"/>
              <a:gd name="adj3" fmla="val 131176"/>
            </a:avLst>
          </a:prstGeom>
          <a:noFill/>
          <a:ln w="28575" cap="flat" cmpd="sng">
            <a:solidFill>
              <a:srgbClr val="B7B7B7"/>
            </a:solidFill>
            <a:prstDash val="dash"/>
            <a:round/>
            <a:headEnd type="none" w="med" len="med"/>
            <a:tailEnd type="triangle" w="med" len="med"/>
          </a:ln>
        </p:spPr>
      </p:cxnSp>
      <p:grpSp>
        <p:nvGrpSpPr>
          <p:cNvPr id="2" name="Groupe 1">
            <a:extLst>
              <a:ext uri="{FF2B5EF4-FFF2-40B4-BE49-F238E27FC236}">
                <a16:creationId xmlns:a16="http://schemas.microsoft.com/office/drawing/2014/main" id="{E1E12BC5-E456-DECE-2758-CA14338C306E}"/>
              </a:ext>
            </a:extLst>
          </p:cNvPr>
          <p:cNvGrpSpPr/>
          <p:nvPr/>
        </p:nvGrpSpPr>
        <p:grpSpPr>
          <a:xfrm>
            <a:off x="1504895" y="1709825"/>
            <a:ext cx="1737900" cy="2586652"/>
            <a:chOff x="1504895" y="1709825"/>
            <a:chExt cx="1737900" cy="2586652"/>
          </a:xfrm>
        </p:grpSpPr>
        <p:sp>
          <p:nvSpPr>
            <p:cNvPr id="60" name="Google Shape;60;p14"/>
            <p:cNvSpPr/>
            <p:nvPr/>
          </p:nvSpPr>
          <p:spPr>
            <a:xfrm>
              <a:off x="1988495" y="1709825"/>
              <a:ext cx="770700" cy="763800"/>
            </a:xfrm>
            <a:prstGeom prst="ellipse">
              <a:avLst/>
            </a:prstGeom>
            <a:solidFill>
              <a:srgbClr val="183F8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1</a:t>
              </a:r>
              <a:endParaRPr b="1">
                <a:solidFill>
                  <a:schemeClr val="lt1"/>
                </a:solidFill>
                <a:latin typeface="Nunito"/>
                <a:ea typeface="Nunito"/>
                <a:cs typeface="Nunito"/>
                <a:sym typeface="Nunito"/>
              </a:endParaRPr>
            </a:p>
          </p:txBody>
        </p:sp>
        <p:sp>
          <p:nvSpPr>
            <p:cNvPr id="63" name="Google Shape;63;p14"/>
            <p:cNvSpPr txBox="1"/>
            <p:nvPr/>
          </p:nvSpPr>
          <p:spPr>
            <a:xfrm>
              <a:off x="1504895" y="3035877"/>
              <a:ext cx="1737900" cy="1260600"/>
            </a:xfrm>
            <a:prstGeom prst="rect">
              <a:avLst/>
            </a:prstGeom>
            <a:noFill/>
            <a:ln>
              <a:noFill/>
            </a:ln>
          </p:spPr>
          <p:txBody>
            <a:bodyPr spcFirstLastPara="1" wrap="square" lIns="91425" tIns="91425" rIns="91425" bIns="91425" anchor="ctr" anchorCtr="0">
              <a:noAutofit/>
            </a:bodyPr>
            <a:lstStyle/>
            <a:p>
              <a:pPr algn="ctr"/>
              <a:r>
                <a:rPr lang="fr" sz="1200">
                  <a:solidFill>
                    <a:srgbClr val="76B701"/>
                  </a:solidFill>
                  <a:ea typeface="Nunito"/>
                  <a:sym typeface="Nunito"/>
                </a:rPr>
                <a:t>✔</a:t>
              </a:r>
              <a:r>
                <a:rPr lang="fr" sz="1200">
                  <a:solidFill>
                    <a:srgbClr val="1D1C1D"/>
                  </a:solidFill>
                  <a:ea typeface="Nunito"/>
                  <a:sym typeface="Nunito"/>
                </a:rPr>
                <a:t> </a:t>
              </a:r>
              <a:r>
                <a:rPr lang="fr" sz="1800" err="1">
                  <a:solidFill>
                    <a:schemeClr val="dk2"/>
                  </a:solidFill>
                  <a:latin typeface="Nunito"/>
                  <a:ea typeface="Nunito"/>
                  <a:cs typeface="Nunito"/>
                  <a:sym typeface="Nunito"/>
                </a:rPr>
                <a:t>Granularity</a:t>
              </a:r>
              <a:r>
                <a:rPr lang="fr" sz="1800">
                  <a:solidFill>
                    <a:schemeClr val="dk2"/>
                  </a:solidFill>
                  <a:latin typeface="Nunito"/>
                  <a:ea typeface="Nunito"/>
                  <a:cs typeface="Nunito"/>
                  <a:sym typeface="Nunito"/>
                </a:rPr>
                <a:t> </a:t>
              </a:r>
              <a:r>
                <a:rPr lang="fr" sz="1800" err="1">
                  <a:solidFill>
                    <a:schemeClr val="dk2"/>
                  </a:solidFill>
                  <a:latin typeface="Nunito"/>
                  <a:ea typeface="Nunito"/>
                  <a:cs typeface="Nunito"/>
                  <a:sym typeface="Nunito"/>
                </a:rPr>
                <a:t>optimization</a:t>
              </a:r>
              <a:r>
                <a:rPr lang="fr" sz="1800">
                  <a:solidFill>
                    <a:schemeClr val="dk2"/>
                  </a:solidFill>
                  <a:latin typeface="Nunito"/>
                  <a:ea typeface="Nunito"/>
                  <a:cs typeface="Nunito"/>
                  <a:sym typeface="Nunito"/>
                </a:rPr>
                <a:t> for </a:t>
              </a:r>
              <a:r>
                <a:rPr lang="fr" sz="1800" err="1">
                  <a:solidFill>
                    <a:schemeClr val="dk2"/>
                  </a:solidFill>
                  <a:latin typeface="Nunito"/>
                  <a:ea typeface="Nunito"/>
                  <a:cs typeface="Nunito"/>
                  <a:sym typeface="Nunito"/>
                </a:rPr>
                <a:t>multicore</a:t>
              </a:r>
              <a:r>
                <a:rPr lang="fr" sz="1800">
                  <a:solidFill>
                    <a:schemeClr val="dk2"/>
                  </a:solidFill>
                  <a:latin typeface="Nunito"/>
                  <a:ea typeface="Nunito"/>
                  <a:cs typeface="Nunito"/>
                  <a:sym typeface="Nunito"/>
                </a:rPr>
                <a:t> architecture</a:t>
              </a:r>
              <a:endParaRPr lang="fr-FR" sz="1800">
                <a:solidFill>
                  <a:schemeClr val="dk2"/>
                </a:solidFill>
                <a:latin typeface="Nunito"/>
                <a:ea typeface="Nunito"/>
                <a:cs typeface="Nunito"/>
              </a:endParaRPr>
            </a:p>
          </p:txBody>
        </p:sp>
      </p:grpSp>
      <p:grpSp>
        <p:nvGrpSpPr>
          <p:cNvPr id="4" name="Groupe 3">
            <a:extLst>
              <a:ext uri="{FF2B5EF4-FFF2-40B4-BE49-F238E27FC236}">
                <a16:creationId xmlns:a16="http://schemas.microsoft.com/office/drawing/2014/main" id="{51AC210B-00E3-EDA2-77CE-D0231E96BAED}"/>
              </a:ext>
            </a:extLst>
          </p:cNvPr>
          <p:cNvGrpSpPr/>
          <p:nvPr/>
        </p:nvGrpSpPr>
        <p:grpSpPr>
          <a:xfrm>
            <a:off x="3542295" y="1709825"/>
            <a:ext cx="1737900" cy="2590179"/>
            <a:chOff x="3312675" y="1709825"/>
            <a:chExt cx="1737900" cy="2590179"/>
          </a:xfrm>
        </p:grpSpPr>
        <p:sp>
          <p:nvSpPr>
            <p:cNvPr id="62" name="Google Shape;62;p14"/>
            <p:cNvSpPr/>
            <p:nvPr/>
          </p:nvSpPr>
          <p:spPr>
            <a:xfrm>
              <a:off x="3845350" y="1709825"/>
              <a:ext cx="770700" cy="763800"/>
            </a:xfrm>
            <a:prstGeom prst="ellipse">
              <a:avLst/>
            </a:prstGeom>
            <a:solidFill>
              <a:srgbClr val="2A86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2</a:t>
              </a:r>
              <a:endParaRPr b="1">
                <a:solidFill>
                  <a:schemeClr val="lt1"/>
                </a:solidFill>
                <a:latin typeface="Nunito"/>
                <a:ea typeface="Nunito"/>
                <a:cs typeface="Nunito"/>
                <a:sym typeface="Nunito"/>
              </a:endParaRPr>
            </a:p>
          </p:txBody>
        </p:sp>
        <p:sp>
          <p:nvSpPr>
            <p:cNvPr id="64" name="Google Shape;64;p14"/>
            <p:cNvSpPr txBox="1"/>
            <p:nvPr/>
          </p:nvSpPr>
          <p:spPr>
            <a:xfrm>
              <a:off x="3312675" y="3039404"/>
              <a:ext cx="1737900" cy="1260600"/>
            </a:xfrm>
            <a:prstGeom prst="rect">
              <a:avLst/>
            </a:prstGeom>
            <a:noFill/>
            <a:ln>
              <a:noFill/>
            </a:ln>
          </p:spPr>
          <p:txBody>
            <a:bodyPr spcFirstLastPara="1" wrap="square" lIns="91425" tIns="91425" rIns="91425" bIns="91425" anchor="ctr" anchorCtr="0">
              <a:noAutofit/>
            </a:bodyPr>
            <a:lstStyle/>
            <a:p>
              <a:pPr algn="ctr"/>
              <a:r>
                <a:rPr lang="fr" sz="1800">
                  <a:solidFill>
                    <a:schemeClr val="dk2"/>
                  </a:solidFill>
                  <a:latin typeface="Nunito"/>
                  <a:ea typeface="Nunito"/>
                  <a:cs typeface="Nunito"/>
                  <a:sym typeface="Nunito"/>
                </a:rPr>
                <a:t>HPC </a:t>
              </a:r>
              <a:r>
                <a:rPr lang="fr" sz="1800" err="1">
                  <a:solidFill>
                    <a:schemeClr val="dk2"/>
                  </a:solidFill>
                  <a:latin typeface="Nunito"/>
                  <a:ea typeface="Nunito"/>
                  <a:cs typeface="Nunito"/>
                  <a:sym typeface="Nunito"/>
                </a:rPr>
                <a:t>resource</a:t>
              </a:r>
              <a:r>
                <a:rPr lang="fr" sz="1800">
                  <a:solidFill>
                    <a:schemeClr val="dk2"/>
                  </a:solidFill>
                  <a:latin typeface="Nunito"/>
                  <a:ea typeface="Nunito"/>
                  <a:cs typeface="Nunito"/>
                  <a:sym typeface="Nunito"/>
                </a:rPr>
                <a:t> allocation</a:t>
              </a:r>
              <a:endParaRPr lang="fr-FR" sz="1800">
                <a:solidFill>
                  <a:schemeClr val="dk2"/>
                </a:solidFill>
                <a:latin typeface="Nunito"/>
                <a:ea typeface="Nunito"/>
                <a:cs typeface="Nunito"/>
              </a:endParaRPr>
            </a:p>
          </p:txBody>
        </p:sp>
      </p:grpSp>
      <p:grpSp>
        <p:nvGrpSpPr>
          <p:cNvPr id="5" name="Groupe 4">
            <a:extLst>
              <a:ext uri="{FF2B5EF4-FFF2-40B4-BE49-F238E27FC236}">
                <a16:creationId xmlns:a16="http://schemas.microsoft.com/office/drawing/2014/main" id="{0DEEA368-B2CE-CF79-E655-F733B6B2BDA6}"/>
              </a:ext>
            </a:extLst>
          </p:cNvPr>
          <p:cNvGrpSpPr/>
          <p:nvPr/>
        </p:nvGrpSpPr>
        <p:grpSpPr>
          <a:xfrm>
            <a:off x="5671128" y="1709825"/>
            <a:ext cx="1737900" cy="2586652"/>
            <a:chOff x="5441508" y="1709825"/>
            <a:chExt cx="1737900" cy="2586652"/>
          </a:xfrm>
        </p:grpSpPr>
        <p:sp>
          <p:nvSpPr>
            <p:cNvPr id="61" name="Google Shape;61;p14"/>
            <p:cNvSpPr/>
            <p:nvPr/>
          </p:nvSpPr>
          <p:spPr>
            <a:xfrm>
              <a:off x="5931825" y="1709825"/>
              <a:ext cx="770700" cy="763800"/>
            </a:xfrm>
            <a:prstGeom prst="ellipse">
              <a:avLst/>
            </a:prstGeom>
            <a:solidFill>
              <a:srgbClr val="8C4130"/>
            </a:solidFill>
            <a:ln>
              <a:solidFill>
                <a:srgbClr val="8C413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3</a:t>
              </a:r>
              <a:endParaRPr b="1">
                <a:solidFill>
                  <a:schemeClr val="lt1"/>
                </a:solidFill>
                <a:latin typeface="Nunito"/>
                <a:ea typeface="Nunito"/>
                <a:cs typeface="Nunito"/>
                <a:sym typeface="Nunito"/>
              </a:endParaRPr>
            </a:p>
          </p:txBody>
        </p:sp>
        <p:sp>
          <p:nvSpPr>
            <p:cNvPr id="65" name="Google Shape;65;p14"/>
            <p:cNvSpPr txBox="1"/>
            <p:nvPr/>
          </p:nvSpPr>
          <p:spPr>
            <a:xfrm>
              <a:off x="5441508" y="3035877"/>
              <a:ext cx="1737900" cy="12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chemeClr val="dk2"/>
                  </a:solidFill>
                  <a:latin typeface="Nunito"/>
                  <a:ea typeface="Nunito"/>
                  <a:cs typeface="Nunito"/>
                  <a:sym typeface="Nunito"/>
                </a:rPr>
                <a:t>HPC co-design</a:t>
              </a:r>
              <a:endParaRPr sz="1800">
                <a:solidFill>
                  <a:schemeClr val="dk2"/>
                </a:solidFill>
                <a:latin typeface="Nunito"/>
                <a:ea typeface="Nunito"/>
                <a:cs typeface="Nunito"/>
                <a:sym typeface="Nunito"/>
              </a:endParaRPr>
            </a:p>
          </p:txBody>
        </p:sp>
      </p:grpSp>
      <p:sp>
        <p:nvSpPr>
          <p:cNvPr id="3" name="Google Shape;590;p26">
            <a:extLst>
              <a:ext uri="{FF2B5EF4-FFF2-40B4-BE49-F238E27FC236}">
                <a16:creationId xmlns:a16="http://schemas.microsoft.com/office/drawing/2014/main" id="{22AA89B1-4736-F950-3A6C-5F331AF4534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err="1"/>
              <a:t>Outline</a:t>
            </a:r>
            <a:endParaRPr err="1"/>
          </a:p>
        </p:txBody>
      </p:sp>
      <p:sp>
        <p:nvSpPr>
          <p:cNvPr id="7" name="ZoneTexte 6">
            <a:extLst>
              <a:ext uri="{FF2B5EF4-FFF2-40B4-BE49-F238E27FC236}">
                <a16:creationId xmlns:a16="http://schemas.microsoft.com/office/drawing/2014/main" id="{41C8F230-B1DA-D1B4-005B-903F7B694A54}"/>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Tree>
    <p:extLst>
      <p:ext uri="{BB962C8B-B14F-4D97-AF65-F5344CB8AC3E}">
        <p14:creationId xmlns:p14="http://schemas.microsoft.com/office/powerpoint/2010/main" val="204214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par>
                                <p:cTn id="8" presetID="9" presetClass="emph" presetSubtype="0" nodeType="withEffect">
                                  <p:stCondLst>
                                    <p:cond delay="0"/>
                                  </p:stCondLst>
                                  <p:childTnLst>
                                    <p:set>
                                      <p:cBhvr>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6" name="Image 15" descr="Une image contenant texte, capture d’écran, diagramme&#10;&#10;Description générée automatiquement">
            <a:extLst>
              <a:ext uri="{FF2B5EF4-FFF2-40B4-BE49-F238E27FC236}">
                <a16:creationId xmlns:a16="http://schemas.microsoft.com/office/drawing/2014/main" id="{72FCFE9D-B757-B441-9293-D9E2A7372DB8}"/>
              </a:ext>
            </a:extLst>
          </p:cNvPr>
          <p:cNvPicPr>
            <a:picLocks noChangeAspect="1"/>
          </p:cNvPicPr>
          <p:nvPr/>
        </p:nvPicPr>
        <p:blipFill>
          <a:blip r:embed="rId3">
            <a:alphaModFix amt="45000"/>
          </a:blip>
          <a:srcRect l="3962" t="19763" b="6448"/>
          <a:stretch/>
        </p:blipFill>
        <p:spPr>
          <a:xfrm>
            <a:off x="1137897" y="1312479"/>
            <a:ext cx="6954957" cy="2983983"/>
          </a:xfrm>
          <a:prstGeom prst="rect">
            <a:avLst/>
          </a:prstGeom>
        </p:spPr>
      </p:pic>
      <p:sp>
        <p:nvSpPr>
          <p:cNvPr id="79" name="Google Shape;7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a:t>
            </a:fld>
            <a:endParaRPr/>
          </a:p>
        </p:txBody>
      </p:sp>
      <p:sp>
        <p:nvSpPr>
          <p:cNvPr id="155" name="Google Shape;155;p14"/>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0" algn="ctr" rtl="0">
              <a:spcBef>
                <a:spcPts val="0"/>
              </a:spcBef>
              <a:spcAft>
                <a:spcPts val="0"/>
              </a:spcAft>
              <a:buNone/>
            </a:pPr>
            <a:r>
              <a:rPr lang="fr" sz="3000" b="1">
                <a:latin typeface="Nunito"/>
                <a:ea typeface="Nunito"/>
                <a:cs typeface="Nunito"/>
                <a:sym typeface="Nunito"/>
              </a:rPr>
              <a:t>Square Kilometre Array (SKA)</a:t>
            </a:r>
            <a:endParaRPr sz="3000" b="1">
              <a:latin typeface="Nunito"/>
              <a:ea typeface="Nunito"/>
              <a:cs typeface="Nunito"/>
              <a:sym typeface="Nunito"/>
            </a:endParaRPr>
          </a:p>
        </p:txBody>
      </p:sp>
      <p:grpSp>
        <p:nvGrpSpPr>
          <p:cNvPr id="10" name="Groupe 9">
            <a:extLst>
              <a:ext uri="{FF2B5EF4-FFF2-40B4-BE49-F238E27FC236}">
                <a16:creationId xmlns:a16="http://schemas.microsoft.com/office/drawing/2014/main" id="{153813BC-808F-ED69-3658-208B20A94CE1}"/>
              </a:ext>
            </a:extLst>
          </p:cNvPr>
          <p:cNvGrpSpPr/>
          <p:nvPr/>
        </p:nvGrpSpPr>
        <p:grpSpPr>
          <a:xfrm>
            <a:off x="1019401" y="1312333"/>
            <a:ext cx="1661710" cy="3743577"/>
            <a:chOff x="1019401" y="1312333"/>
            <a:chExt cx="1661710" cy="3743577"/>
          </a:xfrm>
        </p:grpSpPr>
        <p:sp>
          <p:nvSpPr>
            <p:cNvPr id="5" name="Ellipse 4">
              <a:extLst>
                <a:ext uri="{FF2B5EF4-FFF2-40B4-BE49-F238E27FC236}">
                  <a16:creationId xmlns:a16="http://schemas.microsoft.com/office/drawing/2014/main" id="{DD101BDA-7C47-EDF9-2CFE-A8C21523EB2D}"/>
                </a:ext>
              </a:extLst>
            </p:cNvPr>
            <p:cNvSpPr/>
            <p:nvPr/>
          </p:nvSpPr>
          <p:spPr>
            <a:xfrm>
              <a:off x="1157111" y="1312333"/>
              <a:ext cx="1524000" cy="318205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D64EBE3B-FCDD-5609-C352-090FD92015E9}"/>
                </a:ext>
              </a:extLst>
            </p:cNvPr>
            <p:cNvSpPr txBox="1"/>
            <p:nvPr/>
          </p:nvSpPr>
          <p:spPr>
            <a:xfrm>
              <a:off x="1019401" y="4532690"/>
              <a:ext cx="16580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err="1">
                  <a:solidFill>
                    <a:srgbClr val="C00000"/>
                  </a:solidFill>
                  <a:latin typeface="Nunito"/>
                </a:rPr>
                <a:t>Huge</a:t>
              </a:r>
              <a:r>
                <a:rPr lang="fr-FR">
                  <a:solidFill>
                    <a:srgbClr val="C00000"/>
                  </a:solidFill>
                  <a:latin typeface="Nunito"/>
                </a:rPr>
                <a:t> </a:t>
              </a:r>
              <a:r>
                <a:rPr lang="fr-FR" err="1">
                  <a:solidFill>
                    <a:srgbClr val="C00000"/>
                  </a:solidFill>
                  <a:latin typeface="Nunito"/>
                </a:rPr>
                <a:t>collecting</a:t>
              </a:r>
              <a:r>
                <a:rPr lang="fr-FR">
                  <a:solidFill>
                    <a:srgbClr val="C00000"/>
                  </a:solidFill>
                  <a:latin typeface="Nunito"/>
                </a:rPr>
                <a:t> surface</a:t>
              </a:r>
            </a:p>
          </p:txBody>
        </p:sp>
      </p:grpSp>
      <p:grpSp>
        <p:nvGrpSpPr>
          <p:cNvPr id="11" name="Groupe 10">
            <a:extLst>
              <a:ext uri="{FF2B5EF4-FFF2-40B4-BE49-F238E27FC236}">
                <a16:creationId xmlns:a16="http://schemas.microsoft.com/office/drawing/2014/main" id="{A02D194F-B0C4-56C8-FD72-F1CEE592121F}"/>
              </a:ext>
            </a:extLst>
          </p:cNvPr>
          <p:cNvGrpSpPr/>
          <p:nvPr/>
        </p:nvGrpSpPr>
        <p:grpSpPr>
          <a:xfrm>
            <a:off x="3366570" y="1348052"/>
            <a:ext cx="3595687" cy="3707857"/>
            <a:chOff x="3366570" y="1348052"/>
            <a:chExt cx="3595687" cy="3707857"/>
          </a:xfrm>
        </p:grpSpPr>
        <p:sp>
          <p:nvSpPr>
            <p:cNvPr id="7" name="Ellipse 6">
              <a:extLst>
                <a:ext uri="{FF2B5EF4-FFF2-40B4-BE49-F238E27FC236}">
                  <a16:creationId xmlns:a16="http://schemas.microsoft.com/office/drawing/2014/main" id="{70429605-D8DE-9982-96E0-8F2BDFF16038}"/>
                </a:ext>
              </a:extLst>
            </p:cNvPr>
            <p:cNvSpPr/>
            <p:nvPr/>
          </p:nvSpPr>
          <p:spPr>
            <a:xfrm>
              <a:off x="3366570" y="1348052"/>
              <a:ext cx="1524000" cy="318205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6D0E537C-A2E3-8CF0-E18B-D115E36991AD}"/>
                </a:ext>
              </a:extLst>
            </p:cNvPr>
            <p:cNvSpPr/>
            <p:nvPr/>
          </p:nvSpPr>
          <p:spPr>
            <a:xfrm>
              <a:off x="5438257" y="1348052"/>
              <a:ext cx="1524000" cy="318205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628AEA2-B6B4-9AA7-0411-B43B65AB92A9}"/>
                </a:ext>
              </a:extLst>
            </p:cNvPr>
            <p:cNvSpPr txBox="1"/>
            <p:nvPr/>
          </p:nvSpPr>
          <p:spPr>
            <a:xfrm>
              <a:off x="4356552" y="4532689"/>
              <a:ext cx="16580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solidFill>
                    <a:srgbClr val="C00000"/>
                  </a:solidFill>
                  <a:latin typeface="Nunito"/>
                </a:rPr>
                <a:t>Storage </a:t>
              </a:r>
              <a:r>
                <a:rPr lang="fr-FR" err="1">
                  <a:solidFill>
                    <a:srgbClr val="C00000"/>
                  </a:solidFill>
                  <a:latin typeface="Nunito"/>
                </a:rPr>
                <a:t>constraints</a:t>
              </a:r>
              <a:endParaRPr lang="fr-FR" err="1">
                <a:solidFill>
                  <a:srgbClr val="C00000"/>
                </a:solidFill>
              </a:endParaRPr>
            </a:p>
          </p:txBody>
        </p:sp>
      </p:grpSp>
      <p:grpSp>
        <p:nvGrpSpPr>
          <p:cNvPr id="17" name="Groupe 16">
            <a:extLst>
              <a:ext uri="{FF2B5EF4-FFF2-40B4-BE49-F238E27FC236}">
                <a16:creationId xmlns:a16="http://schemas.microsoft.com/office/drawing/2014/main" id="{7A0C2EB8-DE95-6A4B-FD8E-9C671062D6FA}"/>
              </a:ext>
            </a:extLst>
          </p:cNvPr>
          <p:cNvGrpSpPr/>
          <p:nvPr/>
        </p:nvGrpSpPr>
        <p:grpSpPr>
          <a:xfrm>
            <a:off x="2505532" y="2011225"/>
            <a:ext cx="3136408" cy="2112037"/>
            <a:chOff x="2505532" y="2011225"/>
            <a:chExt cx="3136408" cy="2112037"/>
          </a:xfrm>
        </p:grpSpPr>
        <p:sp>
          <p:nvSpPr>
            <p:cNvPr id="12" name="Google Shape;122;p14">
              <a:extLst>
                <a:ext uri="{FF2B5EF4-FFF2-40B4-BE49-F238E27FC236}">
                  <a16:creationId xmlns:a16="http://schemas.microsoft.com/office/drawing/2014/main" id="{EA871745-36DE-CC5B-C22F-428732897F05}"/>
                </a:ext>
              </a:extLst>
            </p:cNvPr>
            <p:cNvSpPr txBox="1"/>
            <p:nvPr/>
          </p:nvSpPr>
          <p:spPr>
            <a:xfrm>
              <a:off x="2655123" y="2011225"/>
              <a:ext cx="832200" cy="21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i="1">
                  <a:solidFill>
                    <a:srgbClr val="C00000"/>
                  </a:solidFill>
                  <a:latin typeface="Nunito"/>
                  <a:ea typeface="Nunito"/>
                  <a:cs typeface="Nunito"/>
                  <a:sym typeface="Nunito"/>
                </a:rPr>
                <a:t>2Pb/s</a:t>
              </a:r>
              <a:endParaRPr sz="1800" i="1">
                <a:solidFill>
                  <a:srgbClr val="C00000"/>
                </a:solidFill>
                <a:latin typeface="Nunito"/>
                <a:ea typeface="Nunito"/>
                <a:cs typeface="Nunito"/>
                <a:sym typeface="Nunito"/>
              </a:endParaRPr>
            </a:p>
          </p:txBody>
        </p:sp>
        <p:sp>
          <p:nvSpPr>
            <p:cNvPr id="13" name="Google Shape;123;p14">
              <a:extLst>
                <a:ext uri="{FF2B5EF4-FFF2-40B4-BE49-F238E27FC236}">
                  <a16:creationId xmlns:a16="http://schemas.microsoft.com/office/drawing/2014/main" id="{3F87F00F-46CE-55AF-9BE3-BE020956A2F4}"/>
                </a:ext>
              </a:extLst>
            </p:cNvPr>
            <p:cNvSpPr txBox="1"/>
            <p:nvPr/>
          </p:nvSpPr>
          <p:spPr>
            <a:xfrm>
              <a:off x="2505532" y="3903465"/>
              <a:ext cx="832200" cy="21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i="1">
                  <a:solidFill>
                    <a:srgbClr val="C00000"/>
                  </a:solidFill>
                  <a:latin typeface="Nunito"/>
                  <a:ea typeface="Nunito"/>
                  <a:cs typeface="Nunito"/>
                  <a:sym typeface="Nunito"/>
                </a:rPr>
                <a:t>20Tb/s</a:t>
              </a:r>
              <a:endParaRPr sz="1800" i="1">
                <a:solidFill>
                  <a:srgbClr val="C00000"/>
                </a:solidFill>
                <a:latin typeface="Nunito"/>
                <a:ea typeface="Nunito"/>
                <a:cs typeface="Nunito"/>
                <a:sym typeface="Nunito"/>
              </a:endParaRPr>
            </a:p>
          </p:txBody>
        </p:sp>
        <p:sp>
          <p:nvSpPr>
            <p:cNvPr id="14" name="Google Shape;124;p14">
              <a:extLst>
                <a:ext uri="{FF2B5EF4-FFF2-40B4-BE49-F238E27FC236}">
                  <a16:creationId xmlns:a16="http://schemas.microsoft.com/office/drawing/2014/main" id="{4CF452C0-E069-D66C-EC64-A82614BA960D}"/>
                </a:ext>
              </a:extLst>
            </p:cNvPr>
            <p:cNvSpPr txBox="1"/>
            <p:nvPr/>
          </p:nvSpPr>
          <p:spPr>
            <a:xfrm>
              <a:off x="4784445" y="3913262"/>
              <a:ext cx="832200" cy="21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800" i="1">
                  <a:solidFill>
                    <a:srgbClr val="C00000"/>
                  </a:solidFill>
                  <a:latin typeface="Nunito"/>
                  <a:ea typeface="Nunito"/>
                  <a:cs typeface="Nunito"/>
                  <a:sym typeface="Nunito"/>
                </a:rPr>
                <a:t>8.9Tb/s</a:t>
              </a:r>
              <a:endParaRPr sz="1800" i="1">
                <a:solidFill>
                  <a:srgbClr val="C00000"/>
                </a:solidFill>
                <a:latin typeface="Nunito"/>
                <a:ea typeface="Nunito"/>
                <a:cs typeface="Nunito"/>
                <a:sym typeface="Nunito"/>
              </a:endParaRPr>
            </a:p>
          </p:txBody>
        </p:sp>
        <p:sp>
          <p:nvSpPr>
            <p:cNvPr id="15" name="Google Shape;125;p14">
              <a:extLst>
                <a:ext uri="{FF2B5EF4-FFF2-40B4-BE49-F238E27FC236}">
                  <a16:creationId xmlns:a16="http://schemas.microsoft.com/office/drawing/2014/main" id="{90ECD122-4352-1B5B-E740-2AEB841E4996}"/>
                </a:ext>
              </a:extLst>
            </p:cNvPr>
            <p:cNvSpPr txBox="1"/>
            <p:nvPr/>
          </p:nvSpPr>
          <p:spPr>
            <a:xfrm>
              <a:off x="4809740" y="2011225"/>
              <a:ext cx="832200" cy="21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800" i="1">
                  <a:solidFill>
                    <a:srgbClr val="C00000"/>
                  </a:solidFill>
                  <a:latin typeface="Nunito"/>
                  <a:ea typeface="Nunito"/>
                  <a:cs typeface="Nunito"/>
                  <a:sym typeface="Nunito"/>
                </a:rPr>
                <a:t>7.8Tb/s</a:t>
              </a:r>
              <a:endParaRPr sz="1800" i="1">
                <a:solidFill>
                  <a:srgbClr val="C00000"/>
                </a:solidFill>
                <a:latin typeface="Nunito"/>
                <a:ea typeface="Nunito"/>
                <a:cs typeface="Nunito"/>
                <a:sym typeface="Nunito"/>
              </a:endParaRPr>
            </a:p>
          </p:txBody>
        </p:sp>
      </p:grpSp>
      <p:sp>
        <p:nvSpPr>
          <p:cNvPr id="3" name="ZoneTexte 2">
            <a:extLst>
              <a:ext uri="{FF2B5EF4-FFF2-40B4-BE49-F238E27FC236}">
                <a16:creationId xmlns:a16="http://schemas.microsoft.com/office/drawing/2014/main" id="{B00229CA-9925-CA79-1E10-6C1A83F70EBB}"/>
              </a:ext>
            </a:extLst>
          </p:cNvPr>
          <p:cNvSpPr txBox="1"/>
          <p:nvPr/>
        </p:nvSpPr>
        <p:spPr>
          <a:xfrm>
            <a:off x="6891999" y="4534127"/>
            <a:ext cx="16580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solidFill>
                  <a:srgbClr val="C00000"/>
                </a:solidFill>
                <a:latin typeface="Nunito"/>
              </a:rPr>
              <a:t>Process as fast as possible</a:t>
            </a:r>
            <a:endParaRPr lang="fr-FR"/>
          </a:p>
        </p:txBody>
      </p:sp>
      <p:sp>
        <p:nvSpPr>
          <p:cNvPr id="4" name="ZoneTexte 3">
            <a:extLst>
              <a:ext uri="{FF2B5EF4-FFF2-40B4-BE49-F238E27FC236}">
                <a16:creationId xmlns:a16="http://schemas.microsoft.com/office/drawing/2014/main" id="{421D5973-5E42-EB3D-B960-3D3DC26BA721}"/>
              </a:ext>
            </a:extLst>
          </p:cNvPr>
          <p:cNvSpPr txBox="1"/>
          <p:nvPr/>
        </p:nvSpPr>
        <p:spPr>
          <a:xfrm>
            <a:off x="8011206" y="137772"/>
            <a:ext cx="1010329"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err="1">
                <a:latin typeface="Nunito"/>
              </a:rPr>
              <a:t>Preamble</a:t>
            </a:r>
          </a:p>
        </p:txBody>
      </p:sp>
    </p:spTree>
    <p:extLst>
      <p:ext uri="{BB962C8B-B14F-4D97-AF65-F5344CB8AC3E}">
        <p14:creationId xmlns:p14="http://schemas.microsoft.com/office/powerpoint/2010/main" val="323461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53" presetClass="entr" presetSubtype="16"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Motivation</a:t>
            </a:r>
            <a:endParaRPr/>
          </a:p>
        </p:txBody>
      </p:sp>
      <p:grpSp>
        <p:nvGrpSpPr>
          <p:cNvPr id="2" name="Groupe 1">
            <a:extLst>
              <a:ext uri="{FF2B5EF4-FFF2-40B4-BE49-F238E27FC236}">
                <a16:creationId xmlns:a16="http://schemas.microsoft.com/office/drawing/2014/main" id="{C51A211E-B83B-CB3C-EA3E-7D27FBB5179E}"/>
              </a:ext>
            </a:extLst>
          </p:cNvPr>
          <p:cNvGrpSpPr/>
          <p:nvPr/>
        </p:nvGrpSpPr>
        <p:grpSpPr>
          <a:xfrm>
            <a:off x="1442451" y="1837838"/>
            <a:ext cx="2004599" cy="1593970"/>
            <a:chOff x="1442451" y="1837838"/>
            <a:chExt cx="2004599" cy="1593970"/>
          </a:xfrm>
        </p:grpSpPr>
        <p:pic>
          <p:nvPicPr>
            <p:cNvPr id="866" name="Google Shape;866;p35"/>
            <p:cNvPicPr preferRelativeResize="0"/>
            <p:nvPr/>
          </p:nvPicPr>
          <p:blipFill rotWithShape="1">
            <a:blip r:embed="rId3">
              <a:alphaModFix/>
            </a:blip>
            <a:srcRect l="12292" t="10029" r="11638" b="10750"/>
            <a:stretch/>
          </p:blipFill>
          <p:spPr>
            <a:xfrm>
              <a:off x="3037850" y="3022908"/>
              <a:ext cx="409200" cy="408900"/>
            </a:xfrm>
            <a:prstGeom prst="ellipse">
              <a:avLst/>
            </a:prstGeom>
            <a:noFill/>
            <a:ln>
              <a:noFill/>
            </a:ln>
          </p:spPr>
        </p:pic>
        <p:pic>
          <p:nvPicPr>
            <p:cNvPr id="867" name="Google Shape;867;p35"/>
            <p:cNvPicPr preferRelativeResize="0"/>
            <p:nvPr/>
          </p:nvPicPr>
          <p:blipFill>
            <a:blip r:embed="rId4">
              <a:alphaModFix/>
            </a:blip>
            <a:stretch>
              <a:fillRect/>
            </a:stretch>
          </p:blipFill>
          <p:spPr>
            <a:xfrm>
              <a:off x="2246438" y="1837838"/>
              <a:ext cx="686839" cy="217457"/>
            </a:xfrm>
            <a:prstGeom prst="rect">
              <a:avLst/>
            </a:prstGeom>
            <a:noFill/>
            <a:ln>
              <a:noFill/>
            </a:ln>
          </p:spPr>
        </p:pic>
        <p:pic>
          <p:nvPicPr>
            <p:cNvPr id="868" name="Google Shape;868;p35"/>
            <p:cNvPicPr preferRelativeResize="0"/>
            <p:nvPr/>
          </p:nvPicPr>
          <p:blipFill>
            <a:blip r:embed="rId5">
              <a:alphaModFix/>
            </a:blip>
            <a:stretch>
              <a:fillRect/>
            </a:stretch>
          </p:blipFill>
          <p:spPr>
            <a:xfrm>
              <a:off x="1442451" y="3097507"/>
              <a:ext cx="995754" cy="259505"/>
            </a:xfrm>
            <a:prstGeom prst="rect">
              <a:avLst/>
            </a:prstGeom>
            <a:noFill/>
            <a:ln>
              <a:noFill/>
            </a:ln>
          </p:spPr>
        </p:pic>
      </p:grpSp>
      <p:pic>
        <p:nvPicPr>
          <p:cNvPr id="869" name="Google Shape;869;p35"/>
          <p:cNvPicPr preferRelativeResize="0"/>
          <p:nvPr/>
        </p:nvPicPr>
        <p:blipFill>
          <a:blip r:embed="rId6">
            <a:alphaModFix/>
          </a:blip>
          <a:stretch>
            <a:fillRect/>
          </a:stretch>
        </p:blipFill>
        <p:spPr>
          <a:xfrm>
            <a:off x="2177153" y="2324393"/>
            <a:ext cx="756125" cy="625228"/>
          </a:xfrm>
          <a:prstGeom prst="rect">
            <a:avLst/>
          </a:prstGeom>
          <a:noFill/>
          <a:ln>
            <a:noFill/>
          </a:ln>
        </p:spPr>
      </p:pic>
      <p:pic>
        <p:nvPicPr>
          <p:cNvPr id="870" name="Google Shape;870;p35"/>
          <p:cNvPicPr preferRelativeResize="0"/>
          <p:nvPr/>
        </p:nvPicPr>
        <p:blipFill>
          <a:blip r:embed="rId7">
            <a:alphaModFix/>
          </a:blip>
          <a:stretch>
            <a:fillRect/>
          </a:stretch>
        </p:blipFill>
        <p:spPr>
          <a:xfrm>
            <a:off x="6221725" y="2159482"/>
            <a:ext cx="955050" cy="955050"/>
          </a:xfrm>
          <a:prstGeom prst="rect">
            <a:avLst/>
          </a:prstGeom>
          <a:noFill/>
          <a:ln>
            <a:noFill/>
          </a:ln>
        </p:spPr>
      </p:pic>
      <p:sp>
        <p:nvSpPr>
          <p:cNvPr id="871" name="Google Shape;871;p35"/>
          <p:cNvSpPr txBox="1"/>
          <p:nvPr/>
        </p:nvSpPr>
        <p:spPr>
          <a:xfrm>
            <a:off x="5219650" y="3695700"/>
            <a:ext cx="2959200" cy="520800"/>
          </a:xfrm>
          <a:prstGeom prst="rect">
            <a:avLst/>
          </a:prstGeom>
          <a:noFill/>
          <a:ln>
            <a:noFill/>
          </a:ln>
        </p:spPr>
        <p:txBody>
          <a:bodyPr spcFirstLastPara="1" wrap="square" lIns="91425" tIns="91425" rIns="91425" bIns="91425" anchor="t" anchorCtr="0">
            <a:noAutofit/>
          </a:bodyPr>
          <a:lstStyle/>
          <a:p>
            <a:pPr algn="ctr"/>
            <a:r>
              <a:rPr lang="fr" sz="1800">
                <a:solidFill>
                  <a:schemeClr val="dk1"/>
                </a:solidFill>
                <a:latin typeface="Nunito"/>
                <a:ea typeface="Nunito"/>
                <a:cs typeface="Nunito"/>
                <a:sym typeface="Nunito"/>
              </a:rPr>
              <a:t>HPC Multi-Node Resource Allocation</a:t>
            </a:r>
            <a:endParaRPr lang="fr" sz="1800">
              <a:solidFill>
                <a:schemeClr val="dk1"/>
              </a:solidFill>
              <a:latin typeface="Nunito"/>
              <a:ea typeface="Nunito"/>
              <a:cs typeface="Nunito"/>
            </a:endParaRPr>
          </a:p>
        </p:txBody>
      </p:sp>
      <p:sp>
        <p:nvSpPr>
          <p:cNvPr id="872" name="Google Shape;872;p35"/>
          <p:cNvSpPr txBox="1"/>
          <p:nvPr/>
        </p:nvSpPr>
        <p:spPr>
          <a:xfrm>
            <a:off x="965150" y="3695700"/>
            <a:ext cx="2959200" cy="52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a:solidFill>
                  <a:schemeClr val="dk1"/>
                </a:solidFill>
                <a:latin typeface="Nunito"/>
                <a:ea typeface="Nunito"/>
                <a:cs typeface="Nunito"/>
                <a:sym typeface="Nunito"/>
              </a:rPr>
              <a:t>Collaboration</a:t>
            </a:r>
            <a:endParaRPr sz="1800">
              <a:solidFill>
                <a:schemeClr val="dk1"/>
              </a:solidFill>
              <a:latin typeface="Nunito"/>
              <a:ea typeface="Nunito"/>
              <a:cs typeface="Nunito"/>
              <a:sym typeface="Nunito"/>
            </a:endParaRPr>
          </a:p>
        </p:txBody>
      </p:sp>
      <p:sp>
        <p:nvSpPr>
          <p:cNvPr id="873" name="Google Shape;87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30</a:t>
            </a:fld>
            <a:endParaRPr/>
          </a:p>
        </p:txBody>
      </p:sp>
      <p:sp>
        <p:nvSpPr>
          <p:cNvPr id="4" name="ZoneTexte 3">
            <a:extLst>
              <a:ext uri="{FF2B5EF4-FFF2-40B4-BE49-F238E27FC236}">
                <a16:creationId xmlns:a16="http://schemas.microsoft.com/office/drawing/2014/main" id="{30CFF215-69DC-25DB-8B5E-98064B46436F}"/>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872"/>
                                        </p:tgtEl>
                                        <p:attrNameLst>
                                          <p:attrName>style.visibility</p:attrName>
                                        </p:attrNameLst>
                                      </p:cBhvr>
                                      <p:to>
                                        <p:strVal val="visible"/>
                                      </p:to>
                                    </p:set>
                                    <p:animEffect transition="in" filter="fade">
                                      <p:cBhvr>
                                        <p:cTn id="9" dur="500"/>
                                        <p:tgtEl>
                                          <p:spTgt spid="87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70"/>
                                        </p:tgtEl>
                                        <p:attrNameLst>
                                          <p:attrName>style.visibility</p:attrName>
                                        </p:attrNameLst>
                                      </p:cBhvr>
                                      <p:to>
                                        <p:strVal val="visible"/>
                                      </p:to>
                                    </p:set>
                                    <p:anim calcmode="lin" valueType="num">
                                      <p:cBhvr>
                                        <p:cTn id="14" dur="500" fill="hold"/>
                                        <p:tgtEl>
                                          <p:spTgt spid="870"/>
                                        </p:tgtEl>
                                        <p:attrNameLst>
                                          <p:attrName>ppt_w</p:attrName>
                                        </p:attrNameLst>
                                      </p:cBhvr>
                                      <p:tavLst>
                                        <p:tav tm="0">
                                          <p:val>
                                            <p:fltVal val="0"/>
                                          </p:val>
                                        </p:tav>
                                        <p:tav tm="100000">
                                          <p:val>
                                            <p:strVal val="#ppt_w"/>
                                          </p:val>
                                        </p:tav>
                                      </p:tavLst>
                                    </p:anim>
                                    <p:anim calcmode="lin" valueType="num">
                                      <p:cBhvr>
                                        <p:cTn id="15" dur="500" fill="hold"/>
                                        <p:tgtEl>
                                          <p:spTgt spid="870"/>
                                        </p:tgtEl>
                                        <p:attrNameLst>
                                          <p:attrName>ppt_h</p:attrName>
                                        </p:attrNameLst>
                                      </p:cBhvr>
                                      <p:tavLst>
                                        <p:tav tm="0">
                                          <p:val>
                                            <p:fltVal val="0"/>
                                          </p:val>
                                        </p:tav>
                                        <p:tav tm="100000">
                                          <p:val>
                                            <p:strVal val="#ppt_h"/>
                                          </p:val>
                                        </p:tav>
                                      </p:tavLst>
                                    </p:anim>
                                    <p:animEffect transition="in" filter="fade">
                                      <p:cBhvr>
                                        <p:cTn id="16" dur="500"/>
                                        <p:tgtEl>
                                          <p:spTgt spid="8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1"/>
                                        </p:tgtEl>
                                        <p:attrNameLst>
                                          <p:attrName>style.visibility</p:attrName>
                                        </p:attrNameLst>
                                      </p:cBhvr>
                                      <p:to>
                                        <p:strVal val="visible"/>
                                      </p:to>
                                    </p:set>
                                    <p:animEffect transition="in" filter="fade">
                                      <p:cBhvr>
                                        <p:cTn id="19" dur="500"/>
                                        <p:tgtEl>
                                          <p:spTgt spid="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 grpId="0"/>
      <p:bldP spid="8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r>
              <a:rPr lang="fr"/>
              <a:t>Multi-</a:t>
            </a:r>
            <a:r>
              <a:rPr lang="fr" err="1"/>
              <a:t>node</a:t>
            </a:r>
            <a:r>
              <a:rPr lang="fr"/>
              <a:t> S-LAM modeling</a:t>
            </a:r>
            <a:endParaRPr sz="3000" b="1">
              <a:latin typeface="Nunito"/>
              <a:ea typeface="Nunito"/>
              <a:cs typeface="Nunito"/>
              <a:sym typeface="Nunito"/>
            </a:endParaRPr>
          </a:p>
        </p:txBody>
      </p:sp>
      <p:grpSp>
        <p:nvGrpSpPr>
          <p:cNvPr id="330" name="Google Shape;330;p19"/>
          <p:cNvGrpSpPr/>
          <p:nvPr/>
        </p:nvGrpSpPr>
        <p:grpSpPr>
          <a:xfrm>
            <a:off x="788425" y="1356625"/>
            <a:ext cx="3104777" cy="1097249"/>
            <a:chOff x="788425" y="1661425"/>
            <a:chExt cx="3104777" cy="1097249"/>
          </a:xfrm>
        </p:grpSpPr>
        <p:cxnSp>
          <p:nvCxnSpPr>
            <p:cNvPr id="331" name="Google Shape;331;p19"/>
            <p:cNvCxnSpPr>
              <a:stCxn id="332" idx="1"/>
              <a:endCxn id="333" idx="0"/>
            </p:cNvCxnSpPr>
            <p:nvPr/>
          </p:nvCxnSpPr>
          <p:spPr>
            <a:xfrm rot="10800000">
              <a:off x="1728102" y="1661425"/>
              <a:ext cx="2165100" cy="944700"/>
            </a:xfrm>
            <a:prstGeom prst="straightConnector1">
              <a:avLst/>
            </a:prstGeom>
            <a:noFill/>
            <a:ln w="9525" cap="flat" cmpd="sng">
              <a:solidFill>
                <a:srgbClr val="000000"/>
              </a:solidFill>
              <a:prstDash val="dash"/>
              <a:round/>
              <a:headEnd type="none" w="med" len="med"/>
              <a:tailEnd type="none" w="med" len="med"/>
            </a:ln>
          </p:spPr>
        </p:cxnSp>
        <p:cxnSp>
          <p:nvCxnSpPr>
            <p:cNvPr id="334" name="Google Shape;334;p19"/>
            <p:cNvCxnSpPr>
              <a:stCxn id="332" idx="1"/>
              <a:endCxn id="333" idx="2"/>
            </p:cNvCxnSpPr>
            <p:nvPr/>
          </p:nvCxnSpPr>
          <p:spPr>
            <a:xfrm flipH="1">
              <a:off x="1728102" y="2606125"/>
              <a:ext cx="2165100" cy="152400"/>
            </a:xfrm>
            <a:prstGeom prst="straightConnector1">
              <a:avLst/>
            </a:prstGeom>
            <a:noFill/>
            <a:ln w="9525" cap="flat" cmpd="sng">
              <a:solidFill>
                <a:srgbClr val="000000"/>
              </a:solidFill>
              <a:prstDash val="dash"/>
              <a:round/>
              <a:headEnd type="none" w="med" len="med"/>
              <a:tailEnd type="none" w="med" len="med"/>
            </a:ln>
          </p:spPr>
        </p:cxnSp>
        <p:sp>
          <p:nvSpPr>
            <p:cNvPr id="333" name="Google Shape;333;p19"/>
            <p:cNvSpPr/>
            <p:nvPr/>
          </p:nvSpPr>
          <p:spPr>
            <a:xfrm>
              <a:off x="788425" y="1661574"/>
              <a:ext cx="1879500" cy="10971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 name="Google Shape;335;p19"/>
            <p:cNvSpPr/>
            <p:nvPr/>
          </p:nvSpPr>
          <p:spPr>
            <a:xfrm>
              <a:off x="901089" y="1695251"/>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Core0</a:t>
              </a:r>
              <a:endParaRPr>
                <a:solidFill>
                  <a:srgbClr val="000000"/>
                </a:solidFill>
                <a:latin typeface="Nunito"/>
                <a:ea typeface="Nunito"/>
                <a:cs typeface="Nunito"/>
                <a:sym typeface="Nunito"/>
              </a:endParaRPr>
            </a:p>
          </p:txBody>
        </p:sp>
        <p:sp>
          <p:nvSpPr>
            <p:cNvPr id="336" name="Google Shape;336;p19"/>
            <p:cNvSpPr/>
            <p:nvPr/>
          </p:nvSpPr>
          <p:spPr>
            <a:xfrm>
              <a:off x="901089" y="2057294"/>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Core1</a:t>
              </a:r>
              <a:endParaRPr>
                <a:solidFill>
                  <a:srgbClr val="000000"/>
                </a:solidFill>
                <a:latin typeface="Nunito"/>
                <a:ea typeface="Nunito"/>
                <a:cs typeface="Nunito"/>
                <a:sym typeface="Nunito"/>
              </a:endParaRPr>
            </a:p>
          </p:txBody>
        </p:sp>
        <p:sp>
          <p:nvSpPr>
            <p:cNvPr id="337" name="Google Shape;337;p19"/>
            <p:cNvSpPr/>
            <p:nvPr/>
          </p:nvSpPr>
          <p:spPr>
            <a:xfrm>
              <a:off x="901089" y="2419338"/>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Core2</a:t>
              </a:r>
              <a:endParaRPr>
                <a:solidFill>
                  <a:srgbClr val="000000"/>
                </a:solidFill>
                <a:latin typeface="Nunito"/>
                <a:ea typeface="Nunito"/>
                <a:cs typeface="Nunito"/>
                <a:sym typeface="Nunito"/>
              </a:endParaRPr>
            </a:p>
          </p:txBody>
        </p:sp>
        <p:sp>
          <p:nvSpPr>
            <p:cNvPr id="338" name="Google Shape;338;p19"/>
            <p:cNvSpPr/>
            <p:nvPr/>
          </p:nvSpPr>
          <p:spPr>
            <a:xfrm>
              <a:off x="1679650" y="2000952"/>
              <a:ext cx="840600" cy="418500"/>
            </a:xfrm>
            <a:prstGeom prst="roundRect">
              <a:avLst>
                <a:gd name="adj" fmla="val 16667"/>
              </a:avLst>
            </a:prstGeom>
            <a:solidFill>
              <a:srgbClr val="FFE59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Shared Memory</a:t>
              </a:r>
              <a:endParaRPr>
                <a:solidFill>
                  <a:srgbClr val="000000"/>
                </a:solidFill>
                <a:latin typeface="Nunito"/>
                <a:ea typeface="Nunito"/>
                <a:cs typeface="Nunito"/>
                <a:sym typeface="Nunito"/>
              </a:endParaRPr>
            </a:p>
          </p:txBody>
        </p:sp>
        <p:cxnSp>
          <p:nvCxnSpPr>
            <p:cNvPr id="339" name="Google Shape;339;p19"/>
            <p:cNvCxnSpPr>
              <a:stCxn id="335" idx="3"/>
              <a:endCxn id="338" idx="1"/>
            </p:cNvCxnSpPr>
            <p:nvPr/>
          </p:nvCxnSpPr>
          <p:spPr>
            <a:xfrm>
              <a:off x="1469589" y="1848101"/>
              <a:ext cx="210000" cy="362100"/>
            </a:xfrm>
            <a:prstGeom prst="bentConnector3">
              <a:avLst>
                <a:gd name="adj1" fmla="val 50014"/>
              </a:avLst>
            </a:prstGeom>
            <a:noFill/>
            <a:ln w="28575" cap="flat" cmpd="sng">
              <a:solidFill>
                <a:srgbClr val="000000"/>
              </a:solidFill>
              <a:prstDash val="solid"/>
              <a:round/>
              <a:headEnd type="none" w="med" len="med"/>
              <a:tailEnd type="none" w="med" len="med"/>
            </a:ln>
          </p:spPr>
        </p:cxnSp>
        <p:cxnSp>
          <p:nvCxnSpPr>
            <p:cNvPr id="340" name="Google Shape;340;p19"/>
            <p:cNvCxnSpPr>
              <a:stCxn id="336" idx="3"/>
              <a:endCxn id="338" idx="1"/>
            </p:cNvCxnSpPr>
            <p:nvPr/>
          </p:nvCxnSpPr>
          <p:spPr>
            <a:xfrm>
              <a:off x="1469589" y="2210144"/>
              <a:ext cx="210000" cy="600"/>
            </a:xfrm>
            <a:prstGeom prst="bentConnector3">
              <a:avLst>
                <a:gd name="adj1" fmla="val 50014"/>
              </a:avLst>
            </a:prstGeom>
            <a:noFill/>
            <a:ln w="28575" cap="flat" cmpd="sng">
              <a:solidFill>
                <a:srgbClr val="000000"/>
              </a:solidFill>
              <a:prstDash val="solid"/>
              <a:round/>
              <a:headEnd type="none" w="med" len="med"/>
              <a:tailEnd type="none" w="med" len="med"/>
            </a:ln>
          </p:spPr>
        </p:cxnSp>
        <p:cxnSp>
          <p:nvCxnSpPr>
            <p:cNvPr id="341" name="Google Shape;341;p19"/>
            <p:cNvCxnSpPr>
              <a:stCxn id="337" idx="3"/>
              <a:endCxn id="338" idx="1"/>
            </p:cNvCxnSpPr>
            <p:nvPr/>
          </p:nvCxnSpPr>
          <p:spPr>
            <a:xfrm rot="10800000" flipH="1">
              <a:off x="1469589" y="2210088"/>
              <a:ext cx="210000" cy="362100"/>
            </a:xfrm>
            <a:prstGeom prst="bentConnector3">
              <a:avLst>
                <a:gd name="adj1" fmla="val 50014"/>
              </a:avLst>
            </a:prstGeom>
            <a:noFill/>
            <a:ln w="28575" cap="flat" cmpd="sng">
              <a:solidFill>
                <a:srgbClr val="000000"/>
              </a:solidFill>
              <a:prstDash val="solid"/>
              <a:round/>
              <a:headEnd type="none" w="med" len="med"/>
              <a:tailEnd type="none" w="med" len="med"/>
            </a:ln>
          </p:spPr>
        </p:cxnSp>
      </p:grpSp>
      <p:sp>
        <p:nvSpPr>
          <p:cNvPr id="332" name="Google Shape;332;p19"/>
          <p:cNvSpPr/>
          <p:nvPr/>
        </p:nvSpPr>
        <p:spPr>
          <a:xfrm>
            <a:off x="3893202" y="1985425"/>
            <a:ext cx="984300" cy="6318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1600" b="1">
                <a:latin typeface="Nunito"/>
                <a:ea typeface="Nunito"/>
                <a:cs typeface="Nunito"/>
                <a:sym typeface="Nunito"/>
              </a:rPr>
              <a:t>Node0</a:t>
            </a:r>
            <a:endParaRPr sz="1600">
              <a:solidFill>
                <a:srgbClr val="000000"/>
              </a:solidFill>
              <a:latin typeface="Nunito"/>
              <a:ea typeface="Nunito"/>
              <a:cs typeface="Nunito"/>
              <a:sym typeface="Nunito"/>
            </a:endParaRPr>
          </a:p>
        </p:txBody>
      </p:sp>
      <p:sp>
        <p:nvSpPr>
          <p:cNvPr id="343" name="Google Shape;343;p19"/>
          <p:cNvSpPr/>
          <p:nvPr/>
        </p:nvSpPr>
        <p:spPr>
          <a:xfrm>
            <a:off x="3893202" y="2733838"/>
            <a:ext cx="984300" cy="6318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1600" b="1">
                <a:latin typeface="Nunito"/>
                <a:ea typeface="Nunito"/>
                <a:cs typeface="Nunito"/>
                <a:sym typeface="Nunito"/>
              </a:rPr>
              <a:t>Node1</a:t>
            </a:r>
            <a:endParaRPr sz="1600">
              <a:solidFill>
                <a:srgbClr val="000000"/>
              </a:solidFill>
              <a:latin typeface="Nunito"/>
              <a:ea typeface="Nunito"/>
              <a:cs typeface="Nunito"/>
              <a:sym typeface="Nunito"/>
            </a:endParaRPr>
          </a:p>
        </p:txBody>
      </p:sp>
      <p:sp>
        <p:nvSpPr>
          <p:cNvPr id="344" name="Google Shape;344;p19"/>
          <p:cNvSpPr/>
          <p:nvPr/>
        </p:nvSpPr>
        <p:spPr>
          <a:xfrm>
            <a:off x="3893202" y="3482250"/>
            <a:ext cx="984300" cy="6318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1600" b="1">
                <a:latin typeface="Nunito"/>
                <a:ea typeface="Nunito"/>
                <a:cs typeface="Nunito"/>
                <a:sym typeface="Nunito"/>
              </a:rPr>
              <a:t>Node2</a:t>
            </a:r>
            <a:endParaRPr sz="1600">
              <a:solidFill>
                <a:srgbClr val="000000"/>
              </a:solidFill>
              <a:latin typeface="Nunito"/>
              <a:ea typeface="Nunito"/>
              <a:cs typeface="Nunito"/>
              <a:sym typeface="Nunito"/>
            </a:endParaRPr>
          </a:p>
        </p:txBody>
      </p:sp>
      <p:grpSp>
        <p:nvGrpSpPr>
          <p:cNvPr id="2" name="Groupe 1">
            <a:extLst>
              <a:ext uri="{FF2B5EF4-FFF2-40B4-BE49-F238E27FC236}">
                <a16:creationId xmlns:a16="http://schemas.microsoft.com/office/drawing/2014/main" id="{81787792-523D-F10D-2A74-4B78466D0E4A}"/>
              </a:ext>
            </a:extLst>
          </p:cNvPr>
          <p:cNvGrpSpPr/>
          <p:nvPr/>
        </p:nvGrpSpPr>
        <p:grpSpPr>
          <a:xfrm>
            <a:off x="4877502" y="2221956"/>
            <a:ext cx="3028963" cy="1655398"/>
            <a:chOff x="4877502" y="2221956"/>
            <a:chExt cx="3028963" cy="1655398"/>
          </a:xfrm>
        </p:grpSpPr>
        <p:sp>
          <p:nvSpPr>
            <p:cNvPr id="345" name="Google Shape;345;p19"/>
            <p:cNvSpPr/>
            <p:nvPr/>
          </p:nvSpPr>
          <p:spPr>
            <a:xfrm>
              <a:off x="5240397" y="2733838"/>
              <a:ext cx="884700" cy="631800"/>
            </a:xfrm>
            <a:prstGeom prst="roundRect">
              <a:avLst>
                <a:gd name="adj" fmla="val 0"/>
              </a:avLst>
            </a:prstGeom>
            <a:solidFill>
              <a:srgbClr val="A2C4C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1600" b="1">
                  <a:latin typeface="Nunito"/>
                  <a:ea typeface="Nunito"/>
                  <a:cs typeface="Nunito"/>
                  <a:sym typeface="Nunito"/>
                </a:rPr>
                <a:t>Router</a:t>
              </a:r>
              <a:endParaRPr sz="1600">
                <a:solidFill>
                  <a:srgbClr val="000000"/>
                </a:solidFill>
                <a:latin typeface="Nunito"/>
                <a:ea typeface="Nunito"/>
                <a:cs typeface="Nunito"/>
                <a:sym typeface="Nunito"/>
              </a:endParaRPr>
            </a:p>
          </p:txBody>
        </p:sp>
        <p:cxnSp>
          <p:nvCxnSpPr>
            <p:cNvPr id="346" name="Google Shape;346;p19"/>
            <p:cNvCxnSpPr>
              <a:stCxn id="332" idx="3"/>
              <a:endCxn id="345" idx="1"/>
            </p:cNvCxnSpPr>
            <p:nvPr/>
          </p:nvCxnSpPr>
          <p:spPr>
            <a:xfrm>
              <a:off x="4877502" y="2301325"/>
              <a:ext cx="363000" cy="748500"/>
            </a:xfrm>
            <a:prstGeom prst="bentConnector3">
              <a:avLst>
                <a:gd name="adj1" fmla="val 49981"/>
              </a:avLst>
            </a:prstGeom>
            <a:noFill/>
            <a:ln w="28575" cap="flat" cmpd="sng">
              <a:solidFill>
                <a:srgbClr val="000000"/>
              </a:solidFill>
              <a:prstDash val="solid"/>
              <a:round/>
              <a:headEnd type="none" w="med" len="med"/>
              <a:tailEnd type="none" w="med" len="med"/>
            </a:ln>
          </p:spPr>
        </p:cxnSp>
        <p:cxnSp>
          <p:nvCxnSpPr>
            <p:cNvPr id="347" name="Google Shape;347;p19"/>
            <p:cNvCxnSpPr>
              <a:stCxn id="343" idx="3"/>
              <a:endCxn id="345" idx="1"/>
            </p:cNvCxnSpPr>
            <p:nvPr/>
          </p:nvCxnSpPr>
          <p:spPr>
            <a:xfrm>
              <a:off x="4877502" y="3049738"/>
              <a:ext cx="363000" cy="600"/>
            </a:xfrm>
            <a:prstGeom prst="bentConnector3">
              <a:avLst>
                <a:gd name="adj1" fmla="val 49981"/>
              </a:avLst>
            </a:prstGeom>
            <a:noFill/>
            <a:ln w="28575" cap="flat" cmpd="sng">
              <a:solidFill>
                <a:srgbClr val="000000"/>
              </a:solidFill>
              <a:prstDash val="solid"/>
              <a:round/>
              <a:headEnd type="none" w="med" len="med"/>
              <a:tailEnd type="none" w="med" len="med"/>
            </a:ln>
          </p:spPr>
        </p:cxnSp>
        <p:cxnSp>
          <p:nvCxnSpPr>
            <p:cNvPr id="348" name="Google Shape;348;p19"/>
            <p:cNvCxnSpPr>
              <a:stCxn id="344" idx="3"/>
              <a:endCxn id="345" idx="1"/>
            </p:cNvCxnSpPr>
            <p:nvPr/>
          </p:nvCxnSpPr>
          <p:spPr>
            <a:xfrm rot="10800000" flipH="1">
              <a:off x="4877502" y="3049650"/>
              <a:ext cx="363000" cy="748500"/>
            </a:xfrm>
            <a:prstGeom prst="bentConnector3">
              <a:avLst>
                <a:gd name="adj1" fmla="val 49981"/>
              </a:avLst>
            </a:prstGeom>
            <a:noFill/>
            <a:ln w="28575" cap="flat" cmpd="sng">
              <a:solidFill>
                <a:srgbClr val="000000"/>
              </a:solidFill>
              <a:prstDash val="solid"/>
              <a:round/>
              <a:headEnd type="none" w="med" len="med"/>
              <a:tailEnd type="none" w="med" len="med"/>
            </a:ln>
          </p:spPr>
        </p:cxnSp>
        <p:sp>
          <p:nvSpPr>
            <p:cNvPr id="349" name="Google Shape;349;p19"/>
            <p:cNvSpPr/>
            <p:nvPr/>
          </p:nvSpPr>
          <p:spPr>
            <a:xfrm>
              <a:off x="6139403" y="2221956"/>
              <a:ext cx="133200" cy="918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 name="Google Shape;350;p19"/>
            <p:cNvSpPr/>
            <p:nvPr/>
          </p:nvSpPr>
          <p:spPr>
            <a:xfrm>
              <a:off x="6139403" y="3003755"/>
              <a:ext cx="133200" cy="918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 name="Google Shape;351;p19"/>
            <p:cNvSpPr/>
            <p:nvPr/>
          </p:nvSpPr>
          <p:spPr>
            <a:xfrm>
              <a:off x="6139403" y="3785554"/>
              <a:ext cx="133200" cy="918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 name="Google Shape;352;p19"/>
            <p:cNvSpPr txBox="1"/>
            <p:nvPr/>
          </p:nvSpPr>
          <p:spPr>
            <a:xfrm>
              <a:off x="6651265" y="2809774"/>
              <a:ext cx="1255200" cy="48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600" b="1">
                  <a:solidFill>
                    <a:srgbClr val="000000"/>
                  </a:solidFill>
                  <a:latin typeface="Nunito"/>
                  <a:ea typeface="Nunito"/>
                  <a:cs typeface="Nunito"/>
                  <a:sym typeface="Nunito"/>
                </a:rPr>
                <a:t>Distributed Memory</a:t>
              </a:r>
              <a:endParaRPr sz="1600" b="1">
                <a:solidFill>
                  <a:srgbClr val="000000"/>
                </a:solidFill>
                <a:latin typeface="Nunito"/>
                <a:ea typeface="Nunito"/>
                <a:cs typeface="Nunito"/>
                <a:sym typeface="Nunito"/>
              </a:endParaRPr>
            </a:p>
          </p:txBody>
        </p:sp>
        <p:cxnSp>
          <p:nvCxnSpPr>
            <p:cNvPr id="353" name="Google Shape;353;p19"/>
            <p:cNvCxnSpPr>
              <a:stCxn id="352" idx="1"/>
              <a:endCxn id="349" idx="6"/>
            </p:cNvCxnSpPr>
            <p:nvPr/>
          </p:nvCxnSpPr>
          <p:spPr>
            <a:xfrm rot="10800000">
              <a:off x="6272665" y="2267974"/>
              <a:ext cx="378600" cy="781800"/>
            </a:xfrm>
            <a:prstGeom prst="curvedConnector3">
              <a:avLst>
                <a:gd name="adj1" fmla="val 50009"/>
              </a:avLst>
            </a:prstGeom>
            <a:noFill/>
            <a:ln w="19050" cap="flat" cmpd="sng">
              <a:solidFill>
                <a:srgbClr val="000000"/>
              </a:solidFill>
              <a:prstDash val="solid"/>
              <a:round/>
              <a:headEnd type="none" w="med" len="med"/>
              <a:tailEnd type="triangle" w="med" len="med"/>
            </a:ln>
          </p:spPr>
        </p:cxnSp>
        <p:cxnSp>
          <p:nvCxnSpPr>
            <p:cNvPr id="354" name="Google Shape;354;p19"/>
            <p:cNvCxnSpPr>
              <a:stCxn id="352" idx="1"/>
              <a:endCxn id="350" idx="6"/>
            </p:cNvCxnSpPr>
            <p:nvPr/>
          </p:nvCxnSpPr>
          <p:spPr>
            <a:xfrm flipH="1">
              <a:off x="6272665" y="3049774"/>
              <a:ext cx="378600" cy="600"/>
            </a:xfrm>
            <a:prstGeom prst="curvedConnector3">
              <a:avLst>
                <a:gd name="adj1" fmla="val 50009"/>
              </a:avLst>
            </a:prstGeom>
            <a:noFill/>
            <a:ln w="19050" cap="flat" cmpd="sng">
              <a:solidFill>
                <a:srgbClr val="000000"/>
              </a:solidFill>
              <a:prstDash val="solid"/>
              <a:round/>
              <a:headEnd type="none" w="med" len="med"/>
              <a:tailEnd type="triangle" w="med" len="med"/>
            </a:ln>
          </p:spPr>
        </p:cxnSp>
        <p:cxnSp>
          <p:nvCxnSpPr>
            <p:cNvPr id="355" name="Google Shape;355;p19"/>
            <p:cNvCxnSpPr>
              <a:stCxn id="352" idx="1"/>
              <a:endCxn id="351" idx="6"/>
            </p:cNvCxnSpPr>
            <p:nvPr/>
          </p:nvCxnSpPr>
          <p:spPr>
            <a:xfrm flipH="1">
              <a:off x="6272665" y="3049774"/>
              <a:ext cx="378600" cy="781800"/>
            </a:xfrm>
            <a:prstGeom prst="curvedConnector3">
              <a:avLst>
                <a:gd name="adj1" fmla="val 50009"/>
              </a:avLst>
            </a:prstGeom>
            <a:noFill/>
            <a:ln w="19050" cap="flat" cmpd="sng">
              <a:solidFill>
                <a:srgbClr val="000000"/>
              </a:solidFill>
              <a:prstDash val="solid"/>
              <a:round/>
              <a:headEnd type="none" w="med" len="med"/>
              <a:tailEnd type="triangle" w="med" len="med"/>
            </a:ln>
          </p:spPr>
        </p:cxnSp>
      </p:grpSp>
      <p:grpSp>
        <p:nvGrpSpPr>
          <p:cNvPr id="356" name="Google Shape;356;p19"/>
          <p:cNvGrpSpPr/>
          <p:nvPr/>
        </p:nvGrpSpPr>
        <p:grpSpPr>
          <a:xfrm>
            <a:off x="788425" y="2518349"/>
            <a:ext cx="3104777" cy="1097189"/>
            <a:chOff x="788425" y="2823149"/>
            <a:chExt cx="3104777" cy="1097189"/>
          </a:xfrm>
        </p:grpSpPr>
        <p:cxnSp>
          <p:nvCxnSpPr>
            <p:cNvPr id="357" name="Google Shape;357;p19"/>
            <p:cNvCxnSpPr>
              <a:stCxn id="343" idx="1"/>
              <a:endCxn id="358" idx="0"/>
            </p:cNvCxnSpPr>
            <p:nvPr/>
          </p:nvCxnSpPr>
          <p:spPr>
            <a:xfrm rot="10800000">
              <a:off x="1728102" y="2823238"/>
              <a:ext cx="2165100" cy="531300"/>
            </a:xfrm>
            <a:prstGeom prst="straightConnector1">
              <a:avLst/>
            </a:prstGeom>
            <a:noFill/>
            <a:ln w="9525" cap="flat" cmpd="sng">
              <a:solidFill>
                <a:srgbClr val="000000"/>
              </a:solidFill>
              <a:prstDash val="dash"/>
              <a:round/>
              <a:headEnd type="none" w="med" len="med"/>
              <a:tailEnd type="none" w="med" len="med"/>
            </a:ln>
          </p:spPr>
        </p:cxnSp>
        <p:cxnSp>
          <p:nvCxnSpPr>
            <p:cNvPr id="359" name="Google Shape;359;p19"/>
            <p:cNvCxnSpPr>
              <a:stCxn id="343" idx="1"/>
              <a:endCxn id="358" idx="2"/>
            </p:cNvCxnSpPr>
            <p:nvPr/>
          </p:nvCxnSpPr>
          <p:spPr>
            <a:xfrm flipH="1">
              <a:off x="1728102" y="3354538"/>
              <a:ext cx="2165100" cy="565800"/>
            </a:xfrm>
            <a:prstGeom prst="straightConnector1">
              <a:avLst/>
            </a:prstGeom>
            <a:noFill/>
            <a:ln w="9525" cap="flat" cmpd="sng">
              <a:solidFill>
                <a:srgbClr val="000000"/>
              </a:solidFill>
              <a:prstDash val="dash"/>
              <a:round/>
              <a:headEnd type="none" w="med" len="med"/>
              <a:tailEnd type="none" w="med" len="med"/>
            </a:ln>
          </p:spPr>
        </p:cxnSp>
        <p:sp>
          <p:nvSpPr>
            <p:cNvPr id="358" name="Google Shape;358;p19"/>
            <p:cNvSpPr/>
            <p:nvPr/>
          </p:nvSpPr>
          <p:spPr>
            <a:xfrm>
              <a:off x="788425" y="2823149"/>
              <a:ext cx="1879500" cy="10971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0" name="Google Shape;360;p19"/>
            <p:cNvSpPr/>
            <p:nvPr/>
          </p:nvSpPr>
          <p:spPr>
            <a:xfrm>
              <a:off x="901089" y="2856826"/>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Core0 f0</a:t>
              </a:r>
              <a:endParaRPr>
                <a:solidFill>
                  <a:srgbClr val="000000"/>
                </a:solidFill>
                <a:latin typeface="Nunito"/>
                <a:ea typeface="Nunito"/>
                <a:cs typeface="Nunito"/>
                <a:sym typeface="Nunito"/>
              </a:endParaRPr>
            </a:p>
          </p:txBody>
        </p:sp>
        <p:sp>
          <p:nvSpPr>
            <p:cNvPr id="361" name="Google Shape;361;p19"/>
            <p:cNvSpPr/>
            <p:nvPr/>
          </p:nvSpPr>
          <p:spPr>
            <a:xfrm>
              <a:off x="901089" y="3218869"/>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Core1 f1</a:t>
              </a:r>
              <a:endParaRPr>
                <a:solidFill>
                  <a:srgbClr val="000000"/>
                </a:solidFill>
                <a:latin typeface="Nunito"/>
                <a:ea typeface="Nunito"/>
                <a:cs typeface="Nunito"/>
                <a:sym typeface="Nunito"/>
              </a:endParaRPr>
            </a:p>
          </p:txBody>
        </p:sp>
        <p:sp>
          <p:nvSpPr>
            <p:cNvPr id="362" name="Google Shape;362;p19"/>
            <p:cNvSpPr/>
            <p:nvPr/>
          </p:nvSpPr>
          <p:spPr>
            <a:xfrm>
              <a:off x="901089" y="3580913"/>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algn="ctr"/>
              <a:r>
                <a:rPr lang="fr" b="1">
                  <a:latin typeface="Nunito"/>
                  <a:ea typeface="Nunito"/>
                  <a:cs typeface="Nunito"/>
                  <a:sym typeface="Nunito"/>
                </a:rPr>
                <a:t>Core2 f2</a:t>
              </a:r>
              <a:endParaRPr lang="fr">
                <a:latin typeface="Nunito"/>
                <a:ea typeface="Nunito"/>
                <a:cs typeface="Nunito"/>
                <a:sym typeface="Nunito"/>
              </a:endParaRPr>
            </a:p>
          </p:txBody>
        </p:sp>
        <p:sp>
          <p:nvSpPr>
            <p:cNvPr id="363" name="Google Shape;363;p19"/>
            <p:cNvSpPr/>
            <p:nvPr/>
          </p:nvSpPr>
          <p:spPr>
            <a:xfrm>
              <a:off x="1679650" y="3162477"/>
              <a:ext cx="840600" cy="418500"/>
            </a:xfrm>
            <a:prstGeom prst="roundRect">
              <a:avLst>
                <a:gd name="adj" fmla="val 16667"/>
              </a:avLst>
            </a:prstGeom>
            <a:solidFill>
              <a:srgbClr val="FFE59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Shared Memory</a:t>
              </a:r>
              <a:endParaRPr>
                <a:solidFill>
                  <a:srgbClr val="000000"/>
                </a:solidFill>
                <a:latin typeface="Nunito"/>
                <a:ea typeface="Nunito"/>
                <a:cs typeface="Nunito"/>
                <a:sym typeface="Nunito"/>
              </a:endParaRPr>
            </a:p>
          </p:txBody>
        </p:sp>
        <p:cxnSp>
          <p:nvCxnSpPr>
            <p:cNvPr id="364" name="Google Shape;364;p19"/>
            <p:cNvCxnSpPr>
              <a:stCxn id="360" idx="3"/>
              <a:endCxn id="363" idx="1"/>
            </p:cNvCxnSpPr>
            <p:nvPr/>
          </p:nvCxnSpPr>
          <p:spPr>
            <a:xfrm>
              <a:off x="1469589" y="3009676"/>
              <a:ext cx="210000" cy="362100"/>
            </a:xfrm>
            <a:prstGeom prst="bentConnector3">
              <a:avLst>
                <a:gd name="adj1" fmla="val 50014"/>
              </a:avLst>
            </a:prstGeom>
            <a:noFill/>
            <a:ln w="28575" cap="flat" cmpd="sng">
              <a:solidFill>
                <a:srgbClr val="000000"/>
              </a:solidFill>
              <a:prstDash val="solid"/>
              <a:round/>
              <a:headEnd type="none" w="med" len="med"/>
              <a:tailEnd type="none" w="med" len="med"/>
            </a:ln>
          </p:spPr>
        </p:cxnSp>
        <p:cxnSp>
          <p:nvCxnSpPr>
            <p:cNvPr id="365" name="Google Shape;365;p19"/>
            <p:cNvCxnSpPr>
              <a:stCxn id="361" idx="3"/>
              <a:endCxn id="363" idx="1"/>
            </p:cNvCxnSpPr>
            <p:nvPr/>
          </p:nvCxnSpPr>
          <p:spPr>
            <a:xfrm>
              <a:off x="1469589" y="3371719"/>
              <a:ext cx="210000" cy="600"/>
            </a:xfrm>
            <a:prstGeom prst="bentConnector3">
              <a:avLst>
                <a:gd name="adj1" fmla="val 50014"/>
              </a:avLst>
            </a:prstGeom>
            <a:noFill/>
            <a:ln w="28575" cap="flat" cmpd="sng">
              <a:solidFill>
                <a:srgbClr val="000000"/>
              </a:solidFill>
              <a:prstDash val="solid"/>
              <a:round/>
              <a:headEnd type="none" w="med" len="med"/>
              <a:tailEnd type="none" w="med" len="med"/>
            </a:ln>
          </p:spPr>
        </p:cxnSp>
        <p:cxnSp>
          <p:nvCxnSpPr>
            <p:cNvPr id="366" name="Google Shape;366;p19"/>
            <p:cNvCxnSpPr>
              <a:stCxn id="362" idx="3"/>
              <a:endCxn id="363" idx="1"/>
            </p:cNvCxnSpPr>
            <p:nvPr/>
          </p:nvCxnSpPr>
          <p:spPr>
            <a:xfrm rot="10800000" flipH="1">
              <a:off x="1469589" y="3371663"/>
              <a:ext cx="210000" cy="362100"/>
            </a:xfrm>
            <a:prstGeom prst="bentConnector3">
              <a:avLst>
                <a:gd name="adj1" fmla="val 50014"/>
              </a:avLst>
            </a:prstGeom>
            <a:noFill/>
            <a:ln w="28575" cap="flat" cmpd="sng">
              <a:solidFill>
                <a:srgbClr val="000000"/>
              </a:solidFill>
              <a:prstDash val="solid"/>
              <a:round/>
              <a:headEnd type="none" w="med" len="med"/>
              <a:tailEnd type="none" w="med" len="med"/>
            </a:ln>
          </p:spPr>
        </p:cxnSp>
      </p:grpSp>
      <p:grpSp>
        <p:nvGrpSpPr>
          <p:cNvPr id="367" name="Google Shape;367;p19"/>
          <p:cNvGrpSpPr/>
          <p:nvPr/>
        </p:nvGrpSpPr>
        <p:grpSpPr>
          <a:xfrm>
            <a:off x="196200" y="3679925"/>
            <a:ext cx="3697002" cy="1097125"/>
            <a:chOff x="196200" y="3984725"/>
            <a:chExt cx="3697002" cy="1097125"/>
          </a:xfrm>
        </p:grpSpPr>
        <p:grpSp>
          <p:nvGrpSpPr>
            <p:cNvPr id="368" name="Google Shape;368;p19"/>
            <p:cNvGrpSpPr/>
            <p:nvPr/>
          </p:nvGrpSpPr>
          <p:grpSpPr>
            <a:xfrm>
              <a:off x="196200" y="3984725"/>
              <a:ext cx="3697002" cy="1097125"/>
              <a:chOff x="196200" y="3984725"/>
              <a:chExt cx="3697002" cy="1097125"/>
            </a:xfrm>
          </p:grpSpPr>
          <p:grpSp>
            <p:nvGrpSpPr>
              <p:cNvPr id="369" name="Google Shape;369;p19"/>
              <p:cNvGrpSpPr/>
              <p:nvPr/>
            </p:nvGrpSpPr>
            <p:grpSpPr>
              <a:xfrm>
                <a:off x="196200" y="3984725"/>
                <a:ext cx="3697002" cy="1097125"/>
                <a:chOff x="196200" y="3984725"/>
                <a:chExt cx="3697002" cy="1097125"/>
              </a:xfrm>
            </p:grpSpPr>
            <p:cxnSp>
              <p:nvCxnSpPr>
                <p:cNvPr id="370" name="Google Shape;370;p19"/>
                <p:cNvCxnSpPr>
                  <a:stCxn id="344" idx="1"/>
                  <a:endCxn id="371" idx="0"/>
                </p:cNvCxnSpPr>
                <p:nvPr/>
              </p:nvCxnSpPr>
              <p:spPr>
                <a:xfrm rot="10800000">
                  <a:off x="1432002" y="3984750"/>
                  <a:ext cx="2461200" cy="118200"/>
                </a:xfrm>
                <a:prstGeom prst="straightConnector1">
                  <a:avLst/>
                </a:prstGeom>
                <a:noFill/>
                <a:ln w="9525" cap="flat" cmpd="sng">
                  <a:solidFill>
                    <a:srgbClr val="000000"/>
                  </a:solidFill>
                  <a:prstDash val="dash"/>
                  <a:round/>
                  <a:headEnd type="none" w="med" len="med"/>
                  <a:tailEnd type="none" w="med" len="med"/>
                </a:ln>
              </p:spPr>
            </p:cxnSp>
            <p:cxnSp>
              <p:nvCxnSpPr>
                <p:cNvPr id="372" name="Google Shape;372;p19"/>
                <p:cNvCxnSpPr>
                  <a:stCxn id="344" idx="1"/>
                  <a:endCxn id="371" idx="2"/>
                </p:cNvCxnSpPr>
                <p:nvPr/>
              </p:nvCxnSpPr>
              <p:spPr>
                <a:xfrm flipH="1">
                  <a:off x="1432002" y="4102950"/>
                  <a:ext cx="2461200" cy="978900"/>
                </a:xfrm>
                <a:prstGeom prst="straightConnector1">
                  <a:avLst/>
                </a:prstGeom>
                <a:noFill/>
                <a:ln w="9525" cap="flat" cmpd="sng">
                  <a:solidFill>
                    <a:srgbClr val="000000"/>
                  </a:solidFill>
                  <a:prstDash val="dash"/>
                  <a:round/>
                  <a:headEnd type="none" w="med" len="med"/>
                  <a:tailEnd type="none" w="med" len="med"/>
                </a:ln>
              </p:spPr>
            </p:cxnSp>
            <p:sp>
              <p:nvSpPr>
                <p:cNvPr id="371" name="Google Shape;371;p19"/>
                <p:cNvSpPr/>
                <p:nvPr/>
              </p:nvSpPr>
              <p:spPr>
                <a:xfrm>
                  <a:off x="196200" y="3984725"/>
                  <a:ext cx="2471700" cy="10971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3" name="Google Shape;373;p19"/>
                <p:cNvSpPr/>
                <p:nvPr/>
              </p:nvSpPr>
              <p:spPr>
                <a:xfrm>
                  <a:off x="901089" y="4018396"/>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Core3</a:t>
                  </a:r>
                  <a:endParaRPr>
                    <a:solidFill>
                      <a:srgbClr val="000000"/>
                    </a:solidFill>
                    <a:latin typeface="Nunito"/>
                    <a:ea typeface="Nunito"/>
                    <a:cs typeface="Nunito"/>
                    <a:sym typeface="Nunito"/>
                  </a:endParaRPr>
                </a:p>
              </p:txBody>
            </p:sp>
            <p:sp>
              <p:nvSpPr>
                <p:cNvPr id="374" name="Google Shape;374;p19"/>
                <p:cNvSpPr/>
                <p:nvPr/>
              </p:nvSpPr>
              <p:spPr>
                <a:xfrm>
                  <a:off x="901089" y="4380439"/>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Core4</a:t>
                  </a:r>
                  <a:endParaRPr>
                    <a:solidFill>
                      <a:srgbClr val="000000"/>
                    </a:solidFill>
                    <a:latin typeface="Nunito"/>
                    <a:ea typeface="Nunito"/>
                    <a:cs typeface="Nunito"/>
                    <a:sym typeface="Nunito"/>
                  </a:endParaRPr>
                </a:p>
              </p:txBody>
            </p:sp>
            <p:sp>
              <p:nvSpPr>
                <p:cNvPr id="375" name="Google Shape;375;p19"/>
                <p:cNvSpPr/>
                <p:nvPr/>
              </p:nvSpPr>
              <p:spPr>
                <a:xfrm>
                  <a:off x="1679650" y="4293287"/>
                  <a:ext cx="840600" cy="480000"/>
                </a:xfrm>
                <a:prstGeom prst="roundRect">
                  <a:avLst>
                    <a:gd name="adj" fmla="val 16667"/>
                  </a:avLst>
                </a:prstGeom>
                <a:solidFill>
                  <a:srgbClr val="FFE59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Shared Memory</a:t>
                  </a:r>
                  <a:endParaRPr>
                    <a:solidFill>
                      <a:srgbClr val="000000"/>
                    </a:solidFill>
                    <a:latin typeface="Nunito"/>
                    <a:ea typeface="Nunito"/>
                    <a:cs typeface="Nunito"/>
                    <a:sym typeface="Nunito"/>
                  </a:endParaRPr>
                </a:p>
              </p:txBody>
            </p:sp>
            <p:cxnSp>
              <p:nvCxnSpPr>
                <p:cNvPr id="376" name="Google Shape;376;p19"/>
                <p:cNvCxnSpPr>
                  <a:stCxn id="373" idx="3"/>
                  <a:endCxn id="375" idx="1"/>
                </p:cNvCxnSpPr>
                <p:nvPr/>
              </p:nvCxnSpPr>
              <p:spPr>
                <a:xfrm>
                  <a:off x="1469589" y="4171246"/>
                  <a:ext cx="210000" cy="362100"/>
                </a:xfrm>
                <a:prstGeom prst="bentConnector3">
                  <a:avLst>
                    <a:gd name="adj1" fmla="val 50014"/>
                  </a:avLst>
                </a:prstGeom>
                <a:noFill/>
                <a:ln w="28575" cap="flat" cmpd="sng">
                  <a:solidFill>
                    <a:srgbClr val="000000"/>
                  </a:solidFill>
                  <a:prstDash val="solid"/>
                  <a:round/>
                  <a:headEnd type="none" w="med" len="med"/>
                  <a:tailEnd type="none" w="med" len="med"/>
                </a:ln>
              </p:spPr>
            </p:cxnSp>
            <p:cxnSp>
              <p:nvCxnSpPr>
                <p:cNvPr id="377" name="Google Shape;377;p19"/>
                <p:cNvCxnSpPr>
                  <a:stCxn id="374" idx="3"/>
                  <a:endCxn id="375" idx="1"/>
                </p:cNvCxnSpPr>
                <p:nvPr/>
              </p:nvCxnSpPr>
              <p:spPr>
                <a:xfrm>
                  <a:off x="1469589" y="4533289"/>
                  <a:ext cx="210000" cy="600"/>
                </a:xfrm>
                <a:prstGeom prst="bentConnector3">
                  <a:avLst>
                    <a:gd name="adj1" fmla="val 50014"/>
                  </a:avLst>
                </a:prstGeom>
                <a:noFill/>
                <a:ln w="28575" cap="flat" cmpd="sng">
                  <a:solidFill>
                    <a:srgbClr val="000000"/>
                  </a:solidFill>
                  <a:prstDash val="solid"/>
                  <a:round/>
                  <a:headEnd type="none" w="med" len="med"/>
                  <a:tailEnd type="none" w="med" len="med"/>
                </a:ln>
              </p:spPr>
            </p:cxnSp>
            <p:cxnSp>
              <p:nvCxnSpPr>
                <p:cNvPr id="378" name="Google Shape;378;p19"/>
                <p:cNvCxnSpPr>
                  <a:stCxn id="379" idx="3"/>
                  <a:endCxn id="375" idx="1"/>
                </p:cNvCxnSpPr>
                <p:nvPr/>
              </p:nvCxnSpPr>
              <p:spPr>
                <a:xfrm rot="10800000" flipH="1">
                  <a:off x="1469601" y="4533250"/>
                  <a:ext cx="210000" cy="362100"/>
                </a:xfrm>
                <a:prstGeom prst="bentConnector3">
                  <a:avLst>
                    <a:gd name="adj1" fmla="val 50012"/>
                  </a:avLst>
                </a:prstGeom>
                <a:noFill/>
                <a:ln w="28575" cap="flat" cmpd="sng">
                  <a:solidFill>
                    <a:srgbClr val="000000"/>
                  </a:solidFill>
                  <a:prstDash val="solid"/>
                  <a:round/>
                  <a:headEnd type="none" w="med" len="med"/>
                  <a:tailEnd type="none" w="med" len="med"/>
                </a:ln>
              </p:spPr>
            </p:cxnSp>
            <p:sp>
              <p:nvSpPr>
                <p:cNvPr id="380" name="Google Shape;380;p19"/>
                <p:cNvSpPr/>
                <p:nvPr/>
              </p:nvSpPr>
              <p:spPr>
                <a:xfrm>
                  <a:off x="282664" y="4018696"/>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Core0</a:t>
                  </a:r>
                  <a:endParaRPr>
                    <a:solidFill>
                      <a:srgbClr val="000000"/>
                    </a:solidFill>
                    <a:latin typeface="Nunito"/>
                    <a:ea typeface="Nunito"/>
                    <a:cs typeface="Nunito"/>
                    <a:sym typeface="Nunito"/>
                  </a:endParaRPr>
                </a:p>
              </p:txBody>
            </p:sp>
            <p:sp>
              <p:nvSpPr>
                <p:cNvPr id="381" name="Google Shape;381;p19"/>
                <p:cNvSpPr/>
                <p:nvPr/>
              </p:nvSpPr>
              <p:spPr>
                <a:xfrm>
                  <a:off x="282664" y="4380739"/>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Core1</a:t>
                  </a:r>
                  <a:endParaRPr>
                    <a:solidFill>
                      <a:srgbClr val="000000"/>
                    </a:solidFill>
                    <a:latin typeface="Nunito"/>
                    <a:ea typeface="Nunito"/>
                    <a:cs typeface="Nunito"/>
                    <a:sym typeface="Nunito"/>
                  </a:endParaRPr>
                </a:p>
              </p:txBody>
            </p:sp>
          </p:grpSp>
          <p:sp>
            <p:nvSpPr>
              <p:cNvPr id="379" name="Google Shape;379;p19"/>
              <p:cNvSpPr/>
              <p:nvPr/>
            </p:nvSpPr>
            <p:spPr>
              <a:xfrm>
                <a:off x="901101" y="4742500"/>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Core5</a:t>
                </a:r>
                <a:endParaRPr>
                  <a:solidFill>
                    <a:srgbClr val="000000"/>
                  </a:solidFill>
                  <a:latin typeface="Nunito"/>
                  <a:ea typeface="Nunito"/>
                  <a:cs typeface="Nunito"/>
                  <a:sym typeface="Nunito"/>
                </a:endParaRPr>
              </a:p>
            </p:txBody>
          </p:sp>
        </p:grpSp>
        <p:sp>
          <p:nvSpPr>
            <p:cNvPr id="382" name="Google Shape;382;p19"/>
            <p:cNvSpPr/>
            <p:nvPr/>
          </p:nvSpPr>
          <p:spPr>
            <a:xfrm>
              <a:off x="282676" y="4742800"/>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Core2</a:t>
              </a:r>
              <a:endParaRPr>
                <a:solidFill>
                  <a:srgbClr val="000000"/>
                </a:solidFill>
                <a:latin typeface="Nunito"/>
                <a:ea typeface="Nunito"/>
                <a:cs typeface="Nunito"/>
                <a:sym typeface="Nunito"/>
              </a:endParaRPr>
            </a:p>
          </p:txBody>
        </p:sp>
      </p:grpSp>
      <p:sp>
        <p:nvSpPr>
          <p:cNvPr id="383" name="Google Shape;38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31</a:t>
            </a:fld>
            <a:endParaRPr/>
          </a:p>
        </p:txBody>
      </p:sp>
      <p:sp>
        <p:nvSpPr>
          <p:cNvPr id="4" name="ZoneTexte 3">
            <a:extLst>
              <a:ext uri="{FF2B5EF4-FFF2-40B4-BE49-F238E27FC236}">
                <a16:creationId xmlns:a16="http://schemas.microsoft.com/office/drawing/2014/main" id="{452C7505-CAAC-11EE-9EA7-0955E43A05B8}"/>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Tree>
    <p:extLst>
      <p:ext uri="{BB962C8B-B14F-4D97-AF65-F5344CB8AC3E}">
        <p14:creationId xmlns:p14="http://schemas.microsoft.com/office/powerpoint/2010/main" val="177984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anim calcmode="lin" valueType="num">
                                      <p:cBhvr>
                                        <p:cTn id="7" dur="500" fill="hold"/>
                                        <p:tgtEl>
                                          <p:spTgt spid="356"/>
                                        </p:tgtEl>
                                        <p:attrNameLst>
                                          <p:attrName>ppt_w</p:attrName>
                                        </p:attrNameLst>
                                      </p:cBhvr>
                                      <p:tavLst>
                                        <p:tav tm="0">
                                          <p:val>
                                            <p:fltVal val="0"/>
                                          </p:val>
                                        </p:tav>
                                        <p:tav tm="100000">
                                          <p:val>
                                            <p:strVal val="#ppt_w"/>
                                          </p:val>
                                        </p:tav>
                                      </p:tavLst>
                                    </p:anim>
                                    <p:anim calcmode="lin" valueType="num">
                                      <p:cBhvr>
                                        <p:cTn id="8" dur="500" fill="hold"/>
                                        <p:tgtEl>
                                          <p:spTgt spid="356"/>
                                        </p:tgtEl>
                                        <p:attrNameLst>
                                          <p:attrName>ppt_h</p:attrName>
                                        </p:attrNameLst>
                                      </p:cBhvr>
                                      <p:tavLst>
                                        <p:tav tm="0">
                                          <p:val>
                                            <p:fltVal val="0"/>
                                          </p:val>
                                        </p:tav>
                                        <p:tav tm="100000">
                                          <p:val>
                                            <p:strVal val="#ppt_h"/>
                                          </p:val>
                                        </p:tav>
                                      </p:tavLst>
                                    </p:anim>
                                    <p:animEffect transition="in" filter="fade">
                                      <p:cBhvr>
                                        <p:cTn id="9" dur="500"/>
                                        <p:tgtEl>
                                          <p:spTgt spid="35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67"/>
                                        </p:tgtEl>
                                        <p:attrNameLst>
                                          <p:attrName>style.visibility</p:attrName>
                                        </p:attrNameLst>
                                      </p:cBhvr>
                                      <p:to>
                                        <p:strVal val="visible"/>
                                      </p:to>
                                    </p:set>
                                    <p:anim calcmode="lin" valueType="num">
                                      <p:cBhvr>
                                        <p:cTn id="14" dur="500" fill="hold"/>
                                        <p:tgtEl>
                                          <p:spTgt spid="367"/>
                                        </p:tgtEl>
                                        <p:attrNameLst>
                                          <p:attrName>ppt_w</p:attrName>
                                        </p:attrNameLst>
                                      </p:cBhvr>
                                      <p:tavLst>
                                        <p:tav tm="0">
                                          <p:val>
                                            <p:fltVal val="0"/>
                                          </p:val>
                                        </p:tav>
                                        <p:tav tm="100000">
                                          <p:val>
                                            <p:strVal val="#ppt_w"/>
                                          </p:val>
                                        </p:tav>
                                      </p:tavLst>
                                    </p:anim>
                                    <p:anim calcmode="lin" valueType="num">
                                      <p:cBhvr>
                                        <p:cTn id="15" dur="500" fill="hold"/>
                                        <p:tgtEl>
                                          <p:spTgt spid="367"/>
                                        </p:tgtEl>
                                        <p:attrNameLst>
                                          <p:attrName>ppt_h</p:attrName>
                                        </p:attrNameLst>
                                      </p:cBhvr>
                                      <p:tavLst>
                                        <p:tav tm="0">
                                          <p:val>
                                            <p:fltVal val="0"/>
                                          </p:val>
                                        </p:tav>
                                        <p:tav tm="100000">
                                          <p:val>
                                            <p:strVal val="#ppt_h"/>
                                          </p:val>
                                        </p:tav>
                                      </p:tavLst>
                                    </p:anim>
                                    <p:animEffect transition="in" filter="fade">
                                      <p:cBhvr>
                                        <p:cTn id="16" dur="500"/>
                                        <p:tgtEl>
                                          <p:spTgt spid="367"/>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b="1">
                <a:latin typeface="Nunito"/>
                <a:ea typeface="Nunito"/>
                <a:cs typeface="Nunito"/>
                <a:sym typeface="Nunito"/>
              </a:rPr>
              <a:t>Multi-Node CPU </a:t>
            </a:r>
            <a:r>
              <a:rPr lang="fr" b="1" err="1">
                <a:latin typeface="Nunito"/>
                <a:ea typeface="Nunito"/>
                <a:cs typeface="Nunito"/>
                <a:sym typeface="Nunito"/>
              </a:rPr>
              <a:t>resource</a:t>
            </a:r>
            <a:r>
              <a:rPr lang="fr" b="1">
                <a:latin typeface="Nunito"/>
                <a:ea typeface="Nunito"/>
                <a:cs typeface="Nunito"/>
                <a:sym typeface="Nunito"/>
              </a:rPr>
              <a:t> allocation</a:t>
            </a:r>
            <a:endParaRPr b="1">
              <a:latin typeface="Nunito"/>
              <a:ea typeface="Nunito"/>
              <a:cs typeface="Nunito"/>
              <a:sym typeface="Nunito"/>
            </a:endParaRPr>
          </a:p>
        </p:txBody>
      </p:sp>
      <p:sp>
        <p:nvSpPr>
          <p:cNvPr id="906" name="Google Shape;90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32</a:t>
            </a:fld>
            <a:endParaRPr/>
          </a:p>
        </p:txBody>
      </p:sp>
      <p:pic>
        <p:nvPicPr>
          <p:cNvPr id="8" name="Google Shape;886;p36">
            <a:extLst>
              <a:ext uri="{FF2B5EF4-FFF2-40B4-BE49-F238E27FC236}">
                <a16:creationId xmlns:a16="http://schemas.microsoft.com/office/drawing/2014/main" id="{55E33678-3B98-2EB6-2C0E-5CB2FFE64F82}"/>
              </a:ext>
            </a:extLst>
          </p:cNvPr>
          <p:cNvPicPr preferRelativeResize="0"/>
          <p:nvPr/>
        </p:nvPicPr>
        <p:blipFill>
          <a:blip r:embed="rId3">
            <a:alphaModFix/>
          </a:blip>
          <a:stretch>
            <a:fillRect/>
          </a:stretch>
        </p:blipFill>
        <p:spPr>
          <a:xfrm>
            <a:off x="1311639" y="1863096"/>
            <a:ext cx="692663" cy="579532"/>
          </a:xfrm>
          <a:prstGeom prst="rect">
            <a:avLst/>
          </a:prstGeom>
          <a:noFill/>
          <a:ln>
            <a:noFill/>
          </a:ln>
        </p:spPr>
      </p:pic>
      <p:pic>
        <p:nvPicPr>
          <p:cNvPr id="9" name="Google Shape;886;p36" descr="Une image contenant noir, obscurité&#10;&#10;Description générée automatiquement">
            <a:extLst>
              <a:ext uri="{FF2B5EF4-FFF2-40B4-BE49-F238E27FC236}">
                <a16:creationId xmlns:a16="http://schemas.microsoft.com/office/drawing/2014/main" id="{B19E7888-8C25-63E8-BA2F-9AF74FD2A5A3}"/>
              </a:ext>
            </a:extLst>
          </p:cNvPr>
          <p:cNvPicPr preferRelativeResize="0"/>
          <p:nvPr/>
        </p:nvPicPr>
        <p:blipFill>
          <a:blip r:embed="rId3">
            <a:alphaModFix/>
          </a:blip>
          <a:stretch>
            <a:fillRect/>
          </a:stretch>
        </p:blipFill>
        <p:spPr>
          <a:xfrm>
            <a:off x="747195" y="3284790"/>
            <a:ext cx="600941" cy="501921"/>
          </a:xfrm>
          <a:prstGeom prst="rect">
            <a:avLst/>
          </a:prstGeom>
          <a:noFill/>
          <a:ln>
            <a:noFill/>
          </a:ln>
        </p:spPr>
      </p:pic>
      <p:sp>
        <p:nvSpPr>
          <p:cNvPr id="15" name="Google Shape;1265;p53">
            <a:extLst>
              <a:ext uri="{FF2B5EF4-FFF2-40B4-BE49-F238E27FC236}">
                <a16:creationId xmlns:a16="http://schemas.microsoft.com/office/drawing/2014/main" id="{68290BB8-3678-4DD2-29F2-3708E14CB426}"/>
              </a:ext>
            </a:extLst>
          </p:cNvPr>
          <p:cNvSpPr txBox="1"/>
          <p:nvPr/>
        </p:nvSpPr>
        <p:spPr>
          <a:xfrm>
            <a:off x="4082896" y="1824999"/>
            <a:ext cx="12750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chemeClr val="dk1"/>
                </a:solidFill>
                <a:latin typeface="Nunito"/>
                <a:ea typeface="Nunito"/>
                <a:cs typeface="Nunito"/>
                <a:sym typeface="Nunito"/>
              </a:rPr>
              <a:t>SimSDP </a:t>
            </a:r>
            <a:endParaRPr sz="1800">
              <a:solidFill>
                <a:schemeClr val="dk1"/>
              </a:solidFill>
              <a:latin typeface="Permanent Marker"/>
              <a:ea typeface="Permanent Marker"/>
              <a:cs typeface="Permanent Marker"/>
              <a:sym typeface="Permanent Marker"/>
            </a:endParaRPr>
          </a:p>
        </p:txBody>
      </p:sp>
      <p:pic>
        <p:nvPicPr>
          <p:cNvPr id="17" name="Google Shape;54;p13" descr="Une image contenant noir, obscurité&#10;&#10;Description générée automatiquement">
            <a:extLst>
              <a:ext uri="{FF2B5EF4-FFF2-40B4-BE49-F238E27FC236}">
                <a16:creationId xmlns:a16="http://schemas.microsoft.com/office/drawing/2014/main" id="{F40FB7DD-4190-4C7C-9697-3C79EC97D405}"/>
              </a:ext>
            </a:extLst>
          </p:cNvPr>
          <p:cNvPicPr preferRelativeResize="0"/>
          <p:nvPr/>
        </p:nvPicPr>
        <p:blipFill rotWithShape="1">
          <a:blip r:embed="rId4">
            <a:alphaModFix/>
          </a:blip>
          <a:srcRect t="5223" r="30767" b="5017"/>
          <a:stretch/>
        </p:blipFill>
        <p:spPr>
          <a:xfrm>
            <a:off x="3943545" y="2453858"/>
            <a:ext cx="937800" cy="972600"/>
          </a:xfrm>
          <a:prstGeom prst="ellipse">
            <a:avLst/>
          </a:prstGeom>
          <a:noFill/>
          <a:ln>
            <a:noFill/>
          </a:ln>
        </p:spPr>
      </p:pic>
      <p:pic>
        <p:nvPicPr>
          <p:cNvPr id="19" name="Google Shape;54;p13">
            <a:extLst>
              <a:ext uri="{FF2B5EF4-FFF2-40B4-BE49-F238E27FC236}">
                <a16:creationId xmlns:a16="http://schemas.microsoft.com/office/drawing/2014/main" id="{8D88F3A1-0486-98B0-2E13-6C9EE3296194}"/>
              </a:ext>
            </a:extLst>
          </p:cNvPr>
          <p:cNvPicPr preferRelativeResize="0"/>
          <p:nvPr/>
        </p:nvPicPr>
        <p:blipFill rotWithShape="1">
          <a:blip r:embed="rId4">
            <a:alphaModFix/>
          </a:blip>
          <a:srcRect t="5223" r="30767" b="5017"/>
          <a:stretch/>
        </p:blipFill>
        <p:spPr>
          <a:xfrm>
            <a:off x="4881345" y="2975558"/>
            <a:ext cx="471364" cy="488856"/>
          </a:xfrm>
          <a:prstGeom prst="ellipse">
            <a:avLst/>
          </a:prstGeom>
          <a:noFill/>
          <a:ln>
            <a:noFill/>
          </a:ln>
        </p:spPr>
      </p:pic>
      <p:pic>
        <p:nvPicPr>
          <p:cNvPr id="21" name="Google Shape;54;p13">
            <a:extLst>
              <a:ext uri="{FF2B5EF4-FFF2-40B4-BE49-F238E27FC236}">
                <a16:creationId xmlns:a16="http://schemas.microsoft.com/office/drawing/2014/main" id="{B59C49EC-D9E5-3941-8ECF-EC3A13425ED1}"/>
              </a:ext>
            </a:extLst>
          </p:cNvPr>
          <p:cNvPicPr preferRelativeResize="0"/>
          <p:nvPr/>
        </p:nvPicPr>
        <p:blipFill rotWithShape="1">
          <a:blip r:embed="rId4">
            <a:alphaModFix/>
          </a:blip>
          <a:srcRect t="5223" r="30767" b="5017"/>
          <a:stretch/>
        </p:blipFill>
        <p:spPr>
          <a:xfrm>
            <a:off x="4881345" y="2400370"/>
            <a:ext cx="471364" cy="488856"/>
          </a:xfrm>
          <a:prstGeom prst="ellipse">
            <a:avLst/>
          </a:prstGeom>
          <a:noFill/>
          <a:ln>
            <a:noFill/>
          </a:ln>
        </p:spPr>
      </p:pic>
      <p:pic>
        <p:nvPicPr>
          <p:cNvPr id="22" name="Google Shape;886;p36" descr="Une image contenant noir, obscurité&#10;&#10;Description générée automatiquement">
            <a:extLst>
              <a:ext uri="{FF2B5EF4-FFF2-40B4-BE49-F238E27FC236}">
                <a16:creationId xmlns:a16="http://schemas.microsoft.com/office/drawing/2014/main" id="{5E64802A-5E2A-88FC-7BE7-1A6D25BFB45A}"/>
              </a:ext>
            </a:extLst>
          </p:cNvPr>
          <p:cNvPicPr preferRelativeResize="0"/>
          <p:nvPr/>
        </p:nvPicPr>
        <p:blipFill>
          <a:blip r:embed="rId3">
            <a:alphaModFix/>
          </a:blip>
          <a:stretch>
            <a:fillRect/>
          </a:stretch>
        </p:blipFill>
        <p:spPr>
          <a:xfrm>
            <a:off x="1452750" y="3284790"/>
            <a:ext cx="600941" cy="501921"/>
          </a:xfrm>
          <a:prstGeom prst="rect">
            <a:avLst/>
          </a:prstGeom>
          <a:noFill/>
          <a:ln>
            <a:noFill/>
          </a:ln>
        </p:spPr>
      </p:pic>
      <p:pic>
        <p:nvPicPr>
          <p:cNvPr id="23" name="Google Shape;886;p36" descr="Une image contenant noir, obscurité&#10;&#10;Description générée automatiquement">
            <a:extLst>
              <a:ext uri="{FF2B5EF4-FFF2-40B4-BE49-F238E27FC236}">
                <a16:creationId xmlns:a16="http://schemas.microsoft.com/office/drawing/2014/main" id="{1AB2FAC5-AC66-080C-F1E7-DA6FA16EF043}"/>
              </a:ext>
            </a:extLst>
          </p:cNvPr>
          <p:cNvPicPr preferRelativeResize="0"/>
          <p:nvPr/>
        </p:nvPicPr>
        <p:blipFill>
          <a:blip r:embed="rId3">
            <a:alphaModFix/>
          </a:blip>
          <a:stretch>
            <a:fillRect/>
          </a:stretch>
        </p:blipFill>
        <p:spPr>
          <a:xfrm>
            <a:off x="2144195" y="3270679"/>
            <a:ext cx="600941" cy="501921"/>
          </a:xfrm>
          <a:prstGeom prst="rect">
            <a:avLst/>
          </a:prstGeom>
          <a:noFill/>
          <a:ln>
            <a:noFill/>
          </a:ln>
        </p:spPr>
      </p:pic>
      <p:sp>
        <p:nvSpPr>
          <p:cNvPr id="25" name="Google Shape;1265;p53">
            <a:extLst>
              <a:ext uri="{FF2B5EF4-FFF2-40B4-BE49-F238E27FC236}">
                <a16:creationId xmlns:a16="http://schemas.microsoft.com/office/drawing/2014/main" id="{0C30E44A-CB6F-240B-543C-64916883402C}"/>
              </a:ext>
            </a:extLst>
          </p:cNvPr>
          <p:cNvSpPr txBox="1"/>
          <p:nvPr/>
        </p:nvSpPr>
        <p:spPr>
          <a:xfrm>
            <a:off x="1119562" y="1389830"/>
            <a:ext cx="12750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err="1">
                <a:solidFill>
                  <a:schemeClr val="dk1"/>
                </a:solidFill>
                <a:latin typeface="Nunito"/>
                <a:ea typeface="Permanent Marker"/>
                <a:cs typeface="Permanent Marker"/>
                <a:sym typeface="Nunito"/>
              </a:rPr>
              <a:t>Dataflow</a:t>
            </a:r>
            <a:endParaRPr sz="1800" err="1">
              <a:solidFill>
                <a:schemeClr val="dk1"/>
              </a:solidFill>
              <a:latin typeface="Permanent Marker"/>
              <a:ea typeface="Permanent Marker"/>
              <a:cs typeface="Permanent Marker"/>
              <a:sym typeface="Permanent Marker"/>
            </a:endParaRPr>
          </a:p>
        </p:txBody>
      </p:sp>
      <p:sp>
        <p:nvSpPr>
          <p:cNvPr id="26" name="Google Shape;1265;p53">
            <a:extLst>
              <a:ext uri="{FF2B5EF4-FFF2-40B4-BE49-F238E27FC236}">
                <a16:creationId xmlns:a16="http://schemas.microsoft.com/office/drawing/2014/main" id="{EF286B9D-0628-246D-AB09-122618CCE2A5}"/>
              </a:ext>
            </a:extLst>
          </p:cNvPr>
          <p:cNvSpPr txBox="1"/>
          <p:nvPr/>
        </p:nvSpPr>
        <p:spPr>
          <a:xfrm>
            <a:off x="1119562" y="2846802"/>
            <a:ext cx="1275000" cy="4773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fr" sz="1800">
                <a:solidFill>
                  <a:schemeClr val="dk1"/>
                </a:solidFill>
                <a:latin typeface="Nunito"/>
                <a:sym typeface="Nunito"/>
              </a:rPr>
              <a:t>S-LAM</a:t>
            </a:r>
            <a:endParaRPr lang="fr-FR"/>
          </a:p>
        </p:txBody>
      </p:sp>
      <p:grpSp>
        <p:nvGrpSpPr>
          <p:cNvPr id="4" name="Groupe 3">
            <a:extLst>
              <a:ext uri="{FF2B5EF4-FFF2-40B4-BE49-F238E27FC236}">
                <a16:creationId xmlns:a16="http://schemas.microsoft.com/office/drawing/2014/main" id="{E10D2A90-8713-E117-6B82-A55F11D72BB9}"/>
              </a:ext>
            </a:extLst>
          </p:cNvPr>
          <p:cNvGrpSpPr/>
          <p:nvPr/>
        </p:nvGrpSpPr>
        <p:grpSpPr>
          <a:xfrm>
            <a:off x="5882061" y="1286131"/>
            <a:ext cx="2584687" cy="2798269"/>
            <a:chOff x="5882061" y="1286131"/>
            <a:chExt cx="2584687" cy="2798269"/>
          </a:xfrm>
        </p:grpSpPr>
        <p:grpSp>
          <p:nvGrpSpPr>
            <p:cNvPr id="13" name="Groupe 12">
              <a:extLst>
                <a:ext uri="{FF2B5EF4-FFF2-40B4-BE49-F238E27FC236}">
                  <a16:creationId xmlns:a16="http://schemas.microsoft.com/office/drawing/2014/main" id="{EB882789-60E7-94C4-3132-C91FE082B8AA}"/>
                </a:ext>
              </a:extLst>
            </p:cNvPr>
            <p:cNvGrpSpPr/>
            <p:nvPr/>
          </p:nvGrpSpPr>
          <p:grpSpPr>
            <a:xfrm>
              <a:off x="6797582" y="1932823"/>
              <a:ext cx="804300" cy="2151577"/>
              <a:chOff x="6233138" y="1932823"/>
              <a:chExt cx="804300" cy="2151577"/>
            </a:xfrm>
          </p:grpSpPr>
          <p:pic>
            <p:nvPicPr>
              <p:cNvPr id="11" name="Google Shape;1214;p51">
                <a:extLst>
                  <a:ext uri="{FF2B5EF4-FFF2-40B4-BE49-F238E27FC236}">
                    <a16:creationId xmlns:a16="http://schemas.microsoft.com/office/drawing/2014/main" id="{1A1615F9-5547-9389-616A-4A58DA053AED}"/>
                  </a:ext>
                </a:extLst>
              </p:cNvPr>
              <p:cNvPicPr preferRelativeResize="0"/>
              <p:nvPr/>
            </p:nvPicPr>
            <p:blipFill>
              <a:blip r:embed="rId5">
                <a:alphaModFix/>
              </a:blip>
              <a:stretch>
                <a:fillRect/>
              </a:stretch>
            </p:blipFill>
            <p:spPr>
              <a:xfrm>
                <a:off x="6319725" y="3242900"/>
                <a:ext cx="631125" cy="841500"/>
              </a:xfrm>
              <a:prstGeom prst="rect">
                <a:avLst/>
              </a:prstGeom>
              <a:noFill/>
              <a:ln>
                <a:noFill/>
              </a:ln>
            </p:spPr>
          </p:pic>
          <p:pic>
            <p:nvPicPr>
              <p:cNvPr id="12" name="Google Shape;1215;p51">
                <a:extLst>
                  <a:ext uri="{FF2B5EF4-FFF2-40B4-BE49-F238E27FC236}">
                    <a16:creationId xmlns:a16="http://schemas.microsoft.com/office/drawing/2014/main" id="{F75668E7-2063-B39E-AD5F-1B9BD331A48B}"/>
                  </a:ext>
                </a:extLst>
              </p:cNvPr>
              <p:cNvPicPr preferRelativeResize="0"/>
              <p:nvPr/>
            </p:nvPicPr>
            <p:blipFill>
              <a:blip r:embed="rId6">
                <a:alphaModFix/>
              </a:blip>
              <a:stretch>
                <a:fillRect/>
              </a:stretch>
            </p:blipFill>
            <p:spPr>
              <a:xfrm>
                <a:off x="6233138" y="1932823"/>
                <a:ext cx="804300" cy="804300"/>
              </a:xfrm>
              <a:prstGeom prst="rect">
                <a:avLst/>
              </a:prstGeom>
              <a:noFill/>
              <a:ln>
                <a:noFill/>
              </a:ln>
            </p:spPr>
          </p:pic>
        </p:grpSp>
        <p:sp>
          <p:nvSpPr>
            <p:cNvPr id="2" name="Google Shape;1265;p53">
              <a:extLst>
                <a:ext uri="{FF2B5EF4-FFF2-40B4-BE49-F238E27FC236}">
                  <a16:creationId xmlns:a16="http://schemas.microsoft.com/office/drawing/2014/main" id="{0BA64B06-F9BC-5092-9AA9-7D0EB0BA6718}"/>
                </a:ext>
              </a:extLst>
            </p:cNvPr>
            <p:cNvSpPr txBox="1"/>
            <p:nvPr/>
          </p:nvSpPr>
          <p:spPr>
            <a:xfrm>
              <a:off x="5977312" y="1286131"/>
              <a:ext cx="2489436" cy="47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err="1">
                  <a:solidFill>
                    <a:schemeClr val="dk1"/>
                  </a:solidFill>
                  <a:latin typeface="Nunito"/>
                  <a:ea typeface="Permanent Marker"/>
                  <a:cs typeface="Permanent Marker"/>
                  <a:sym typeface="Nunito"/>
                </a:rPr>
                <a:t>Balanced-workload</a:t>
              </a:r>
              <a:endParaRPr lang="fr" sz="1800">
                <a:solidFill>
                  <a:schemeClr val="dk1"/>
                </a:solidFill>
                <a:latin typeface="Nunito"/>
                <a:ea typeface="Permanent Marker"/>
                <a:cs typeface="Permanent Marker"/>
              </a:endParaRPr>
            </a:p>
            <a:p>
              <a:pPr algn="ctr"/>
              <a:r>
                <a:rPr lang="fr" sz="1800" err="1">
                  <a:solidFill>
                    <a:schemeClr val="dk1"/>
                  </a:solidFill>
                  <a:latin typeface="Nunito"/>
                  <a:ea typeface="Permanent Marker"/>
                  <a:cs typeface="Permanent Marker"/>
                </a:rPr>
                <a:t>Between</a:t>
              </a:r>
              <a:r>
                <a:rPr lang="fr" sz="1800">
                  <a:solidFill>
                    <a:schemeClr val="dk1"/>
                  </a:solidFill>
                  <a:latin typeface="Nunito"/>
                  <a:ea typeface="Permanent Marker"/>
                  <a:cs typeface="Permanent Marker"/>
                </a:rPr>
                <a:t> </a:t>
              </a:r>
              <a:r>
                <a:rPr lang="fr" sz="1800" err="1">
                  <a:solidFill>
                    <a:schemeClr val="dk1"/>
                  </a:solidFill>
                  <a:latin typeface="Nunito"/>
                  <a:ea typeface="Permanent Marker"/>
                  <a:cs typeface="Permanent Marker"/>
                </a:rPr>
                <a:t>nodes</a:t>
              </a:r>
              <a:endParaRPr lang="fr" sz="1800">
                <a:solidFill>
                  <a:schemeClr val="dk1"/>
                </a:solidFill>
                <a:latin typeface="Nunito"/>
                <a:ea typeface="Permanent Marker"/>
                <a:cs typeface="Permanent Marker"/>
              </a:endParaRPr>
            </a:p>
          </p:txBody>
        </p:sp>
        <p:sp>
          <p:nvSpPr>
            <p:cNvPr id="3" name="Google Shape;1265;p53">
              <a:extLst>
                <a:ext uri="{FF2B5EF4-FFF2-40B4-BE49-F238E27FC236}">
                  <a16:creationId xmlns:a16="http://schemas.microsoft.com/office/drawing/2014/main" id="{86CF0FDB-508D-A136-9AAA-9D078B7D924D}"/>
                </a:ext>
              </a:extLst>
            </p:cNvPr>
            <p:cNvSpPr txBox="1"/>
            <p:nvPr/>
          </p:nvSpPr>
          <p:spPr>
            <a:xfrm>
              <a:off x="5882061" y="2786318"/>
              <a:ext cx="2489436" cy="477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fr" sz="1800">
                  <a:solidFill>
                    <a:schemeClr val="dk1"/>
                  </a:solidFill>
                  <a:latin typeface="Nunito"/>
                  <a:sym typeface="Nunito"/>
                </a:rPr>
                <a:t>Code</a:t>
              </a:r>
              <a:endParaRPr lang="fr-FR"/>
            </a:p>
          </p:txBody>
        </p:sp>
      </p:grpSp>
      <p:sp>
        <p:nvSpPr>
          <p:cNvPr id="6" name="ZoneTexte 5">
            <a:extLst>
              <a:ext uri="{FF2B5EF4-FFF2-40B4-BE49-F238E27FC236}">
                <a16:creationId xmlns:a16="http://schemas.microsoft.com/office/drawing/2014/main" id="{6C74FA36-9DCC-47A9-E1FF-BD395958745C}"/>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39600000">
                                      <p:cBhvr>
                                        <p:cTn id="6" dur="1000" fill="hold"/>
                                        <p:tgtEl>
                                          <p:spTgt spid="17"/>
                                        </p:tgtEl>
                                        <p:attrNameLst>
                                          <p:attrName>r</p:attrName>
                                        </p:attrNameLst>
                                      </p:cBhvr>
                                    </p:animRot>
                                  </p:childTnLst>
                                </p:cTn>
                              </p:par>
                              <p:par>
                                <p:cTn id="7" presetID="8" presetClass="emph" presetSubtype="0" fill="hold" nodeType="withEffect">
                                  <p:stCondLst>
                                    <p:cond delay="0"/>
                                  </p:stCondLst>
                                  <p:childTnLst>
                                    <p:animRot by="-39600000">
                                      <p:cBhvr>
                                        <p:cTn id="8" dur="1000" fill="hold"/>
                                        <p:tgtEl>
                                          <p:spTgt spid="19"/>
                                        </p:tgtEl>
                                        <p:attrNameLst>
                                          <p:attrName>r</p:attrName>
                                        </p:attrNameLst>
                                      </p:cBhvr>
                                    </p:animRot>
                                  </p:childTnLst>
                                </p:cTn>
                              </p:par>
                              <p:par>
                                <p:cTn id="9" presetID="8" presetClass="emph" presetSubtype="0" fill="hold" nodeType="withEffect">
                                  <p:stCondLst>
                                    <p:cond delay="0"/>
                                  </p:stCondLst>
                                  <p:childTnLst>
                                    <p:animRot by="-39600000">
                                      <p:cBhvr>
                                        <p:cTn id="10" dur="1000" fill="hold"/>
                                        <p:tgtEl>
                                          <p:spTgt spid="2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b="1">
                <a:latin typeface="Nunito"/>
                <a:ea typeface="Nunito"/>
                <a:cs typeface="Nunito"/>
                <a:sym typeface="Nunito"/>
              </a:rPr>
              <a:t>Multi-Node CPU </a:t>
            </a:r>
            <a:r>
              <a:rPr lang="fr" b="1" err="1">
                <a:latin typeface="Nunito"/>
                <a:ea typeface="Nunito"/>
                <a:cs typeface="Nunito"/>
                <a:sym typeface="Nunito"/>
              </a:rPr>
              <a:t>resource</a:t>
            </a:r>
            <a:r>
              <a:rPr lang="fr" b="1">
                <a:latin typeface="Nunito"/>
                <a:ea typeface="Nunito"/>
                <a:cs typeface="Nunito"/>
                <a:sym typeface="Nunito"/>
              </a:rPr>
              <a:t> allocation</a:t>
            </a:r>
            <a:endParaRPr b="1">
              <a:latin typeface="Nunito"/>
              <a:ea typeface="Nunito"/>
              <a:cs typeface="Nunito"/>
              <a:sym typeface="Nunito"/>
            </a:endParaRPr>
          </a:p>
        </p:txBody>
      </p:sp>
      <p:grpSp>
        <p:nvGrpSpPr>
          <p:cNvPr id="4" name="Groupe 3">
            <a:extLst>
              <a:ext uri="{FF2B5EF4-FFF2-40B4-BE49-F238E27FC236}">
                <a16:creationId xmlns:a16="http://schemas.microsoft.com/office/drawing/2014/main" id="{215264F9-7A82-DEF6-4C1D-1620D8FAC8AA}"/>
              </a:ext>
            </a:extLst>
          </p:cNvPr>
          <p:cNvGrpSpPr/>
          <p:nvPr/>
        </p:nvGrpSpPr>
        <p:grpSpPr>
          <a:xfrm>
            <a:off x="2212015" y="1664400"/>
            <a:ext cx="5103815" cy="632700"/>
            <a:chOff x="2999175" y="1664400"/>
            <a:chExt cx="5103815" cy="632700"/>
          </a:xfrm>
        </p:grpSpPr>
        <p:grpSp>
          <p:nvGrpSpPr>
            <p:cNvPr id="3" name="Groupe 2">
              <a:extLst>
                <a:ext uri="{FF2B5EF4-FFF2-40B4-BE49-F238E27FC236}">
                  <a16:creationId xmlns:a16="http://schemas.microsoft.com/office/drawing/2014/main" id="{822B398F-6980-C6F5-5E23-61F9B5FED8D6}"/>
                </a:ext>
              </a:extLst>
            </p:cNvPr>
            <p:cNvGrpSpPr/>
            <p:nvPr/>
          </p:nvGrpSpPr>
          <p:grpSpPr>
            <a:xfrm>
              <a:off x="2999175" y="1664400"/>
              <a:ext cx="5103815" cy="632700"/>
              <a:chOff x="2999175" y="1664400"/>
              <a:chExt cx="5103815" cy="632700"/>
            </a:xfrm>
          </p:grpSpPr>
          <p:sp>
            <p:nvSpPr>
              <p:cNvPr id="880" name="Google Shape;880;p36"/>
              <p:cNvSpPr/>
              <p:nvPr/>
            </p:nvSpPr>
            <p:spPr>
              <a:xfrm>
                <a:off x="2999175" y="1664400"/>
                <a:ext cx="1284000" cy="632700"/>
              </a:xfrm>
              <a:prstGeom prst="roundRect">
                <a:avLst>
                  <a:gd name="adj" fmla="val 16667"/>
                </a:avLst>
              </a:prstGeom>
              <a:solidFill>
                <a:srgbClr val="FFFFFF"/>
              </a:solidFill>
              <a:ln>
                <a:noFill/>
              </a:ln>
            </p:spPr>
            <p:txBody>
              <a:bodyPr spcFirstLastPara="1" wrap="square" lIns="0" tIns="28800" rIns="0" bIns="28800" anchor="ctr" anchorCtr="0">
                <a:noAutofit/>
              </a:bodyPr>
              <a:lstStyle/>
              <a:p>
                <a:pPr marL="0" lvl="0" indent="0" algn="ctr" rtl="0">
                  <a:spcBef>
                    <a:spcPts val="0"/>
                  </a:spcBef>
                  <a:spcAft>
                    <a:spcPts val="0"/>
                  </a:spcAft>
                  <a:buNone/>
                </a:pPr>
                <a:r>
                  <a:rPr lang="fr" b="1">
                    <a:latin typeface="Nunito"/>
                    <a:ea typeface="Nunito"/>
                    <a:cs typeface="Nunito"/>
                    <a:sym typeface="Nunito"/>
                  </a:rPr>
                  <a:t>Node-Level Partitioning /Readjustment</a:t>
                </a:r>
                <a:endParaRPr>
                  <a:solidFill>
                    <a:srgbClr val="000000"/>
                  </a:solidFill>
                  <a:latin typeface="Nunito"/>
                  <a:ea typeface="Nunito"/>
                  <a:cs typeface="Nunito"/>
                  <a:sym typeface="Nunito"/>
                </a:endParaRPr>
              </a:p>
            </p:txBody>
          </p:sp>
          <p:sp>
            <p:nvSpPr>
              <p:cNvPr id="881" name="Google Shape;881;p36"/>
              <p:cNvSpPr/>
              <p:nvPr/>
            </p:nvSpPr>
            <p:spPr>
              <a:xfrm>
                <a:off x="4909082" y="1664400"/>
                <a:ext cx="1284000" cy="632700"/>
              </a:xfrm>
              <a:prstGeom prst="roundRect">
                <a:avLst>
                  <a:gd name="adj" fmla="val 16667"/>
                </a:avLst>
              </a:prstGeom>
              <a:solidFill>
                <a:srgbClr val="FFFFFF"/>
              </a:solidFill>
              <a:ln>
                <a:noFill/>
              </a:ln>
            </p:spPr>
            <p:txBody>
              <a:bodyPr spcFirstLastPara="1" wrap="square" lIns="0" tIns="28800" rIns="0" bIns="28800" anchor="ctr" anchorCtr="0">
                <a:noAutofit/>
              </a:bodyPr>
              <a:lstStyle/>
              <a:p>
                <a:pPr marL="0" lvl="0" indent="0" algn="ctr" rtl="0">
                  <a:spcBef>
                    <a:spcPts val="0"/>
                  </a:spcBef>
                  <a:spcAft>
                    <a:spcPts val="0"/>
                  </a:spcAft>
                  <a:buNone/>
                </a:pPr>
                <a:r>
                  <a:rPr lang="fr" b="1">
                    <a:latin typeface="Nunito"/>
                    <a:ea typeface="Nunito"/>
                    <a:cs typeface="Nunito"/>
                    <a:sym typeface="Nunito"/>
                  </a:rPr>
                  <a:t>Thread-Level Partitioning</a:t>
                </a:r>
                <a:endParaRPr>
                  <a:solidFill>
                    <a:srgbClr val="000000"/>
                  </a:solidFill>
                  <a:latin typeface="Nunito"/>
                  <a:ea typeface="Nunito"/>
                  <a:cs typeface="Nunito"/>
                  <a:sym typeface="Nunito"/>
                </a:endParaRPr>
              </a:p>
            </p:txBody>
          </p:sp>
          <p:sp>
            <p:nvSpPr>
              <p:cNvPr id="882" name="Google Shape;882;p36"/>
              <p:cNvSpPr/>
              <p:nvPr/>
            </p:nvSpPr>
            <p:spPr>
              <a:xfrm>
                <a:off x="6818990" y="1664400"/>
                <a:ext cx="1284000" cy="632700"/>
              </a:xfrm>
              <a:prstGeom prst="roundRect">
                <a:avLst>
                  <a:gd name="adj" fmla="val 16667"/>
                </a:avLst>
              </a:prstGeom>
              <a:solidFill>
                <a:srgbClr val="FFFFFF"/>
              </a:solidFill>
              <a:ln>
                <a:noFill/>
              </a:ln>
            </p:spPr>
            <p:txBody>
              <a:bodyPr spcFirstLastPara="1" wrap="square" lIns="0" tIns="28800" rIns="0" bIns="28800" anchor="ctr" anchorCtr="0">
                <a:noAutofit/>
              </a:bodyPr>
              <a:lstStyle/>
              <a:p>
                <a:pPr marL="0" lvl="0" indent="0" algn="ctr" rtl="0">
                  <a:spcBef>
                    <a:spcPts val="0"/>
                  </a:spcBef>
                  <a:spcAft>
                    <a:spcPts val="0"/>
                  </a:spcAft>
                  <a:buNone/>
                </a:pPr>
                <a:r>
                  <a:rPr lang="fr" b="1">
                    <a:latin typeface="Nunito"/>
                    <a:ea typeface="Nunito"/>
                    <a:cs typeface="Nunito"/>
                    <a:sym typeface="Nunito"/>
                  </a:rPr>
                  <a:t>Simulation</a:t>
                </a:r>
                <a:endParaRPr>
                  <a:solidFill>
                    <a:srgbClr val="000000"/>
                  </a:solidFill>
                  <a:latin typeface="Nunito"/>
                  <a:ea typeface="Nunito"/>
                  <a:cs typeface="Nunito"/>
                  <a:sym typeface="Nunito"/>
                </a:endParaRPr>
              </a:p>
            </p:txBody>
          </p:sp>
          <p:cxnSp>
            <p:nvCxnSpPr>
              <p:cNvPr id="883" name="Google Shape;883;p36"/>
              <p:cNvCxnSpPr>
                <a:stCxn id="880" idx="3"/>
                <a:endCxn id="881" idx="1"/>
              </p:cNvCxnSpPr>
              <p:nvPr/>
            </p:nvCxnSpPr>
            <p:spPr>
              <a:xfrm>
                <a:off x="4283175" y="1980750"/>
                <a:ext cx="625800" cy="0"/>
              </a:xfrm>
              <a:prstGeom prst="straightConnector1">
                <a:avLst/>
              </a:prstGeom>
              <a:noFill/>
              <a:ln w="19050" cap="flat" cmpd="sng">
                <a:solidFill>
                  <a:srgbClr val="000000"/>
                </a:solidFill>
                <a:prstDash val="solid"/>
                <a:round/>
                <a:headEnd type="none" w="med" len="med"/>
                <a:tailEnd type="none" w="med" len="med"/>
              </a:ln>
            </p:spPr>
          </p:cxnSp>
          <p:cxnSp>
            <p:nvCxnSpPr>
              <p:cNvPr id="884" name="Google Shape;884;p36"/>
              <p:cNvCxnSpPr>
                <a:stCxn id="881" idx="3"/>
                <a:endCxn id="882" idx="1"/>
              </p:cNvCxnSpPr>
              <p:nvPr/>
            </p:nvCxnSpPr>
            <p:spPr>
              <a:xfrm>
                <a:off x="6193082" y="1980750"/>
                <a:ext cx="625800" cy="0"/>
              </a:xfrm>
              <a:prstGeom prst="straightConnector1">
                <a:avLst/>
              </a:prstGeom>
              <a:noFill/>
              <a:ln w="19050" cap="flat" cmpd="sng">
                <a:solidFill>
                  <a:srgbClr val="000000"/>
                </a:solidFill>
                <a:prstDash val="solid"/>
                <a:round/>
                <a:headEnd type="none" w="med" len="med"/>
                <a:tailEnd type="none" w="med" len="med"/>
              </a:ln>
            </p:spPr>
          </p:cxnSp>
        </p:grpSp>
        <p:cxnSp>
          <p:nvCxnSpPr>
            <p:cNvPr id="885" name="Google Shape;885;p36"/>
            <p:cNvCxnSpPr>
              <a:stCxn id="882" idx="3"/>
              <a:endCxn id="880" idx="0"/>
            </p:cNvCxnSpPr>
            <p:nvPr/>
          </p:nvCxnSpPr>
          <p:spPr>
            <a:xfrm rot="10800000">
              <a:off x="3641090" y="1664550"/>
              <a:ext cx="4461900" cy="316200"/>
            </a:xfrm>
            <a:prstGeom prst="bentConnector4">
              <a:avLst>
                <a:gd name="adj1" fmla="val -5337"/>
                <a:gd name="adj2" fmla="val 175356"/>
              </a:avLst>
            </a:prstGeom>
            <a:noFill/>
            <a:ln w="19050" cap="flat" cmpd="sng">
              <a:solidFill>
                <a:srgbClr val="000000"/>
              </a:solidFill>
              <a:prstDash val="solid"/>
              <a:round/>
              <a:headEnd type="none" w="med" len="med"/>
              <a:tailEnd type="stealth" w="med" len="med"/>
            </a:ln>
          </p:spPr>
        </p:cxnSp>
      </p:grpSp>
      <p:grpSp>
        <p:nvGrpSpPr>
          <p:cNvPr id="5" name="Groupe 4">
            <a:extLst>
              <a:ext uri="{FF2B5EF4-FFF2-40B4-BE49-F238E27FC236}">
                <a16:creationId xmlns:a16="http://schemas.microsoft.com/office/drawing/2014/main" id="{33E36788-C271-62C0-B002-74FEE6BE4AE9}"/>
              </a:ext>
            </a:extLst>
          </p:cNvPr>
          <p:cNvGrpSpPr/>
          <p:nvPr/>
        </p:nvGrpSpPr>
        <p:grpSpPr>
          <a:xfrm>
            <a:off x="2091015" y="2601841"/>
            <a:ext cx="1404900" cy="1675500"/>
            <a:chOff x="2878175" y="3340850"/>
            <a:chExt cx="1404900" cy="1675500"/>
          </a:xfrm>
        </p:grpSpPr>
        <p:sp>
          <p:nvSpPr>
            <p:cNvPr id="879" name="Google Shape;879;p36"/>
            <p:cNvSpPr/>
            <p:nvPr/>
          </p:nvSpPr>
          <p:spPr>
            <a:xfrm>
              <a:off x="2878175" y="3340850"/>
              <a:ext cx="1404900" cy="1675500"/>
            </a:xfrm>
            <a:prstGeom prst="roundRect">
              <a:avLst>
                <a:gd name="adj" fmla="val 16667"/>
              </a:avLst>
            </a:prstGeom>
            <a:solidFill>
              <a:srgbClr val="FFFFFF"/>
            </a:solidFill>
            <a:ln>
              <a:noFill/>
            </a:ln>
          </p:spPr>
          <p:txBody>
            <a:bodyPr spcFirstLastPara="1" wrap="square" lIns="0" tIns="28800" rIns="0" bIns="28800" anchor="ctr" anchorCtr="0">
              <a:noAutofit/>
            </a:bodyPr>
            <a:lstStyle/>
            <a:p>
              <a:pPr marL="0" lvl="0" indent="0" algn="l" rtl="0">
                <a:spcBef>
                  <a:spcPts val="0"/>
                </a:spcBef>
                <a:spcAft>
                  <a:spcPts val="0"/>
                </a:spcAft>
                <a:buNone/>
              </a:pPr>
              <a:endParaRPr sz="1100">
                <a:solidFill>
                  <a:srgbClr val="000000"/>
                </a:solidFill>
                <a:latin typeface="Nunito"/>
                <a:ea typeface="Nunito"/>
                <a:cs typeface="Nunito"/>
                <a:sym typeface="Nunito"/>
              </a:endParaRPr>
            </a:p>
          </p:txBody>
        </p:sp>
        <p:pic>
          <p:nvPicPr>
            <p:cNvPr id="886" name="Google Shape;886;p36"/>
            <p:cNvPicPr preferRelativeResize="0"/>
            <p:nvPr/>
          </p:nvPicPr>
          <p:blipFill>
            <a:blip r:embed="rId3">
              <a:alphaModFix/>
            </a:blip>
            <a:stretch>
              <a:fillRect/>
            </a:stretch>
          </p:blipFill>
          <p:spPr>
            <a:xfrm>
              <a:off x="3280139" y="3667042"/>
              <a:ext cx="600941" cy="480755"/>
            </a:xfrm>
            <a:prstGeom prst="rect">
              <a:avLst/>
            </a:prstGeom>
            <a:noFill/>
            <a:ln>
              <a:noFill/>
            </a:ln>
          </p:spPr>
        </p:pic>
        <p:cxnSp>
          <p:nvCxnSpPr>
            <p:cNvPr id="887" name="Google Shape;887;p36"/>
            <p:cNvCxnSpPr/>
            <p:nvPr/>
          </p:nvCxnSpPr>
          <p:spPr>
            <a:xfrm>
              <a:off x="3751214" y="3502386"/>
              <a:ext cx="3600" cy="810300"/>
            </a:xfrm>
            <a:prstGeom prst="straightConnector1">
              <a:avLst/>
            </a:prstGeom>
            <a:noFill/>
            <a:ln w="19050" cap="flat" cmpd="sng">
              <a:solidFill>
                <a:srgbClr val="FF0000"/>
              </a:solidFill>
              <a:prstDash val="dash"/>
              <a:round/>
              <a:headEnd type="none" w="med" len="med"/>
              <a:tailEnd type="none" w="med" len="med"/>
            </a:ln>
          </p:spPr>
        </p:cxnSp>
        <p:pic>
          <p:nvPicPr>
            <p:cNvPr id="888" name="Google Shape;888;p36"/>
            <p:cNvPicPr preferRelativeResize="0"/>
            <p:nvPr/>
          </p:nvPicPr>
          <p:blipFill>
            <a:blip r:embed="rId3">
              <a:alphaModFix/>
            </a:blip>
            <a:stretch>
              <a:fillRect/>
            </a:stretch>
          </p:blipFill>
          <p:spPr>
            <a:xfrm>
              <a:off x="3037005" y="4641939"/>
              <a:ext cx="285552" cy="228458"/>
            </a:xfrm>
            <a:prstGeom prst="rect">
              <a:avLst/>
            </a:prstGeom>
            <a:noFill/>
            <a:ln>
              <a:noFill/>
            </a:ln>
          </p:spPr>
        </p:pic>
        <p:pic>
          <p:nvPicPr>
            <p:cNvPr id="889" name="Google Shape;889;p36"/>
            <p:cNvPicPr preferRelativeResize="0"/>
            <p:nvPr/>
          </p:nvPicPr>
          <p:blipFill>
            <a:blip r:embed="rId3">
              <a:alphaModFix/>
            </a:blip>
            <a:stretch>
              <a:fillRect/>
            </a:stretch>
          </p:blipFill>
          <p:spPr>
            <a:xfrm>
              <a:off x="3433068" y="4641934"/>
              <a:ext cx="285552" cy="228458"/>
            </a:xfrm>
            <a:prstGeom prst="rect">
              <a:avLst/>
            </a:prstGeom>
            <a:noFill/>
            <a:ln>
              <a:noFill/>
            </a:ln>
          </p:spPr>
        </p:pic>
        <p:pic>
          <p:nvPicPr>
            <p:cNvPr id="890" name="Google Shape;890;p36"/>
            <p:cNvPicPr preferRelativeResize="0"/>
            <p:nvPr/>
          </p:nvPicPr>
          <p:blipFill>
            <a:blip r:embed="rId3">
              <a:alphaModFix/>
            </a:blip>
            <a:stretch>
              <a:fillRect/>
            </a:stretch>
          </p:blipFill>
          <p:spPr>
            <a:xfrm>
              <a:off x="3829126" y="4641939"/>
              <a:ext cx="285552" cy="228458"/>
            </a:xfrm>
            <a:prstGeom prst="rect">
              <a:avLst/>
            </a:prstGeom>
            <a:noFill/>
            <a:ln>
              <a:noFill/>
            </a:ln>
          </p:spPr>
        </p:pic>
        <p:cxnSp>
          <p:nvCxnSpPr>
            <p:cNvPr id="891" name="Google Shape;891;p36"/>
            <p:cNvCxnSpPr/>
            <p:nvPr/>
          </p:nvCxnSpPr>
          <p:spPr>
            <a:xfrm>
              <a:off x="3446567" y="3502386"/>
              <a:ext cx="3600" cy="810300"/>
            </a:xfrm>
            <a:prstGeom prst="straightConnector1">
              <a:avLst/>
            </a:prstGeom>
            <a:noFill/>
            <a:ln w="19050" cap="flat" cmpd="sng">
              <a:solidFill>
                <a:srgbClr val="FF0000"/>
              </a:solidFill>
              <a:prstDash val="dash"/>
              <a:round/>
              <a:headEnd type="none" w="med" len="med"/>
              <a:tailEnd type="none" w="med" len="med"/>
            </a:ln>
          </p:spPr>
        </p:cxnSp>
        <p:cxnSp>
          <p:nvCxnSpPr>
            <p:cNvPr id="892" name="Google Shape;892;p36"/>
            <p:cNvCxnSpPr/>
            <p:nvPr/>
          </p:nvCxnSpPr>
          <p:spPr>
            <a:xfrm>
              <a:off x="3580610" y="4227096"/>
              <a:ext cx="0" cy="269100"/>
            </a:xfrm>
            <a:prstGeom prst="straightConnector1">
              <a:avLst/>
            </a:prstGeom>
            <a:noFill/>
            <a:ln w="19050" cap="flat" cmpd="sng">
              <a:solidFill>
                <a:srgbClr val="D9D9D9"/>
              </a:solidFill>
              <a:prstDash val="solid"/>
              <a:round/>
              <a:headEnd type="none" w="med" len="med"/>
              <a:tailEnd type="triangle" w="med" len="med"/>
            </a:ln>
          </p:spPr>
        </p:cxnSp>
        <p:cxnSp>
          <p:nvCxnSpPr>
            <p:cNvPr id="893" name="Google Shape;893;p36"/>
            <p:cNvCxnSpPr/>
            <p:nvPr/>
          </p:nvCxnSpPr>
          <p:spPr>
            <a:xfrm flipH="1">
              <a:off x="3214234" y="4241339"/>
              <a:ext cx="101700" cy="240900"/>
            </a:xfrm>
            <a:prstGeom prst="straightConnector1">
              <a:avLst/>
            </a:prstGeom>
            <a:noFill/>
            <a:ln w="19050" cap="flat" cmpd="sng">
              <a:solidFill>
                <a:srgbClr val="D9D9D9"/>
              </a:solidFill>
              <a:prstDash val="solid"/>
              <a:round/>
              <a:headEnd type="none" w="med" len="med"/>
              <a:tailEnd type="triangle" w="med" len="med"/>
            </a:ln>
          </p:spPr>
        </p:cxnSp>
        <p:cxnSp>
          <p:nvCxnSpPr>
            <p:cNvPr id="894" name="Google Shape;894;p36"/>
            <p:cNvCxnSpPr/>
            <p:nvPr/>
          </p:nvCxnSpPr>
          <p:spPr>
            <a:xfrm>
              <a:off x="3845286" y="4236765"/>
              <a:ext cx="89700" cy="249900"/>
            </a:xfrm>
            <a:prstGeom prst="straightConnector1">
              <a:avLst/>
            </a:prstGeom>
            <a:noFill/>
            <a:ln w="19050" cap="flat" cmpd="sng">
              <a:solidFill>
                <a:srgbClr val="D9D9D9"/>
              </a:solidFill>
              <a:prstDash val="solid"/>
              <a:round/>
              <a:headEnd type="none" w="med" len="med"/>
              <a:tailEnd type="triangle" w="med" len="med"/>
            </a:ln>
          </p:spPr>
        </p:cxnSp>
        <p:cxnSp>
          <p:nvCxnSpPr>
            <p:cNvPr id="895" name="Google Shape;895;p36"/>
            <p:cNvCxnSpPr/>
            <p:nvPr/>
          </p:nvCxnSpPr>
          <p:spPr>
            <a:xfrm flipH="1">
              <a:off x="3249192" y="3418739"/>
              <a:ext cx="217200" cy="3900"/>
            </a:xfrm>
            <a:prstGeom prst="straightConnector1">
              <a:avLst/>
            </a:prstGeom>
            <a:noFill/>
            <a:ln w="9525" cap="flat" cmpd="sng">
              <a:solidFill>
                <a:srgbClr val="FF0000"/>
              </a:solidFill>
              <a:prstDash val="solid"/>
              <a:round/>
              <a:headEnd type="triangle" w="med" len="med"/>
              <a:tailEnd type="triangle" w="med" len="med"/>
            </a:ln>
          </p:spPr>
        </p:cxnSp>
        <p:cxnSp>
          <p:nvCxnSpPr>
            <p:cNvPr id="896" name="Google Shape;896;p36"/>
            <p:cNvCxnSpPr/>
            <p:nvPr/>
          </p:nvCxnSpPr>
          <p:spPr>
            <a:xfrm flipH="1">
              <a:off x="3581071" y="3418739"/>
              <a:ext cx="217200" cy="3900"/>
            </a:xfrm>
            <a:prstGeom prst="straightConnector1">
              <a:avLst/>
            </a:prstGeom>
            <a:noFill/>
            <a:ln w="9525" cap="flat" cmpd="sng">
              <a:solidFill>
                <a:srgbClr val="FF0000"/>
              </a:solidFill>
              <a:prstDash val="solid"/>
              <a:round/>
              <a:headEnd type="triangle" w="med" len="med"/>
              <a:tailEnd type="triangle" w="med" len="med"/>
            </a:ln>
          </p:spPr>
        </p:cxnSp>
      </p:grpSp>
      <p:pic>
        <p:nvPicPr>
          <p:cNvPr id="898" name="Google Shape;898;p36"/>
          <p:cNvPicPr preferRelativeResize="0"/>
          <p:nvPr/>
        </p:nvPicPr>
        <p:blipFill>
          <a:blip r:embed="rId4">
            <a:alphaModFix/>
          </a:blip>
          <a:stretch>
            <a:fillRect/>
          </a:stretch>
        </p:blipFill>
        <p:spPr>
          <a:xfrm>
            <a:off x="6572338" y="2723812"/>
            <a:ext cx="153887" cy="153892"/>
          </a:xfrm>
          <a:prstGeom prst="rect">
            <a:avLst/>
          </a:prstGeom>
          <a:noFill/>
          <a:ln>
            <a:noFill/>
          </a:ln>
        </p:spPr>
      </p:pic>
      <p:grpSp>
        <p:nvGrpSpPr>
          <p:cNvPr id="7" name="Groupe 6">
            <a:extLst>
              <a:ext uri="{FF2B5EF4-FFF2-40B4-BE49-F238E27FC236}">
                <a16:creationId xmlns:a16="http://schemas.microsoft.com/office/drawing/2014/main" id="{4353BB4B-0E30-1EF0-2D7A-84226076F583}"/>
              </a:ext>
            </a:extLst>
          </p:cNvPr>
          <p:cNvGrpSpPr/>
          <p:nvPr/>
        </p:nvGrpSpPr>
        <p:grpSpPr>
          <a:xfrm>
            <a:off x="5991415" y="2505325"/>
            <a:ext cx="1623132" cy="554475"/>
            <a:chOff x="6778575" y="2505325"/>
            <a:chExt cx="1623132" cy="554475"/>
          </a:xfrm>
        </p:grpSpPr>
        <p:pic>
          <p:nvPicPr>
            <p:cNvPr id="897" name="Google Shape;897;p36"/>
            <p:cNvPicPr preferRelativeResize="0"/>
            <p:nvPr/>
          </p:nvPicPr>
          <p:blipFill>
            <a:blip r:embed="rId5">
              <a:alphaModFix/>
            </a:blip>
            <a:stretch>
              <a:fillRect/>
            </a:stretch>
          </p:blipFill>
          <p:spPr>
            <a:xfrm>
              <a:off x="7524468" y="2561354"/>
              <a:ext cx="877239" cy="468106"/>
            </a:xfrm>
            <a:prstGeom prst="rect">
              <a:avLst/>
            </a:prstGeom>
            <a:noFill/>
            <a:ln>
              <a:noFill/>
            </a:ln>
          </p:spPr>
        </p:pic>
        <p:pic>
          <p:nvPicPr>
            <p:cNvPr id="899" name="Google Shape;899;p36"/>
            <p:cNvPicPr preferRelativeResize="0"/>
            <p:nvPr/>
          </p:nvPicPr>
          <p:blipFill>
            <a:blip r:embed="rId6">
              <a:alphaModFix/>
            </a:blip>
            <a:stretch>
              <a:fillRect/>
            </a:stretch>
          </p:blipFill>
          <p:spPr>
            <a:xfrm>
              <a:off x="6778575" y="2505325"/>
              <a:ext cx="554390" cy="554475"/>
            </a:xfrm>
            <a:prstGeom prst="rect">
              <a:avLst/>
            </a:prstGeom>
            <a:noFill/>
            <a:ln>
              <a:noFill/>
            </a:ln>
          </p:spPr>
        </p:pic>
      </p:grpSp>
      <p:sp>
        <p:nvSpPr>
          <p:cNvPr id="906" name="Google Shape;90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33</a:t>
            </a:fld>
            <a:endParaRPr/>
          </a:p>
        </p:txBody>
      </p:sp>
      <p:grpSp>
        <p:nvGrpSpPr>
          <p:cNvPr id="6" name="Groupe 5">
            <a:extLst>
              <a:ext uri="{FF2B5EF4-FFF2-40B4-BE49-F238E27FC236}">
                <a16:creationId xmlns:a16="http://schemas.microsoft.com/office/drawing/2014/main" id="{DEA28A63-041A-3E2C-238D-D58E0A2980A7}"/>
              </a:ext>
            </a:extLst>
          </p:cNvPr>
          <p:cNvGrpSpPr/>
          <p:nvPr/>
        </p:nvGrpSpPr>
        <p:grpSpPr>
          <a:xfrm>
            <a:off x="3772840" y="3335750"/>
            <a:ext cx="3361416" cy="760414"/>
            <a:chOff x="4560000" y="3335750"/>
            <a:chExt cx="3361416" cy="760414"/>
          </a:xfrm>
        </p:grpSpPr>
        <p:sp>
          <p:nvSpPr>
            <p:cNvPr id="914" name="Google Shape;914;p36"/>
            <p:cNvSpPr/>
            <p:nvPr/>
          </p:nvSpPr>
          <p:spPr>
            <a:xfrm>
              <a:off x="4560000" y="3335750"/>
              <a:ext cx="3180300" cy="579300"/>
            </a:xfrm>
            <a:prstGeom prst="roundRect">
              <a:avLst>
                <a:gd name="adj" fmla="val 16667"/>
              </a:avLst>
            </a:prstGeom>
            <a:solidFill>
              <a:schemeClr val="lt1"/>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15" name="Google Shape;915;p36"/>
            <p:cNvSpPr/>
            <p:nvPr/>
          </p:nvSpPr>
          <p:spPr>
            <a:xfrm>
              <a:off x="4560000" y="3335750"/>
              <a:ext cx="3180300" cy="579300"/>
            </a:xfrm>
            <a:prstGeom prst="roundRect">
              <a:avLst>
                <a:gd name="adj" fmla="val 16667"/>
              </a:avLst>
            </a:prstGeom>
            <a:solidFill>
              <a:schemeClr val="lt1"/>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16" name="Google Shape;916;p36"/>
            <p:cNvSpPr/>
            <p:nvPr/>
          </p:nvSpPr>
          <p:spPr>
            <a:xfrm>
              <a:off x="4650558" y="3426307"/>
              <a:ext cx="3180300" cy="579300"/>
            </a:xfrm>
            <a:prstGeom prst="roundRect">
              <a:avLst>
                <a:gd name="adj" fmla="val 16667"/>
              </a:avLst>
            </a:prstGeom>
            <a:solidFill>
              <a:schemeClr val="lt1"/>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17" name="Google Shape;917;p36"/>
            <p:cNvSpPr/>
            <p:nvPr/>
          </p:nvSpPr>
          <p:spPr>
            <a:xfrm>
              <a:off x="4741116" y="3516864"/>
              <a:ext cx="3180300" cy="5793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cxnSp>
          <p:nvCxnSpPr>
            <p:cNvPr id="918" name="Google Shape;918;p36"/>
            <p:cNvCxnSpPr/>
            <p:nvPr/>
          </p:nvCxnSpPr>
          <p:spPr>
            <a:xfrm>
              <a:off x="4741116" y="3787336"/>
              <a:ext cx="3114300" cy="8400"/>
            </a:xfrm>
            <a:prstGeom prst="straightConnector1">
              <a:avLst/>
            </a:prstGeom>
            <a:noFill/>
            <a:ln w="19050" cap="flat" cmpd="sng">
              <a:solidFill>
                <a:srgbClr val="000000"/>
              </a:solidFill>
              <a:prstDash val="solid"/>
              <a:round/>
              <a:headEnd type="none" w="med" len="med"/>
              <a:tailEnd type="stealth" w="med" len="med"/>
            </a:ln>
          </p:spPr>
        </p:cxnSp>
        <p:sp>
          <p:nvSpPr>
            <p:cNvPr id="919" name="Google Shape;919;p36"/>
            <p:cNvSpPr/>
            <p:nvPr/>
          </p:nvSpPr>
          <p:spPr>
            <a:xfrm>
              <a:off x="6074585" y="3543633"/>
              <a:ext cx="1438800" cy="513600"/>
            </a:xfrm>
            <a:prstGeom prst="roundRect">
              <a:avLst>
                <a:gd name="adj" fmla="val 16667"/>
              </a:avLst>
            </a:prstGeom>
            <a:solidFill>
              <a:srgbClr val="FFFFFF"/>
            </a:solidFill>
            <a:ln>
              <a:noFill/>
            </a:ln>
          </p:spPr>
          <p:txBody>
            <a:bodyPr spcFirstLastPara="1" wrap="square" lIns="0" tIns="62200" rIns="25200" bIns="62200" anchor="ctr" anchorCtr="0">
              <a:noAutofit/>
            </a:bodyPr>
            <a:lstStyle/>
            <a:p>
              <a:pPr marL="0" lvl="0" indent="0" algn="ctr" rtl="0">
                <a:spcBef>
                  <a:spcPts val="0"/>
                </a:spcBef>
                <a:spcAft>
                  <a:spcPts val="0"/>
                </a:spcAft>
                <a:buClr>
                  <a:schemeClr val="dk1"/>
                </a:buClr>
                <a:buSzPts val="1100"/>
                <a:buFont typeface="Arial"/>
                <a:buNone/>
              </a:pPr>
              <a:r>
                <a:rPr lang="fr" sz="1200" b="1">
                  <a:solidFill>
                    <a:schemeClr val="dk1"/>
                  </a:solidFill>
                  <a:latin typeface="Nunito"/>
                  <a:ea typeface="Nunito"/>
                  <a:cs typeface="Nunito"/>
                  <a:sym typeface="Nunito"/>
                </a:rPr>
                <a:t>Standard Resource Allocation</a:t>
              </a:r>
              <a:endParaRPr sz="900" b="1">
                <a:latin typeface="Nunito"/>
                <a:ea typeface="Nunito"/>
                <a:cs typeface="Nunito"/>
                <a:sym typeface="Nunito"/>
              </a:endParaRPr>
            </a:p>
          </p:txBody>
        </p:sp>
        <p:sp>
          <p:nvSpPr>
            <p:cNvPr id="920" name="Google Shape;920;p36"/>
            <p:cNvSpPr/>
            <p:nvPr/>
          </p:nvSpPr>
          <p:spPr>
            <a:xfrm>
              <a:off x="4916022" y="3544791"/>
              <a:ext cx="933300" cy="513600"/>
            </a:xfrm>
            <a:prstGeom prst="roundRect">
              <a:avLst>
                <a:gd name="adj" fmla="val 14105"/>
              </a:avLst>
            </a:prstGeom>
            <a:solidFill>
              <a:srgbClr val="FFFFFF"/>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sz="1200" b="1">
                  <a:latin typeface="Nunito"/>
                  <a:ea typeface="Nunito"/>
                  <a:cs typeface="Nunito"/>
                  <a:sym typeface="Nunito"/>
                </a:rPr>
                <a:t>Clustering</a:t>
              </a:r>
              <a:endParaRPr sz="1200" b="1">
                <a:latin typeface="Nunito"/>
                <a:ea typeface="Nunito"/>
                <a:cs typeface="Nunito"/>
                <a:sym typeface="Nunito"/>
              </a:endParaRPr>
            </a:p>
            <a:p>
              <a:pPr marL="0" lvl="0" indent="0" algn="r" rtl="0">
                <a:spcBef>
                  <a:spcPts val="0"/>
                </a:spcBef>
                <a:spcAft>
                  <a:spcPts val="0"/>
                </a:spcAft>
                <a:buNone/>
              </a:pPr>
              <a:r>
                <a:rPr lang="fr" sz="1200" b="1">
                  <a:latin typeface="Permanent Marker"/>
                  <a:ea typeface="Permanent Marker"/>
                  <a:cs typeface="Permanent Marker"/>
                  <a:sym typeface="Permanent Marker"/>
                </a:rPr>
                <a:t>SCAPE</a:t>
              </a:r>
              <a:endParaRPr sz="1200" b="1">
                <a:latin typeface="Permanent Marker"/>
                <a:ea typeface="Permanent Marker"/>
                <a:cs typeface="Permanent Marker"/>
                <a:sym typeface="Permanent Marker"/>
              </a:endParaRPr>
            </a:p>
          </p:txBody>
        </p:sp>
      </p:grpSp>
      <p:sp>
        <p:nvSpPr>
          <p:cNvPr id="2" name="ZoneTexte 1">
            <a:extLst>
              <a:ext uri="{FF2B5EF4-FFF2-40B4-BE49-F238E27FC236}">
                <a16:creationId xmlns:a16="http://schemas.microsoft.com/office/drawing/2014/main" id="{8DDDC697-1005-3AB3-F3DB-AC9B828C9036}"/>
              </a:ext>
            </a:extLst>
          </p:cNvPr>
          <p:cNvSpPr txBox="1"/>
          <p:nvPr/>
        </p:nvSpPr>
        <p:spPr>
          <a:xfrm>
            <a:off x="4221725" y="1133782"/>
            <a:ext cx="14840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C00000"/>
                </a:solidFill>
                <a:latin typeface="Nunito"/>
              </a:rPr>
              <a:t>Node </a:t>
            </a:r>
            <a:r>
              <a:rPr lang="fr-FR" err="1">
                <a:solidFill>
                  <a:srgbClr val="C00000"/>
                </a:solidFill>
                <a:latin typeface="Nunito"/>
              </a:rPr>
              <a:t>workload</a:t>
            </a:r>
            <a:endParaRPr lang="fr-FR">
              <a:solidFill>
                <a:srgbClr val="C00000"/>
              </a:solidFill>
              <a:latin typeface="Nunito"/>
            </a:endParaRPr>
          </a:p>
        </p:txBody>
      </p:sp>
      <p:sp>
        <p:nvSpPr>
          <p:cNvPr id="9" name="ZoneTexte 8">
            <a:extLst>
              <a:ext uri="{FF2B5EF4-FFF2-40B4-BE49-F238E27FC236}">
                <a16:creationId xmlns:a16="http://schemas.microsoft.com/office/drawing/2014/main" id="{0185795B-6EC8-2E43-B7B6-38EFFD2AD20C}"/>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
        <p:nvSpPr>
          <p:cNvPr id="10" name="Google Shape;972;p38">
            <a:extLst>
              <a:ext uri="{FF2B5EF4-FFF2-40B4-BE49-F238E27FC236}">
                <a16:creationId xmlns:a16="http://schemas.microsoft.com/office/drawing/2014/main" id="{BC3807CA-2780-6727-AA39-2BC13751AFDA}"/>
              </a:ext>
            </a:extLst>
          </p:cNvPr>
          <p:cNvSpPr/>
          <p:nvPr/>
        </p:nvSpPr>
        <p:spPr>
          <a:xfrm>
            <a:off x="2628410" y="4520425"/>
            <a:ext cx="4278780"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 dirty="0" err="1">
                <a:solidFill>
                  <a:schemeClr val="dk1"/>
                </a:solidFill>
                <a:latin typeface="Nunito"/>
                <a:sym typeface="Nunito"/>
              </a:rPr>
              <a:t>Iterative</a:t>
            </a:r>
            <a:r>
              <a:rPr lang="fr" dirty="0">
                <a:solidFill>
                  <a:schemeClr val="dk1"/>
                </a:solidFill>
                <a:latin typeface="Nunito"/>
                <a:sym typeface="Nunito"/>
              </a:rPr>
              <a:t> </a:t>
            </a:r>
            <a:r>
              <a:rPr lang="fr" dirty="0" err="1">
                <a:solidFill>
                  <a:schemeClr val="dk1"/>
                </a:solidFill>
                <a:latin typeface="Nunito"/>
                <a:sym typeface="Nunito"/>
              </a:rPr>
              <a:t>because</a:t>
            </a:r>
            <a:r>
              <a:rPr lang="fr" dirty="0">
                <a:solidFill>
                  <a:schemeClr val="dk1"/>
                </a:solidFill>
                <a:latin typeface="Nunito"/>
                <a:sym typeface="Nunito"/>
              </a:rPr>
              <a:t> 2 </a:t>
            </a:r>
            <a:r>
              <a:rPr lang="fr" dirty="0" err="1">
                <a:solidFill>
                  <a:schemeClr val="dk1"/>
                </a:solidFill>
                <a:latin typeface="Nunito"/>
                <a:sym typeface="Nunito"/>
              </a:rPr>
              <a:t>levels</a:t>
            </a:r>
            <a:r>
              <a:rPr lang="fr" dirty="0">
                <a:solidFill>
                  <a:schemeClr val="dk1"/>
                </a:solidFill>
                <a:latin typeface="Nunito"/>
                <a:sym typeface="Nunito"/>
              </a:rPr>
              <a:t> of </a:t>
            </a:r>
            <a:r>
              <a:rPr lang="fr" dirty="0" err="1">
                <a:solidFill>
                  <a:schemeClr val="dk1"/>
                </a:solidFill>
                <a:latin typeface="Nunito"/>
                <a:sym typeface="Nunito"/>
              </a:rPr>
              <a:t>resource</a:t>
            </a:r>
            <a:r>
              <a:rPr lang="fr" dirty="0">
                <a:solidFill>
                  <a:schemeClr val="dk1"/>
                </a:solidFill>
                <a:latin typeface="Nunito"/>
                <a:sym typeface="Nunito"/>
              </a:rPr>
              <a:t> allocation:</a:t>
            </a:r>
            <a:br>
              <a:rPr lang="fr" dirty="0">
                <a:solidFill>
                  <a:schemeClr val="dk1"/>
                </a:solidFill>
                <a:latin typeface="Nunito"/>
                <a:sym typeface="Nunito"/>
              </a:rPr>
            </a:br>
            <a:r>
              <a:rPr lang="fr" dirty="0" err="1">
                <a:solidFill>
                  <a:schemeClr val="dk1"/>
                </a:solidFill>
                <a:latin typeface="Nunito"/>
              </a:rPr>
              <a:t>within</a:t>
            </a:r>
            <a:r>
              <a:rPr lang="fr" dirty="0">
                <a:solidFill>
                  <a:schemeClr val="dk1"/>
                </a:solidFill>
                <a:latin typeface="Nunito"/>
              </a:rPr>
              <a:t> </a:t>
            </a:r>
            <a:r>
              <a:rPr lang="fr" dirty="0" err="1">
                <a:solidFill>
                  <a:schemeClr val="dk1"/>
                </a:solidFill>
                <a:latin typeface="Nunito"/>
              </a:rPr>
              <a:t>nodes</a:t>
            </a:r>
            <a:r>
              <a:rPr lang="fr" dirty="0">
                <a:solidFill>
                  <a:schemeClr val="dk1"/>
                </a:solidFill>
                <a:latin typeface="Nunito"/>
              </a:rPr>
              <a:t> and on the </a:t>
            </a:r>
            <a:r>
              <a:rPr lang="fr" dirty="0" err="1">
                <a:solidFill>
                  <a:schemeClr val="dk1"/>
                </a:solidFill>
                <a:latin typeface="Nunito"/>
              </a:rPr>
              <a:t>overall</a:t>
            </a:r>
            <a:r>
              <a:rPr lang="fr" dirty="0">
                <a:solidFill>
                  <a:schemeClr val="dk1"/>
                </a:solidFill>
                <a:latin typeface="Nunito"/>
              </a:rPr>
              <a:t> system</a:t>
            </a:r>
            <a:endParaRPr lang="fr-FR" dirty="0">
              <a:solidFill>
                <a:schemeClr val="dk1"/>
              </a:solidFill>
              <a:latin typeface="Nunito"/>
            </a:endParaRPr>
          </a:p>
        </p:txBody>
      </p:sp>
    </p:spTree>
    <p:extLst>
      <p:ext uri="{BB962C8B-B14F-4D97-AF65-F5344CB8AC3E}">
        <p14:creationId xmlns:p14="http://schemas.microsoft.com/office/powerpoint/2010/main" val="2565693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13 -0.40556 L 5.55556E-7 2.34568E-6 " pathEditMode="relative" rAng="0" ptsTypes="AA">
                                      <p:cBhvr>
                                        <p:cTn id="6" dur="2000" fill="hold"/>
                                        <p:tgtEl>
                                          <p:spTgt spid="5"/>
                                        </p:tgtEl>
                                        <p:attrNameLst>
                                          <p:attrName>ppt_x</p:attrName>
                                          <p:attrName>ppt_y</p:attrName>
                                        </p:attrNameLst>
                                      </p:cBhvr>
                                      <p:rCtr x="-174" y="20710"/>
                                    </p:animMotion>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0.07362 -0.33703 L 1.11111E-6 4.07407E-6 " pathEditMode="relative" rAng="0" ptsTypes="AA">
                                      <p:cBhvr>
                                        <p:cTn id="16" dur="2000" fill="hold"/>
                                        <p:tgtEl>
                                          <p:spTgt spid="6"/>
                                        </p:tgtEl>
                                        <p:attrNameLst>
                                          <p:attrName>ppt_x</p:attrName>
                                          <p:attrName>ppt_y</p:attrName>
                                        </p:attrNameLst>
                                      </p:cBhvr>
                                      <p:rCtr x="3681" y="17037"/>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0.01232 -0.15555 L -1.11111E-6 1.97531E-6 " pathEditMode="relative" rAng="0" ptsTypes="AA">
                                      <p:cBhvr>
                                        <p:cTn id="22" dur="2000" fill="hold"/>
                                        <p:tgtEl>
                                          <p:spTgt spid="7"/>
                                        </p:tgtEl>
                                        <p:attrNameLst>
                                          <p:attrName>ppt_x</p:attrName>
                                          <p:attrName>ppt_y</p:attrName>
                                        </p:attrNameLst>
                                      </p:cBhvr>
                                      <p:rCtr x="608" y="7809"/>
                                    </p:animMotion>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89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7"/>
          <p:cNvSpPr txBox="1">
            <a:spLocks noGrp="1"/>
          </p:cNvSpPr>
          <p:nvPr>
            <p:ph type="title"/>
          </p:nvPr>
        </p:nvSpPr>
        <p:spPr>
          <a:xfrm>
            <a:off x="2138" y="445025"/>
            <a:ext cx="9139724" cy="572700"/>
          </a:xfrm>
          <a:prstGeom prst="rect">
            <a:avLst/>
          </a:prstGeom>
        </p:spPr>
        <p:txBody>
          <a:bodyPr spcFirstLastPara="1" wrap="square" lIns="45720" tIns="91425" rIns="45720" bIns="91425" anchor="t" anchorCtr="0">
            <a:normAutofit fontScale="90000"/>
          </a:bodyPr>
          <a:lstStyle/>
          <a:p>
            <a:r>
              <a:rPr lang="fr" err="1"/>
              <a:t>Managing</a:t>
            </a:r>
            <a:r>
              <a:rPr lang="fr"/>
              <a:t> </a:t>
            </a:r>
            <a:r>
              <a:rPr lang="fr" sz="3000" b="1" err="1">
                <a:latin typeface="Nunito"/>
                <a:ea typeface="Nunito"/>
                <a:cs typeface="Nunito"/>
                <a:sym typeface="Nunito"/>
              </a:rPr>
              <a:t>Heterogeneity</a:t>
            </a:r>
            <a:r>
              <a:rPr lang="fr"/>
              <a:t> to </a:t>
            </a:r>
            <a:r>
              <a:rPr lang="fr" err="1"/>
              <a:t>Achieve</a:t>
            </a:r>
            <a:r>
              <a:rPr lang="fr"/>
              <a:t> </a:t>
            </a:r>
            <a:r>
              <a:rPr lang="fr" err="1"/>
              <a:t>Balanced</a:t>
            </a:r>
            <a:r>
              <a:rPr lang="fr"/>
              <a:t> </a:t>
            </a:r>
            <a:r>
              <a:rPr lang="fr" err="1"/>
              <a:t>Workload</a:t>
            </a:r>
            <a:endParaRPr lang="fr-FR" b="0" err="1"/>
          </a:p>
          <a:p>
            <a:endParaRPr lang="fr" sz="3000">
              <a:latin typeface="Nunito"/>
              <a:ea typeface="Nunito"/>
              <a:cs typeface="Nunito"/>
            </a:endParaRPr>
          </a:p>
        </p:txBody>
      </p:sp>
      <p:sp>
        <p:nvSpPr>
          <p:cNvPr id="926" name="Google Shape;92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34</a:t>
            </a:fld>
            <a:endParaRPr/>
          </a:p>
        </p:txBody>
      </p:sp>
      <p:pic>
        <p:nvPicPr>
          <p:cNvPr id="928" name="Google Shape;928;p37"/>
          <p:cNvPicPr preferRelativeResize="0"/>
          <p:nvPr/>
        </p:nvPicPr>
        <p:blipFill>
          <a:blip r:embed="rId3">
            <a:alphaModFix/>
          </a:blip>
          <a:stretch>
            <a:fillRect/>
          </a:stretch>
        </p:blipFill>
        <p:spPr>
          <a:xfrm>
            <a:off x="1588200" y="1722400"/>
            <a:ext cx="645125" cy="645125"/>
          </a:xfrm>
          <a:prstGeom prst="rect">
            <a:avLst/>
          </a:prstGeom>
          <a:noFill/>
          <a:ln>
            <a:noFill/>
          </a:ln>
        </p:spPr>
      </p:pic>
      <p:sp>
        <p:nvSpPr>
          <p:cNvPr id="929" name="Google Shape;929;p37"/>
          <p:cNvSpPr txBox="1"/>
          <p:nvPr/>
        </p:nvSpPr>
        <p:spPr>
          <a:xfrm>
            <a:off x="638486" y="1386050"/>
            <a:ext cx="2648124" cy="313350"/>
          </a:xfrm>
          <a:prstGeom prst="rect">
            <a:avLst/>
          </a:prstGeom>
          <a:noFill/>
          <a:ln>
            <a:noFill/>
          </a:ln>
        </p:spPr>
        <p:txBody>
          <a:bodyPr spcFirstLastPara="1" wrap="square" lIns="91425" tIns="18000" rIns="91425" bIns="18000" anchor="t" anchorCtr="0">
            <a:spAutoFit/>
          </a:bodyPr>
          <a:lstStyle/>
          <a:p>
            <a:r>
              <a:rPr lang="fr" sz="1800" err="1">
                <a:latin typeface="Nunito"/>
                <a:ea typeface="Nunito"/>
                <a:cs typeface="Nunito"/>
                <a:sym typeface="Nunito"/>
              </a:rPr>
              <a:t>Heterogeneous</a:t>
            </a:r>
            <a:r>
              <a:rPr lang="fr" sz="1800">
                <a:latin typeface="Nunito"/>
                <a:ea typeface="Nunito"/>
                <a:cs typeface="Nunito"/>
                <a:sym typeface="Nunito"/>
              </a:rPr>
              <a:t> Node</a:t>
            </a:r>
            <a:endParaRPr sz="1800">
              <a:latin typeface="Nunito"/>
              <a:ea typeface="Nunito"/>
              <a:cs typeface="Nunito"/>
              <a:sym typeface="Nunito"/>
            </a:endParaRPr>
          </a:p>
        </p:txBody>
      </p:sp>
      <p:grpSp>
        <p:nvGrpSpPr>
          <p:cNvPr id="2" name="Groupe 1">
            <a:extLst>
              <a:ext uri="{FF2B5EF4-FFF2-40B4-BE49-F238E27FC236}">
                <a16:creationId xmlns:a16="http://schemas.microsoft.com/office/drawing/2014/main" id="{F55DAF51-81AB-89ED-BFB0-6D04404B713E}"/>
              </a:ext>
            </a:extLst>
          </p:cNvPr>
          <p:cNvGrpSpPr/>
          <p:nvPr/>
        </p:nvGrpSpPr>
        <p:grpSpPr>
          <a:xfrm>
            <a:off x="111925" y="2044963"/>
            <a:ext cx="1702500" cy="1696500"/>
            <a:chOff x="111925" y="2044963"/>
            <a:chExt cx="1702500" cy="1696500"/>
          </a:xfrm>
        </p:grpSpPr>
        <p:pic>
          <p:nvPicPr>
            <p:cNvPr id="927" name="Google Shape;927;p37"/>
            <p:cNvPicPr preferRelativeResize="0"/>
            <p:nvPr/>
          </p:nvPicPr>
          <p:blipFill>
            <a:blip r:embed="rId4">
              <a:alphaModFix/>
            </a:blip>
            <a:stretch>
              <a:fillRect/>
            </a:stretch>
          </p:blipFill>
          <p:spPr>
            <a:xfrm>
              <a:off x="737007" y="3096338"/>
              <a:ext cx="524156" cy="645125"/>
            </a:xfrm>
            <a:prstGeom prst="rect">
              <a:avLst/>
            </a:prstGeom>
            <a:noFill/>
            <a:ln>
              <a:noFill/>
            </a:ln>
          </p:spPr>
        </p:pic>
        <p:sp>
          <p:nvSpPr>
            <p:cNvPr id="930" name="Google Shape;930;p37"/>
            <p:cNvSpPr txBox="1"/>
            <p:nvPr/>
          </p:nvSpPr>
          <p:spPr>
            <a:xfrm>
              <a:off x="111925" y="2613250"/>
              <a:ext cx="1702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800">
                  <a:latin typeface="Nunito"/>
                  <a:ea typeface="Nunito"/>
                  <a:cs typeface="Nunito"/>
                  <a:sym typeface="Nunito"/>
                </a:rPr>
                <a:t>≄ speed</a:t>
              </a:r>
              <a:endParaRPr sz="1800">
                <a:latin typeface="Nunito"/>
                <a:ea typeface="Nunito"/>
                <a:cs typeface="Nunito"/>
                <a:sym typeface="Nunito"/>
              </a:endParaRPr>
            </a:p>
          </p:txBody>
        </p:sp>
        <p:cxnSp>
          <p:nvCxnSpPr>
            <p:cNvPr id="933" name="Google Shape;933;p37"/>
            <p:cNvCxnSpPr>
              <a:stCxn id="928" idx="1"/>
              <a:endCxn id="930" idx="0"/>
            </p:cNvCxnSpPr>
            <p:nvPr/>
          </p:nvCxnSpPr>
          <p:spPr>
            <a:xfrm flipH="1">
              <a:off x="963300" y="2044963"/>
              <a:ext cx="624900" cy="568200"/>
            </a:xfrm>
            <a:prstGeom prst="curvedConnector2">
              <a:avLst/>
            </a:prstGeom>
            <a:noFill/>
            <a:ln w="9525" cap="flat" cmpd="sng">
              <a:solidFill>
                <a:srgbClr val="9E9E9E"/>
              </a:solidFill>
              <a:prstDash val="solid"/>
              <a:round/>
              <a:headEnd type="none" w="med" len="med"/>
              <a:tailEnd type="triangle" w="med" len="med"/>
            </a:ln>
          </p:spPr>
        </p:cxnSp>
      </p:grpSp>
      <p:grpSp>
        <p:nvGrpSpPr>
          <p:cNvPr id="3" name="Groupe 2">
            <a:extLst>
              <a:ext uri="{FF2B5EF4-FFF2-40B4-BE49-F238E27FC236}">
                <a16:creationId xmlns:a16="http://schemas.microsoft.com/office/drawing/2014/main" id="{998A4CA5-232D-3978-7521-5ABA022BC0E4}"/>
              </a:ext>
            </a:extLst>
          </p:cNvPr>
          <p:cNvGrpSpPr/>
          <p:nvPr/>
        </p:nvGrpSpPr>
        <p:grpSpPr>
          <a:xfrm>
            <a:off x="1888697" y="2044963"/>
            <a:ext cx="1702500" cy="1712490"/>
            <a:chOff x="1888697" y="2044963"/>
            <a:chExt cx="1702500" cy="1712490"/>
          </a:xfrm>
        </p:grpSpPr>
        <p:sp>
          <p:nvSpPr>
            <p:cNvPr id="931" name="Google Shape;931;p37"/>
            <p:cNvSpPr txBox="1"/>
            <p:nvPr/>
          </p:nvSpPr>
          <p:spPr>
            <a:xfrm>
              <a:off x="1888697" y="2613250"/>
              <a:ext cx="1702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800">
                  <a:latin typeface="Nunito"/>
                  <a:ea typeface="Nunito"/>
                  <a:cs typeface="Nunito"/>
                  <a:sym typeface="Nunito"/>
                </a:rPr>
                <a:t>≄ number</a:t>
              </a:r>
              <a:endParaRPr sz="1800">
                <a:latin typeface="Nunito"/>
                <a:ea typeface="Nunito"/>
                <a:cs typeface="Nunito"/>
                <a:sym typeface="Nunito"/>
              </a:endParaRPr>
            </a:p>
          </p:txBody>
        </p:sp>
        <p:cxnSp>
          <p:nvCxnSpPr>
            <p:cNvPr id="932" name="Google Shape;932;p37"/>
            <p:cNvCxnSpPr>
              <a:stCxn id="928" idx="3"/>
              <a:endCxn id="931" idx="0"/>
            </p:cNvCxnSpPr>
            <p:nvPr/>
          </p:nvCxnSpPr>
          <p:spPr>
            <a:xfrm>
              <a:off x="2233326" y="2044963"/>
              <a:ext cx="506700" cy="568200"/>
            </a:xfrm>
            <a:prstGeom prst="curvedConnector2">
              <a:avLst/>
            </a:prstGeom>
            <a:noFill/>
            <a:ln w="9525" cap="flat" cmpd="sng">
              <a:solidFill>
                <a:srgbClr val="9E9E9E"/>
              </a:solidFill>
              <a:prstDash val="solid"/>
              <a:round/>
              <a:headEnd type="none" w="med" len="med"/>
              <a:tailEnd type="triangle" w="med" len="med"/>
            </a:ln>
          </p:spPr>
        </p:cxnSp>
        <p:pic>
          <p:nvPicPr>
            <p:cNvPr id="934" name="Google Shape;934;p37"/>
            <p:cNvPicPr preferRelativeResize="0"/>
            <p:nvPr/>
          </p:nvPicPr>
          <p:blipFill>
            <a:blip r:embed="rId5">
              <a:alphaModFix/>
            </a:blip>
            <a:stretch>
              <a:fillRect/>
            </a:stretch>
          </p:blipFill>
          <p:spPr>
            <a:xfrm>
              <a:off x="2461212" y="3192978"/>
              <a:ext cx="564475" cy="564475"/>
            </a:xfrm>
            <a:prstGeom prst="rect">
              <a:avLst/>
            </a:prstGeom>
            <a:noFill/>
            <a:ln>
              <a:noFill/>
            </a:ln>
          </p:spPr>
        </p:pic>
      </p:grpSp>
      <p:sp>
        <p:nvSpPr>
          <p:cNvPr id="5" name="ZoneTexte 4">
            <a:extLst>
              <a:ext uri="{FF2B5EF4-FFF2-40B4-BE49-F238E27FC236}">
                <a16:creationId xmlns:a16="http://schemas.microsoft.com/office/drawing/2014/main" id="{9BB23AC5-4CA8-9EDD-3908-820C22A15CE4}"/>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Tree>
    <p:extLst>
      <p:ext uri="{BB962C8B-B14F-4D97-AF65-F5344CB8AC3E}">
        <p14:creationId xmlns:p14="http://schemas.microsoft.com/office/powerpoint/2010/main" val="934147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7"/>
          <p:cNvSpPr txBox="1">
            <a:spLocks noGrp="1"/>
          </p:cNvSpPr>
          <p:nvPr>
            <p:ph type="title"/>
          </p:nvPr>
        </p:nvSpPr>
        <p:spPr>
          <a:xfrm>
            <a:off x="2138" y="445025"/>
            <a:ext cx="9139724" cy="572700"/>
          </a:xfrm>
          <a:prstGeom prst="rect">
            <a:avLst/>
          </a:prstGeom>
        </p:spPr>
        <p:txBody>
          <a:bodyPr spcFirstLastPara="1" wrap="square" lIns="0" tIns="91425" rIns="0" bIns="91425" anchor="t" anchorCtr="0">
            <a:normAutofit fontScale="90000"/>
          </a:bodyPr>
          <a:lstStyle/>
          <a:p>
            <a:r>
              <a:rPr lang="fr" err="1"/>
              <a:t>Managing</a:t>
            </a:r>
            <a:r>
              <a:rPr lang="fr"/>
              <a:t> </a:t>
            </a:r>
            <a:r>
              <a:rPr lang="fr" sz="3000" err="1">
                <a:latin typeface="Nunito"/>
                <a:ea typeface="Nunito"/>
                <a:cs typeface="Nunito"/>
                <a:sym typeface="Nunito"/>
              </a:rPr>
              <a:t>Heterogeneity</a:t>
            </a:r>
            <a:r>
              <a:rPr lang="fr"/>
              <a:t> to </a:t>
            </a:r>
            <a:r>
              <a:rPr lang="fr" err="1"/>
              <a:t>Achieve</a:t>
            </a:r>
            <a:r>
              <a:rPr lang="fr"/>
              <a:t> </a:t>
            </a:r>
            <a:r>
              <a:rPr lang="fr" err="1"/>
              <a:t>Balanced</a:t>
            </a:r>
            <a:r>
              <a:rPr lang="fr"/>
              <a:t> </a:t>
            </a:r>
            <a:r>
              <a:rPr lang="fr" err="1"/>
              <a:t>Workload</a:t>
            </a:r>
          </a:p>
          <a:p>
            <a:pPr marL="0" lvl="0" indent="0" algn="ctr" rtl="0">
              <a:spcBef>
                <a:spcPts val="0"/>
              </a:spcBef>
              <a:spcAft>
                <a:spcPts val="0"/>
              </a:spcAft>
              <a:buNone/>
            </a:pPr>
            <a:endParaRPr>
              <a:latin typeface="Nunito"/>
              <a:ea typeface="Nunito"/>
              <a:cs typeface="Nunito"/>
              <a:sym typeface="Nunito"/>
            </a:endParaRPr>
          </a:p>
        </p:txBody>
      </p:sp>
      <p:sp>
        <p:nvSpPr>
          <p:cNvPr id="926" name="Google Shape;92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35</a:t>
            </a:fld>
            <a:endParaRPr/>
          </a:p>
        </p:txBody>
      </p:sp>
      <p:sp>
        <p:nvSpPr>
          <p:cNvPr id="936" name="Google Shape;936;p37"/>
          <p:cNvSpPr/>
          <p:nvPr/>
        </p:nvSpPr>
        <p:spPr>
          <a:xfrm>
            <a:off x="2910735" y="1423300"/>
            <a:ext cx="4773930" cy="625655"/>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1600" b="1">
                <a:latin typeface="Nunito"/>
                <a:ea typeface="Nunito"/>
                <a:cs typeface="Nunito"/>
                <a:sym typeface="Nunito"/>
              </a:rPr>
              <a:t>Node0</a:t>
            </a:r>
            <a:endParaRPr sz="1600" b="1">
              <a:latin typeface="Nunito"/>
              <a:ea typeface="Nunito"/>
              <a:cs typeface="Nunito"/>
              <a:sym typeface="Nunito"/>
            </a:endParaRPr>
          </a:p>
          <a:p>
            <a:pPr algn="ctr"/>
            <a:r>
              <a:rPr lang="fr" b="1" err="1">
                <a:solidFill>
                  <a:srgbClr val="C00000"/>
                </a:solidFill>
                <a:latin typeface="Nunito"/>
                <a:ea typeface="Nunito"/>
                <a:sym typeface="Nunito"/>
              </a:rPr>
              <a:t>number</a:t>
            </a:r>
            <a:r>
              <a:rPr lang="fr" b="1">
                <a:solidFill>
                  <a:srgbClr val="C00000"/>
                </a:solidFill>
                <a:latin typeface="Nunito"/>
                <a:ea typeface="Nunito"/>
                <a:sym typeface="Nunito"/>
              </a:rPr>
              <a:t> of </a:t>
            </a:r>
            <a:r>
              <a:rPr lang="fr" b="1" err="1">
                <a:solidFill>
                  <a:srgbClr val="C00000"/>
                </a:solidFill>
                <a:latin typeface="Nunito"/>
                <a:ea typeface="Nunito"/>
                <a:sym typeface="Nunito"/>
              </a:rPr>
              <a:t>equivalent</a:t>
            </a:r>
            <a:r>
              <a:rPr lang="fr" b="1">
                <a:solidFill>
                  <a:srgbClr val="C00000"/>
                </a:solidFill>
                <a:latin typeface="Nunito"/>
                <a:ea typeface="Nunito"/>
                <a:sym typeface="Nunito"/>
              </a:rPr>
              <a:t> </a:t>
            </a:r>
            <a:r>
              <a:rPr lang="fr" b="1" err="1">
                <a:solidFill>
                  <a:srgbClr val="C00000"/>
                </a:solidFill>
                <a:latin typeface="Nunito"/>
                <a:ea typeface="Nunito"/>
                <a:sym typeface="Nunito"/>
              </a:rPr>
              <a:t>cores</a:t>
            </a:r>
            <a:r>
              <a:rPr lang="fr" b="1">
                <a:solidFill>
                  <a:srgbClr val="C00000"/>
                </a:solidFill>
                <a:latin typeface="Nunito"/>
                <a:ea typeface="Nunito"/>
                <a:sym typeface="Nunito"/>
              </a:rPr>
              <a:t> (Ceq</a:t>
            </a:r>
            <a:r>
              <a:rPr lang="fr">
                <a:solidFill>
                  <a:srgbClr val="C00000"/>
                </a:solidFill>
                <a:latin typeface="Nunito"/>
                <a:ea typeface="Nunito"/>
                <a:sym typeface="Nunito"/>
              </a:rPr>
              <a:t>0</a:t>
            </a:r>
            <a:r>
              <a:rPr lang="fr">
                <a:solidFill>
                  <a:srgbClr val="C00000"/>
                </a:solidFill>
                <a:latin typeface="Nunito"/>
                <a:ea typeface="Nunito"/>
                <a:cs typeface="Nunito"/>
                <a:sym typeface="Nunito"/>
              </a:rPr>
              <a:t>)</a:t>
            </a:r>
            <a:r>
              <a:rPr lang="fr">
                <a:solidFill>
                  <a:schemeClr val="dk1"/>
                </a:solidFill>
                <a:latin typeface="Nunito"/>
                <a:ea typeface="Nunito"/>
                <a:cs typeface="Nunito"/>
                <a:sym typeface="Nunito"/>
              </a:rPr>
              <a:t>= ∑ </a:t>
            </a:r>
            <a:r>
              <a:rPr lang="fr" err="1">
                <a:solidFill>
                  <a:schemeClr val="dk1"/>
                </a:solidFill>
                <a:latin typeface="Nunito"/>
                <a:ea typeface="Nunito"/>
                <a:cs typeface="Nunito"/>
                <a:sym typeface="Nunito"/>
              </a:rPr>
              <a:t>frequency</a:t>
            </a:r>
            <a:r>
              <a:rPr lang="fr">
                <a:solidFill>
                  <a:schemeClr val="dk1"/>
                </a:solidFill>
                <a:latin typeface="Nunito"/>
                <a:ea typeface="Nunito"/>
                <a:cs typeface="Nunito"/>
                <a:sym typeface="Nunito"/>
              </a:rPr>
              <a:t> ratios</a:t>
            </a:r>
            <a:endParaRPr sz="1600" b="1" err="1">
              <a:solidFill>
                <a:schemeClr val="dk1"/>
              </a:solidFill>
              <a:latin typeface="Nunito"/>
              <a:ea typeface="Nunito"/>
              <a:cs typeface="Nunito"/>
            </a:endParaRPr>
          </a:p>
        </p:txBody>
      </p:sp>
      <p:sp>
        <p:nvSpPr>
          <p:cNvPr id="937" name="Google Shape;937;p37"/>
          <p:cNvSpPr/>
          <p:nvPr/>
        </p:nvSpPr>
        <p:spPr>
          <a:xfrm>
            <a:off x="6501098" y="2781325"/>
            <a:ext cx="1178100" cy="631800"/>
          </a:xfrm>
          <a:prstGeom prst="roundRect">
            <a:avLst>
              <a:gd name="adj" fmla="val 16667"/>
            </a:avLst>
          </a:prstGeom>
          <a:solidFill>
            <a:schemeClr val="bg1">
              <a:lumMod val="95000"/>
            </a:schemeClr>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1600" b="1">
                <a:solidFill>
                  <a:srgbClr val="7F7F7F"/>
                </a:solidFill>
                <a:latin typeface="Nunito"/>
                <a:ea typeface="Nunito"/>
                <a:cs typeface="Nunito"/>
                <a:sym typeface="Nunito"/>
              </a:rPr>
              <a:t>Node1</a:t>
            </a:r>
            <a:endParaRPr sz="1600">
              <a:solidFill>
                <a:srgbClr val="7F7F7F"/>
              </a:solidFill>
              <a:latin typeface="Nunito"/>
              <a:ea typeface="Nunito"/>
              <a:cs typeface="Nunito"/>
              <a:sym typeface="Nunito"/>
            </a:endParaRPr>
          </a:p>
        </p:txBody>
      </p:sp>
      <p:sp>
        <p:nvSpPr>
          <p:cNvPr id="938" name="Google Shape;938;p37"/>
          <p:cNvSpPr/>
          <p:nvPr/>
        </p:nvSpPr>
        <p:spPr>
          <a:xfrm>
            <a:off x="5911953" y="3529725"/>
            <a:ext cx="1767000" cy="631800"/>
          </a:xfrm>
          <a:prstGeom prst="roundRect">
            <a:avLst>
              <a:gd name="adj" fmla="val 16667"/>
            </a:avLst>
          </a:prstGeom>
          <a:solidFill>
            <a:schemeClr val="bg1">
              <a:lumMod val="95000"/>
            </a:schemeClr>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1600" b="1">
                <a:solidFill>
                  <a:srgbClr val="7F7F7F"/>
                </a:solidFill>
                <a:latin typeface="Nunito"/>
                <a:ea typeface="Nunito"/>
                <a:cs typeface="Nunito"/>
                <a:sym typeface="Nunito"/>
              </a:rPr>
              <a:t>Node2</a:t>
            </a:r>
            <a:endParaRPr sz="1600">
              <a:solidFill>
                <a:srgbClr val="7F7F7F"/>
              </a:solidFill>
              <a:latin typeface="Nunito"/>
              <a:ea typeface="Nunito"/>
              <a:cs typeface="Nunito"/>
              <a:sym typeface="Nunito"/>
            </a:endParaRPr>
          </a:p>
        </p:txBody>
      </p:sp>
      <p:sp>
        <p:nvSpPr>
          <p:cNvPr id="939" name="Google Shape;939;p37"/>
          <p:cNvSpPr/>
          <p:nvPr/>
        </p:nvSpPr>
        <p:spPr>
          <a:xfrm>
            <a:off x="8041987" y="2171725"/>
            <a:ext cx="645000" cy="631800"/>
          </a:xfrm>
          <a:prstGeom prst="roundRect">
            <a:avLst>
              <a:gd name="adj" fmla="val 0"/>
            </a:avLst>
          </a:prstGeom>
          <a:solidFill>
            <a:srgbClr val="A2C4C9"/>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600">
              <a:solidFill>
                <a:srgbClr val="000000"/>
              </a:solidFill>
              <a:latin typeface="Nunito"/>
              <a:ea typeface="Nunito"/>
              <a:cs typeface="Nunito"/>
              <a:sym typeface="Nunito"/>
            </a:endParaRPr>
          </a:p>
        </p:txBody>
      </p:sp>
      <p:cxnSp>
        <p:nvCxnSpPr>
          <p:cNvPr id="940" name="Google Shape;940;p37"/>
          <p:cNvCxnSpPr>
            <a:stCxn id="936" idx="3"/>
            <a:endCxn id="939" idx="1"/>
          </p:cNvCxnSpPr>
          <p:nvPr/>
        </p:nvCxnSpPr>
        <p:spPr>
          <a:xfrm>
            <a:off x="7684665" y="1736128"/>
            <a:ext cx="357322" cy="751497"/>
          </a:xfrm>
          <a:prstGeom prst="bentConnector3">
            <a:avLst>
              <a:gd name="adj1" fmla="val 50000"/>
            </a:avLst>
          </a:prstGeom>
          <a:noFill/>
          <a:ln w="28575" cap="flat" cmpd="sng">
            <a:solidFill>
              <a:srgbClr val="000000"/>
            </a:solidFill>
            <a:prstDash val="solid"/>
            <a:round/>
            <a:headEnd type="none" w="med" len="med"/>
            <a:tailEnd type="none" w="med" len="med"/>
          </a:ln>
        </p:spPr>
      </p:cxnSp>
      <p:cxnSp>
        <p:nvCxnSpPr>
          <p:cNvPr id="941" name="Google Shape;941;p37"/>
          <p:cNvCxnSpPr>
            <a:stCxn id="937" idx="3"/>
            <a:endCxn id="939" idx="1"/>
          </p:cNvCxnSpPr>
          <p:nvPr/>
        </p:nvCxnSpPr>
        <p:spPr>
          <a:xfrm rot="10800000" flipH="1">
            <a:off x="7679198" y="2487625"/>
            <a:ext cx="362700" cy="609600"/>
          </a:xfrm>
          <a:prstGeom prst="bentConnector3">
            <a:avLst>
              <a:gd name="adj1" fmla="val 50012"/>
            </a:avLst>
          </a:prstGeom>
          <a:noFill/>
          <a:ln w="28575" cap="flat" cmpd="sng">
            <a:solidFill>
              <a:srgbClr val="000000"/>
            </a:solidFill>
            <a:prstDash val="solid"/>
            <a:round/>
            <a:headEnd type="none" w="med" len="med"/>
            <a:tailEnd type="none" w="med" len="med"/>
          </a:ln>
        </p:spPr>
      </p:cxnSp>
      <p:cxnSp>
        <p:nvCxnSpPr>
          <p:cNvPr id="942" name="Google Shape;942;p37"/>
          <p:cNvCxnSpPr>
            <a:stCxn id="938" idx="3"/>
            <a:endCxn id="939" idx="1"/>
          </p:cNvCxnSpPr>
          <p:nvPr/>
        </p:nvCxnSpPr>
        <p:spPr>
          <a:xfrm rot="10800000" flipH="1">
            <a:off x="7678953" y="2487525"/>
            <a:ext cx="363000" cy="1358100"/>
          </a:xfrm>
          <a:prstGeom prst="bentConnector3">
            <a:avLst>
              <a:gd name="adj1" fmla="val 50004"/>
            </a:avLst>
          </a:prstGeom>
          <a:noFill/>
          <a:ln w="28575" cap="flat" cmpd="sng">
            <a:solidFill>
              <a:srgbClr val="000000"/>
            </a:solidFill>
            <a:prstDash val="solid"/>
            <a:round/>
            <a:headEnd type="none" w="med" len="med"/>
            <a:tailEnd type="none" w="med" len="med"/>
          </a:ln>
        </p:spPr>
      </p:cxnSp>
      <p:cxnSp>
        <p:nvCxnSpPr>
          <p:cNvPr id="943" name="Google Shape;943;p37"/>
          <p:cNvCxnSpPr/>
          <p:nvPr/>
        </p:nvCxnSpPr>
        <p:spPr>
          <a:xfrm>
            <a:off x="2909767" y="2139525"/>
            <a:ext cx="4677458" cy="5602"/>
          </a:xfrm>
          <a:prstGeom prst="straightConnector1">
            <a:avLst/>
          </a:prstGeom>
          <a:noFill/>
          <a:ln w="19050" cap="flat" cmpd="sng">
            <a:solidFill>
              <a:schemeClr val="dk1"/>
            </a:solidFill>
            <a:prstDash val="solid"/>
            <a:round/>
            <a:headEnd type="triangle" w="med" len="med"/>
            <a:tailEnd type="triangle" w="med" len="med"/>
          </a:ln>
        </p:spPr>
      </p:cxnSp>
      <p:sp>
        <p:nvSpPr>
          <p:cNvPr id="944" name="Google Shape;944;p37"/>
          <p:cNvSpPr txBox="1"/>
          <p:nvPr/>
        </p:nvSpPr>
        <p:spPr>
          <a:xfrm>
            <a:off x="2911980" y="2170895"/>
            <a:ext cx="5044845" cy="615523"/>
          </a:xfrm>
          <a:prstGeom prst="rect">
            <a:avLst/>
          </a:prstGeom>
          <a:noFill/>
          <a:ln>
            <a:noFill/>
          </a:ln>
        </p:spPr>
        <p:txBody>
          <a:bodyPr spcFirstLastPara="1" wrap="square" lIns="91425" tIns="91425" rIns="91425" bIns="91425" anchor="t" anchorCtr="0">
            <a:spAutoFit/>
          </a:bodyPr>
          <a:lstStyle/>
          <a:p>
            <a:r>
              <a:rPr lang="fr" err="1">
                <a:solidFill>
                  <a:schemeClr val="dk1"/>
                </a:solidFill>
                <a:latin typeface="Nunito"/>
                <a:ea typeface="Nunito"/>
                <a:cs typeface="Nunito"/>
                <a:sym typeface="Nunito"/>
              </a:rPr>
              <a:t>estimated</a:t>
            </a:r>
            <a:r>
              <a:rPr lang="fr" dirty="0">
                <a:solidFill>
                  <a:schemeClr val="dk1"/>
                </a:solidFill>
                <a:latin typeface="Nunito"/>
                <a:ea typeface="Nunito"/>
                <a:cs typeface="Nunito"/>
                <a:sym typeface="Nunito"/>
              </a:rPr>
              <a:t> </a:t>
            </a:r>
            <a:r>
              <a:rPr lang="fr" err="1">
                <a:solidFill>
                  <a:schemeClr val="dk1"/>
                </a:solidFill>
                <a:latin typeface="Nunito"/>
                <a:ea typeface="Nunito"/>
                <a:cs typeface="Nunito"/>
                <a:sym typeface="Nunito"/>
              </a:rPr>
              <a:t>workload</a:t>
            </a:r>
            <a:r>
              <a:rPr lang="fr" dirty="0">
                <a:solidFill>
                  <a:schemeClr val="dk1"/>
                </a:solidFill>
                <a:latin typeface="Nunito"/>
                <a:ea typeface="Nunito"/>
                <a:cs typeface="Nunito"/>
                <a:sym typeface="Nunito"/>
              </a:rPr>
              <a:t> 0 = </a:t>
            </a:r>
            <a:r>
              <a:rPr lang="fr" err="1">
                <a:solidFill>
                  <a:schemeClr val="dk1"/>
                </a:solidFill>
                <a:latin typeface="Nunito"/>
                <a:ea typeface="Nunito"/>
                <a:cs typeface="Nunito"/>
                <a:sym typeface="Nunito"/>
              </a:rPr>
              <a:t>sequential</a:t>
            </a:r>
            <a:r>
              <a:rPr lang="fr" dirty="0">
                <a:solidFill>
                  <a:schemeClr val="dk1"/>
                </a:solidFill>
                <a:latin typeface="Nunito"/>
                <a:ea typeface="Nunito"/>
                <a:cs typeface="Nunito"/>
                <a:sym typeface="Nunito"/>
              </a:rPr>
              <a:t> time × </a:t>
            </a:r>
            <a:r>
              <a:rPr lang="fr" b="1" dirty="0">
                <a:solidFill>
                  <a:srgbClr val="CC0000"/>
                </a:solidFill>
                <a:latin typeface="Nunito"/>
                <a:ea typeface="Nunito"/>
                <a:cs typeface="Nunito"/>
                <a:sym typeface="Nunito"/>
              </a:rPr>
              <a:t>Ceq</a:t>
            </a:r>
            <a:r>
              <a:rPr lang="fr" dirty="0">
                <a:solidFill>
                  <a:srgbClr val="CC0000"/>
                </a:solidFill>
                <a:latin typeface="Nunito"/>
                <a:ea typeface="Nunito"/>
                <a:cs typeface="Nunito"/>
                <a:sym typeface="Nunito"/>
              </a:rPr>
              <a:t>0</a:t>
            </a:r>
            <a:r>
              <a:rPr lang="fr" dirty="0">
                <a:solidFill>
                  <a:schemeClr val="dk1"/>
                </a:solidFill>
                <a:latin typeface="Nunito"/>
                <a:ea typeface="Nunito"/>
                <a:cs typeface="Nunito"/>
                <a:sym typeface="Nunito"/>
              </a:rPr>
              <a:t> / ∑</a:t>
            </a:r>
            <a:r>
              <a:rPr lang="fr" err="1">
                <a:solidFill>
                  <a:schemeClr val="dk1"/>
                </a:solidFill>
                <a:latin typeface="Nunito"/>
                <a:ea typeface="Nunito"/>
                <a:cs typeface="Nunito"/>
                <a:sym typeface="Nunito"/>
              </a:rPr>
              <a:t>Ceq</a:t>
            </a:r>
            <a:endParaRPr lang="fr" dirty="0">
              <a:solidFill>
                <a:schemeClr val="dk1"/>
              </a:solidFill>
              <a:latin typeface="Nunito"/>
              <a:ea typeface="Nunito"/>
              <a:cs typeface="Nunito"/>
            </a:endParaRPr>
          </a:p>
          <a:p>
            <a:r>
              <a:rPr lang="fr" dirty="0">
                <a:solidFill>
                  <a:schemeClr val="dk1"/>
                </a:solidFill>
                <a:latin typeface="Nunito"/>
                <a:ea typeface="Nunito"/>
                <a:cs typeface="Nunito"/>
              </a:rPr>
              <a:t>                                       = ∑ </a:t>
            </a:r>
            <a:r>
              <a:rPr lang="fr" dirty="0" err="1">
                <a:solidFill>
                  <a:schemeClr val="dk1"/>
                </a:solidFill>
                <a:latin typeface="Nunito"/>
                <a:ea typeface="Nunito"/>
                <a:cs typeface="Nunito"/>
              </a:rPr>
              <a:t>actors</a:t>
            </a:r>
            <a:r>
              <a:rPr lang="fr" dirty="0">
                <a:solidFill>
                  <a:schemeClr val="dk1"/>
                </a:solidFill>
                <a:latin typeface="Nunito"/>
                <a:ea typeface="Nunito"/>
                <a:cs typeface="Nunito"/>
              </a:rPr>
              <a:t> in sub0</a:t>
            </a:r>
          </a:p>
        </p:txBody>
      </p:sp>
      <p:pic>
        <p:nvPicPr>
          <p:cNvPr id="945" name="Google Shape;945;p37"/>
          <p:cNvPicPr preferRelativeResize="0"/>
          <p:nvPr/>
        </p:nvPicPr>
        <p:blipFill>
          <a:blip r:embed="rId3">
            <a:alphaModFix/>
          </a:blip>
          <a:stretch>
            <a:fillRect/>
          </a:stretch>
        </p:blipFill>
        <p:spPr>
          <a:xfrm>
            <a:off x="2286059" y="2096876"/>
            <a:ext cx="281950" cy="322225"/>
          </a:xfrm>
          <a:prstGeom prst="rect">
            <a:avLst/>
          </a:prstGeom>
          <a:noFill/>
          <a:ln>
            <a:noFill/>
          </a:ln>
        </p:spPr>
      </p:pic>
      <p:pic>
        <p:nvPicPr>
          <p:cNvPr id="4" name="Image 3" descr="Une image contenant texte, Police, Graphique, blanc&#10;&#10;Description générée automatiquement">
            <a:extLst>
              <a:ext uri="{FF2B5EF4-FFF2-40B4-BE49-F238E27FC236}">
                <a16:creationId xmlns:a16="http://schemas.microsoft.com/office/drawing/2014/main" id="{BB7154F9-900A-D8A4-DB2F-32A209BB69E9}"/>
              </a:ext>
            </a:extLst>
          </p:cNvPr>
          <p:cNvPicPr>
            <a:picLocks noChangeAspect="1"/>
          </p:cNvPicPr>
          <p:nvPr/>
        </p:nvPicPr>
        <p:blipFill>
          <a:blip r:embed="rId4">
            <a:alphaModFix amt="48000"/>
          </a:blip>
          <a:stretch>
            <a:fillRect/>
          </a:stretch>
        </p:blipFill>
        <p:spPr>
          <a:xfrm>
            <a:off x="512894" y="1499577"/>
            <a:ext cx="1733445" cy="1519404"/>
          </a:xfrm>
          <a:prstGeom prst="rect">
            <a:avLst/>
          </a:prstGeom>
        </p:spPr>
      </p:pic>
      <p:sp>
        <p:nvSpPr>
          <p:cNvPr id="3" name="ZoneTexte 2">
            <a:extLst>
              <a:ext uri="{FF2B5EF4-FFF2-40B4-BE49-F238E27FC236}">
                <a16:creationId xmlns:a16="http://schemas.microsoft.com/office/drawing/2014/main" id="{D5312A52-E985-5A4B-DC95-C7E6D0CE4378}"/>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36">
                                            <p:txEl>
                                              <p:pRg st="1" end="1"/>
                                            </p:txEl>
                                          </p:spTgt>
                                        </p:tgtEl>
                                        <p:attrNameLst>
                                          <p:attrName>style.visibility</p:attrName>
                                        </p:attrNameLst>
                                      </p:cBhvr>
                                      <p:to>
                                        <p:strVal val="visible"/>
                                      </p:to>
                                    </p:set>
                                    <p:anim calcmode="lin" valueType="num">
                                      <p:cBhvr>
                                        <p:cTn id="7" dur="500" fill="hold"/>
                                        <p:tgtEl>
                                          <p:spTgt spid="93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93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93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43"/>
                                        </p:tgtEl>
                                        <p:attrNameLst>
                                          <p:attrName>style.visibility</p:attrName>
                                        </p:attrNameLst>
                                      </p:cBhvr>
                                      <p:to>
                                        <p:strVal val="visible"/>
                                      </p:to>
                                    </p:set>
                                    <p:anim calcmode="lin" valueType="num">
                                      <p:cBhvr>
                                        <p:cTn id="14" dur="500" fill="hold"/>
                                        <p:tgtEl>
                                          <p:spTgt spid="943"/>
                                        </p:tgtEl>
                                        <p:attrNameLst>
                                          <p:attrName>ppt_w</p:attrName>
                                        </p:attrNameLst>
                                      </p:cBhvr>
                                      <p:tavLst>
                                        <p:tav tm="0">
                                          <p:val>
                                            <p:fltVal val="0"/>
                                          </p:val>
                                        </p:tav>
                                        <p:tav tm="100000">
                                          <p:val>
                                            <p:strVal val="#ppt_w"/>
                                          </p:val>
                                        </p:tav>
                                      </p:tavLst>
                                    </p:anim>
                                    <p:anim calcmode="lin" valueType="num">
                                      <p:cBhvr>
                                        <p:cTn id="15" dur="500" fill="hold"/>
                                        <p:tgtEl>
                                          <p:spTgt spid="943"/>
                                        </p:tgtEl>
                                        <p:attrNameLst>
                                          <p:attrName>ppt_h</p:attrName>
                                        </p:attrNameLst>
                                      </p:cBhvr>
                                      <p:tavLst>
                                        <p:tav tm="0">
                                          <p:val>
                                            <p:fltVal val="0"/>
                                          </p:val>
                                        </p:tav>
                                        <p:tav tm="100000">
                                          <p:val>
                                            <p:strVal val="#ppt_h"/>
                                          </p:val>
                                        </p:tav>
                                      </p:tavLst>
                                    </p:anim>
                                    <p:animEffect transition="in" filter="fade">
                                      <p:cBhvr>
                                        <p:cTn id="16" dur="500"/>
                                        <p:tgtEl>
                                          <p:spTgt spid="943"/>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44"/>
                                        </p:tgtEl>
                                        <p:attrNameLst>
                                          <p:attrName>style.visibility</p:attrName>
                                        </p:attrNameLst>
                                      </p:cBhvr>
                                      <p:to>
                                        <p:strVal val="visible"/>
                                      </p:to>
                                    </p:set>
                                    <p:anim calcmode="lin" valueType="num">
                                      <p:cBhvr>
                                        <p:cTn id="19" dur="500" fill="hold"/>
                                        <p:tgtEl>
                                          <p:spTgt spid="944"/>
                                        </p:tgtEl>
                                        <p:attrNameLst>
                                          <p:attrName>ppt_w</p:attrName>
                                        </p:attrNameLst>
                                      </p:cBhvr>
                                      <p:tavLst>
                                        <p:tav tm="0">
                                          <p:val>
                                            <p:fltVal val="0"/>
                                          </p:val>
                                        </p:tav>
                                        <p:tav tm="100000">
                                          <p:val>
                                            <p:strVal val="#ppt_w"/>
                                          </p:val>
                                        </p:tav>
                                      </p:tavLst>
                                    </p:anim>
                                    <p:anim calcmode="lin" valueType="num">
                                      <p:cBhvr>
                                        <p:cTn id="20" dur="500" fill="hold"/>
                                        <p:tgtEl>
                                          <p:spTgt spid="944"/>
                                        </p:tgtEl>
                                        <p:attrNameLst>
                                          <p:attrName>ppt_h</p:attrName>
                                        </p:attrNameLst>
                                      </p:cBhvr>
                                      <p:tavLst>
                                        <p:tav tm="0">
                                          <p:val>
                                            <p:fltVal val="0"/>
                                          </p:val>
                                        </p:tav>
                                        <p:tav tm="100000">
                                          <p:val>
                                            <p:strVal val="#ppt_h"/>
                                          </p:val>
                                        </p:tav>
                                      </p:tavLst>
                                    </p:anim>
                                    <p:animEffect transition="in" filter="fade">
                                      <p:cBhvr>
                                        <p:cTn id="21" dur="500"/>
                                        <p:tgtEl>
                                          <p:spTgt spid="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36</a:t>
            </a:fld>
            <a:endParaRPr/>
          </a:p>
        </p:txBody>
      </p:sp>
      <p:sp>
        <p:nvSpPr>
          <p:cNvPr id="952" name="Google Shape;952;p38"/>
          <p:cNvSpPr txBox="1">
            <a:spLocks noGrp="1"/>
          </p:cNvSpPr>
          <p:nvPr>
            <p:ph type="title"/>
          </p:nvPr>
        </p:nvSpPr>
        <p:spPr>
          <a:xfrm>
            <a:off x="312200" y="434400"/>
            <a:ext cx="8520600" cy="890100"/>
          </a:xfrm>
          <a:prstGeom prst="rect">
            <a:avLst/>
          </a:prstGeom>
        </p:spPr>
        <p:txBody>
          <a:bodyPr spcFirstLastPara="1" wrap="square" lIns="91425" tIns="91425" rIns="91425" bIns="91425" anchor="ctr" anchorCtr="0">
            <a:noAutofit/>
          </a:bodyPr>
          <a:lstStyle/>
          <a:p>
            <a:pPr>
              <a:buClr>
                <a:srgbClr val="000000"/>
              </a:buClr>
              <a:buSzPts val="700"/>
            </a:pPr>
            <a:r>
              <a:rPr lang="fr"/>
              <a:t>Use case in </a:t>
            </a:r>
            <a:r>
              <a:rPr lang="fr" err="1"/>
              <a:t>astronomy</a:t>
            </a:r>
            <a:r>
              <a:rPr lang="fr"/>
              <a:t> : Radio Frequency </a:t>
            </a:r>
            <a:r>
              <a:rPr lang="fr" err="1"/>
              <a:t>Interference</a:t>
            </a:r>
            <a:r>
              <a:rPr lang="fr"/>
              <a:t> (RFI) </a:t>
            </a:r>
            <a:r>
              <a:rPr lang="fr" err="1"/>
              <a:t>filter</a:t>
            </a:r>
            <a:endParaRPr sz="1400" b="1" err="1">
              <a:latin typeface="Nunito"/>
              <a:ea typeface="Nunito"/>
              <a:cs typeface="Nunito"/>
              <a:sym typeface="Nunito"/>
            </a:endParaRPr>
          </a:p>
        </p:txBody>
      </p:sp>
      <p:sp>
        <p:nvSpPr>
          <p:cNvPr id="953" name="Google Shape;953;p38"/>
          <p:cNvSpPr/>
          <p:nvPr/>
        </p:nvSpPr>
        <p:spPr>
          <a:xfrm>
            <a:off x="551289" y="4116689"/>
            <a:ext cx="1413600" cy="370800"/>
          </a:xfrm>
          <a:prstGeom prst="rect">
            <a:avLst/>
          </a:prstGeom>
          <a:noFill/>
          <a:ln>
            <a:noFill/>
          </a:ln>
        </p:spPr>
        <p:txBody>
          <a:bodyPr spcFirstLastPara="1" wrap="square" lIns="61225" tIns="62200" rIns="61225" bIns="62200" anchor="t" anchorCtr="0">
            <a:noAutofit/>
          </a:bodyPr>
          <a:lstStyle/>
          <a:p>
            <a:pPr marL="0" marR="0" lvl="0" indent="0" algn="l" rtl="0">
              <a:lnSpc>
                <a:spcPct val="100000"/>
              </a:lnSpc>
              <a:spcBef>
                <a:spcPts val="0"/>
              </a:spcBef>
              <a:spcAft>
                <a:spcPts val="0"/>
              </a:spcAft>
              <a:buNone/>
            </a:pPr>
            <a:r>
              <a:rPr lang="fr" sz="1600" b="1">
                <a:solidFill>
                  <a:schemeClr val="dk1"/>
                </a:solidFill>
                <a:latin typeface="Nunito"/>
                <a:ea typeface="Nunito"/>
                <a:cs typeface="Nunito"/>
                <a:sym typeface="Nunito"/>
              </a:rPr>
              <a:t>Noisy signal</a:t>
            </a:r>
            <a:endParaRPr sz="1600" b="0" strike="noStrike">
              <a:solidFill>
                <a:schemeClr val="dk1"/>
              </a:solidFill>
              <a:latin typeface="Arial"/>
              <a:ea typeface="Arial"/>
              <a:cs typeface="Arial"/>
              <a:sym typeface="Arial"/>
            </a:endParaRPr>
          </a:p>
        </p:txBody>
      </p:sp>
      <p:pic>
        <p:nvPicPr>
          <p:cNvPr id="954" name="Google Shape;954;p38"/>
          <p:cNvPicPr preferRelativeResize="0"/>
          <p:nvPr/>
        </p:nvPicPr>
        <p:blipFill>
          <a:blip r:embed="rId3">
            <a:alphaModFix/>
          </a:blip>
          <a:stretch>
            <a:fillRect/>
          </a:stretch>
        </p:blipFill>
        <p:spPr>
          <a:xfrm>
            <a:off x="5771194" y="2513573"/>
            <a:ext cx="545706" cy="623670"/>
          </a:xfrm>
          <a:prstGeom prst="rect">
            <a:avLst/>
          </a:prstGeom>
          <a:noFill/>
          <a:ln>
            <a:noFill/>
          </a:ln>
        </p:spPr>
      </p:pic>
      <p:pic>
        <p:nvPicPr>
          <p:cNvPr id="955" name="Google Shape;955;p38"/>
          <p:cNvPicPr preferRelativeResize="0"/>
          <p:nvPr/>
        </p:nvPicPr>
        <p:blipFill>
          <a:blip r:embed="rId3">
            <a:alphaModFix/>
          </a:blip>
          <a:stretch>
            <a:fillRect/>
          </a:stretch>
        </p:blipFill>
        <p:spPr>
          <a:xfrm>
            <a:off x="2787640" y="2504265"/>
            <a:ext cx="545706" cy="623670"/>
          </a:xfrm>
          <a:prstGeom prst="rect">
            <a:avLst/>
          </a:prstGeom>
          <a:noFill/>
          <a:ln>
            <a:noFill/>
          </a:ln>
        </p:spPr>
      </p:pic>
      <p:pic>
        <p:nvPicPr>
          <p:cNvPr id="957" name="Google Shape;957;p38"/>
          <p:cNvPicPr preferRelativeResize="0"/>
          <p:nvPr/>
        </p:nvPicPr>
        <p:blipFill rotWithShape="1">
          <a:blip r:embed="rId4">
            <a:alphaModFix/>
          </a:blip>
          <a:srcRect l="12091" t="14508" r="11718" b="17278"/>
          <a:stretch/>
        </p:blipFill>
        <p:spPr>
          <a:xfrm>
            <a:off x="238975" y="1960600"/>
            <a:ext cx="2343050" cy="1659200"/>
          </a:xfrm>
          <a:prstGeom prst="rect">
            <a:avLst/>
          </a:prstGeom>
          <a:noFill/>
          <a:ln>
            <a:noFill/>
          </a:ln>
        </p:spPr>
      </p:pic>
      <p:cxnSp>
        <p:nvCxnSpPr>
          <p:cNvPr id="959" name="Google Shape;959;p38"/>
          <p:cNvCxnSpPr/>
          <p:nvPr/>
        </p:nvCxnSpPr>
        <p:spPr>
          <a:xfrm rot="10800000" flipH="1">
            <a:off x="238975" y="1960650"/>
            <a:ext cx="5100" cy="1710900"/>
          </a:xfrm>
          <a:prstGeom prst="straightConnector1">
            <a:avLst/>
          </a:prstGeom>
          <a:noFill/>
          <a:ln w="9525" cap="flat" cmpd="sng">
            <a:solidFill>
              <a:schemeClr val="dk1"/>
            </a:solidFill>
            <a:prstDash val="solid"/>
            <a:round/>
            <a:headEnd type="triangle" w="med" len="med"/>
            <a:tailEnd type="triangle" w="med" len="med"/>
          </a:ln>
        </p:spPr>
      </p:cxnSp>
      <p:sp>
        <p:nvSpPr>
          <p:cNvPr id="966" name="Google Shape;966;p38"/>
          <p:cNvSpPr txBox="1"/>
          <p:nvPr/>
        </p:nvSpPr>
        <p:spPr>
          <a:xfrm rot="-5400000">
            <a:off x="-415325" y="2631450"/>
            <a:ext cx="109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a:solidFill>
                  <a:schemeClr val="dk1"/>
                </a:solidFill>
                <a:latin typeface="Verdana"/>
                <a:ea typeface="Verdana"/>
                <a:cs typeface="Verdana"/>
                <a:sym typeface="Verdana"/>
              </a:rPr>
              <a:t>Amplitude</a:t>
            </a:r>
            <a:endParaRPr sz="1200">
              <a:latin typeface="Verdana"/>
              <a:ea typeface="Verdana"/>
              <a:cs typeface="Verdana"/>
              <a:sym typeface="Verdana"/>
            </a:endParaRPr>
          </a:p>
        </p:txBody>
      </p:sp>
      <p:cxnSp>
        <p:nvCxnSpPr>
          <p:cNvPr id="967" name="Google Shape;967;p38"/>
          <p:cNvCxnSpPr/>
          <p:nvPr/>
        </p:nvCxnSpPr>
        <p:spPr>
          <a:xfrm rot="10800000" flipH="1">
            <a:off x="238975" y="3666750"/>
            <a:ext cx="2312400" cy="4800"/>
          </a:xfrm>
          <a:prstGeom prst="straightConnector1">
            <a:avLst/>
          </a:prstGeom>
          <a:noFill/>
          <a:ln w="9525" cap="flat" cmpd="sng">
            <a:solidFill>
              <a:schemeClr val="dk1"/>
            </a:solidFill>
            <a:prstDash val="solid"/>
            <a:round/>
            <a:headEnd type="none" w="med" len="med"/>
            <a:tailEnd type="triangle" w="med" len="med"/>
          </a:ln>
        </p:spPr>
      </p:cxnSp>
      <p:sp>
        <p:nvSpPr>
          <p:cNvPr id="968" name="Google Shape;968;p38"/>
          <p:cNvSpPr txBox="1"/>
          <p:nvPr/>
        </p:nvSpPr>
        <p:spPr>
          <a:xfrm>
            <a:off x="712250" y="3619800"/>
            <a:ext cx="109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a:solidFill>
                  <a:schemeClr val="dk1"/>
                </a:solidFill>
                <a:latin typeface="Verdana"/>
                <a:ea typeface="Verdana"/>
                <a:cs typeface="Verdana"/>
                <a:sym typeface="Verdana"/>
              </a:rPr>
              <a:t>Time (us)</a:t>
            </a:r>
            <a:endParaRPr sz="1200">
              <a:latin typeface="Verdana"/>
              <a:ea typeface="Verdana"/>
              <a:cs typeface="Verdana"/>
              <a:sym typeface="Verdana"/>
            </a:endParaRPr>
          </a:p>
        </p:txBody>
      </p:sp>
      <p:grpSp>
        <p:nvGrpSpPr>
          <p:cNvPr id="4" name="Groupe 3">
            <a:extLst>
              <a:ext uri="{FF2B5EF4-FFF2-40B4-BE49-F238E27FC236}">
                <a16:creationId xmlns:a16="http://schemas.microsoft.com/office/drawing/2014/main" id="{0F6EE345-4567-D81D-F464-8A2B628FAC11}"/>
              </a:ext>
            </a:extLst>
          </p:cNvPr>
          <p:cNvGrpSpPr/>
          <p:nvPr/>
        </p:nvGrpSpPr>
        <p:grpSpPr>
          <a:xfrm>
            <a:off x="6422875" y="1969975"/>
            <a:ext cx="2629599" cy="2517525"/>
            <a:chOff x="6422875" y="1969975"/>
            <a:chExt cx="2629599" cy="2517525"/>
          </a:xfrm>
        </p:grpSpPr>
        <p:sp>
          <p:nvSpPr>
            <p:cNvPr id="969" name="Google Shape;969;p38"/>
            <p:cNvSpPr txBox="1"/>
            <p:nvPr/>
          </p:nvSpPr>
          <p:spPr>
            <a:xfrm rot="-5400000">
              <a:off x="6061675" y="2631450"/>
              <a:ext cx="109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a:solidFill>
                    <a:schemeClr val="dk1"/>
                  </a:solidFill>
                  <a:latin typeface="Verdana"/>
                  <a:ea typeface="Verdana"/>
                  <a:cs typeface="Verdana"/>
                  <a:sym typeface="Verdana"/>
                </a:rPr>
                <a:t>Amplitude</a:t>
              </a:r>
              <a:endParaRPr sz="1200">
                <a:latin typeface="Verdana"/>
                <a:ea typeface="Verdana"/>
                <a:cs typeface="Verdana"/>
                <a:sym typeface="Verdana"/>
              </a:endParaRPr>
            </a:p>
          </p:txBody>
        </p:sp>
        <p:grpSp>
          <p:nvGrpSpPr>
            <p:cNvPr id="3" name="Groupe 2">
              <a:extLst>
                <a:ext uri="{FF2B5EF4-FFF2-40B4-BE49-F238E27FC236}">
                  <a16:creationId xmlns:a16="http://schemas.microsoft.com/office/drawing/2014/main" id="{C6C4D983-E379-2B50-CBDE-00037BB6EF34}"/>
                </a:ext>
              </a:extLst>
            </p:cNvPr>
            <p:cNvGrpSpPr/>
            <p:nvPr/>
          </p:nvGrpSpPr>
          <p:grpSpPr>
            <a:xfrm>
              <a:off x="6706725" y="1969975"/>
              <a:ext cx="2345749" cy="2517525"/>
              <a:chOff x="6706725" y="1969975"/>
              <a:chExt cx="2345749" cy="2517525"/>
            </a:xfrm>
          </p:grpSpPr>
          <p:sp>
            <p:nvSpPr>
              <p:cNvPr id="956" name="Google Shape;956;p38"/>
              <p:cNvSpPr/>
              <p:nvPr/>
            </p:nvSpPr>
            <p:spPr>
              <a:xfrm>
                <a:off x="7264701" y="4116700"/>
                <a:ext cx="1568100" cy="370800"/>
              </a:xfrm>
              <a:prstGeom prst="rect">
                <a:avLst/>
              </a:prstGeom>
              <a:noFill/>
              <a:ln>
                <a:noFill/>
              </a:ln>
            </p:spPr>
            <p:txBody>
              <a:bodyPr spcFirstLastPara="1" wrap="square" lIns="61225" tIns="62200" rIns="61225" bIns="62200" anchor="t" anchorCtr="0">
                <a:noAutofit/>
              </a:bodyPr>
              <a:lstStyle/>
              <a:p>
                <a:pPr marL="0" marR="0" lvl="0" indent="0" algn="l" rtl="0">
                  <a:lnSpc>
                    <a:spcPct val="100000"/>
                  </a:lnSpc>
                  <a:spcBef>
                    <a:spcPts val="0"/>
                  </a:spcBef>
                  <a:spcAft>
                    <a:spcPts val="0"/>
                  </a:spcAft>
                  <a:buNone/>
                </a:pPr>
                <a:r>
                  <a:rPr lang="fr" sz="1600" b="1">
                    <a:solidFill>
                      <a:schemeClr val="dk1"/>
                    </a:solidFill>
                    <a:latin typeface="Nunito"/>
                    <a:ea typeface="Nunito"/>
                    <a:cs typeface="Nunito"/>
                    <a:sym typeface="Nunito"/>
                  </a:rPr>
                  <a:t>Filtered signal</a:t>
                </a:r>
                <a:endParaRPr sz="1600" b="0" strike="noStrike">
                  <a:solidFill>
                    <a:schemeClr val="dk1"/>
                  </a:solidFill>
                  <a:latin typeface="Arial"/>
                  <a:ea typeface="Arial"/>
                  <a:cs typeface="Arial"/>
                  <a:sym typeface="Arial"/>
                </a:endParaRPr>
              </a:p>
            </p:txBody>
          </p:sp>
          <p:pic>
            <p:nvPicPr>
              <p:cNvPr id="958" name="Google Shape;958;p38"/>
              <p:cNvPicPr preferRelativeResize="0"/>
              <p:nvPr/>
            </p:nvPicPr>
            <p:blipFill rotWithShape="1">
              <a:blip r:embed="rId4">
                <a:alphaModFix/>
              </a:blip>
              <a:srcRect l="12091" t="46059" r="11718" b="46761"/>
              <a:stretch/>
            </p:blipFill>
            <p:spPr>
              <a:xfrm>
                <a:off x="6709425" y="2738100"/>
                <a:ext cx="2343049" cy="174625"/>
              </a:xfrm>
              <a:prstGeom prst="rect">
                <a:avLst/>
              </a:prstGeom>
              <a:noFill/>
              <a:ln>
                <a:noFill/>
              </a:ln>
            </p:spPr>
          </p:pic>
          <p:cxnSp>
            <p:nvCxnSpPr>
              <p:cNvPr id="965" name="Google Shape;965;p38"/>
              <p:cNvCxnSpPr/>
              <p:nvPr/>
            </p:nvCxnSpPr>
            <p:spPr>
              <a:xfrm rot="10800000" flipH="1">
                <a:off x="6706725" y="1969975"/>
                <a:ext cx="5100" cy="1710900"/>
              </a:xfrm>
              <a:prstGeom prst="straightConnector1">
                <a:avLst/>
              </a:prstGeom>
              <a:noFill/>
              <a:ln w="9525" cap="flat" cmpd="sng">
                <a:solidFill>
                  <a:schemeClr val="dk1"/>
                </a:solidFill>
                <a:prstDash val="solid"/>
                <a:round/>
                <a:headEnd type="triangle" w="med" len="med"/>
                <a:tailEnd type="triangle" w="med" len="med"/>
              </a:ln>
            </p:spPr>
          </p:cxnSp>
          <p:cxnSp>
            <p:nvCxnSpPr>
              <p:cNvPr id="970" name="Google Shape;970;p38"/>
              <p:cNvCxnSpPr/>
              <p:nvPr/>
            </p:nvCxnSpPr>
            <p:spPr>
              <a:xfrm rot="10800000" flipH="1">
                <a:off x="6715975" y="3666750"/>
                <a:ext cx="2312400" cy="4800"/>
              </a:xfrm>
              <a:prstGeom prst="straightConnector1">
                <a:avLst/>
              </a:prstGeom>
              <a:noFill/>
              <a:ln w="9525" cap="flat" cmpd="sng">
                <a:solidFill>
                  <a:schemeClr val="dk1"/>
                </a:solidFill>
                <a:prstDash val="solid"/>
                <a:round/>
                <a:headEnd type="none" w="med" len="med"/>
                <a:tailEnd type="triangle" w="med" len="med"/>
              </a:ln>
            </p:spPr>
          </p:cxnSp>
          <p:sp>
            <p:nvSpPr>
              <p:cNvPr id="971" name="Google Shape;971;p38"/>
              <p:cNvSpPr txBox="1"/>
              <p:nvPr/>
            </p:nvSpPr>
            <p:spPr>
              <a:xfrm>
                <a:off x="7189250" y="3619800"/>
                <a:ext cx="109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a:solidFill>
                      <a:schemeClr val="dk1"/>
                    </a:solidFill>
                    <a:latin typeface="Verdana"/>
                    <a:ea typeface="Verdana"/>
                    <a:cs typeface="Verdana"/>
                    <a:sym typeface="Verdana"/>
                  </a:rPr>
                  <a:t>Time (us)</a:t>
                </a:r>
                <a:endParaRPr sz="1200">
                  <a:latin typeface="Verdana"/>
                  <a:ea typeface="Verdana"/>
                  <a:cs typeface="Verdana"/>
                  <a:sym typeface="Verdana"/>
                </a:endParaRPr>
              </a:p>
            </p:txBody>
          </p:sp>
        </p:grpSp>
      </p:grpSp>
      <p:sp>
        <p:nvSpPr>
          <p:cNvPr id="972" name="Google Shape;972;p38"/>
          <p:cNvSpPr/>
          <p:nvPr/>
        </p:nvSpPr>
        <p:spPr>
          <a:xfrm>
            <a:off x="2508987" y="4461305"/>
            <a:ext cx="4132686" cy="59552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fr" dirty="0" err="1">
                <a:solidFill>
                  <a:schemeClr val="dk1"/>
                </a:solidFill>
                <a:latin typeface="Nunito"/>
                <a:ea typeface="Nunito"/>
                <a:cs typeface="Nunito"/>
                <a:sym typeface="Nunito"/>
              </a:rPr>
              <a:t>Massively</a:t>
            </a:r>
            <a:r>
              <a:rPr lang="fr" dirty="0">
                <a:solidFill>
                  <a:schemeClr val="dk1"/>
                </a:solidFill>
                <a:latin typeface="Nunito"/>
                <a:ea typeface="Nunito"/>
                <a:cs typeface="Nunito"/>
                <a:sym typeface="Nunito"/>
              </a:rPr>
              <a:t> </a:t>
            </a:r>
            <a:r>
              <a:rPr lang="fr" dirty="0" err="1">
                <a:solidFill>
                  <a:schemeClr val="dk1"/>
                </a:solidFill>
                <a:latin typeface="Nunito"/>
                <a:ea typeface="Nunito"/>
                <a:cs typeface="Nunito"/>
                <a:sym typeface="Nunito"/>
              </a:rPr>
              <a:t>parallel</a:t>
            </a:r>
            <a:endParaRPr dirty="0" err="1">
              <a:solidFill>
                <a:schemeClr val="dk1"/>
              </a:solidFill>
              <a:latin typeface="Nunito"/>
              <a:ea typeface="Nunito"/>
              <a:cs typeface="Nunito"/>
              <a:sym typeface="Nunito"/>
            </a:endParaRPr>
          </a:p>
          <a:p>
            <a:pPr algn="ctr">
              <a:buClr>
                <a:schemeClr val="dk1"/>
              </a:buClr>
              <a:buSzPts val="1100"/>
            </a:pPr>
            <a:r>
              <a:rPr lang="fr" dirty="0">
                <a:solidFill>
                  <a:schemeClr val="dk1"/>
                </a:solidFill>
                <a:latin typeface="Nunito"/>
                <a:ea typeface="Nunito"/>
                <a:cs typeface="Nunito"/>
                <a:sym typeface="Nunito"/>
              </a:rPr>
              <a:t>Flexible </a:t>
            </a:r>
            <a:r>
              <a:rPr lang="fr" dirty="0" err="1">
                <a:solidFill>
                  <a:schemeClr val="dk1"/>
                </a:solidFill>
                <a:latin typeface="Nunito"/>
                <a:ea typeface="Nunito"/>
                <a:cs typeface="Nunito"/>
                <a:sym typeface="Nunito"/>
              </a:rPr>
              <a:t>complexity</a:t>
            </a:r>
            <a:r>
              <a:rPr lang="fr" dirty="0">
                <a:solidFill>
                  <a:schemeClr val="dk1"/>
                </a:solidFill>
                <a:latin typeface="Nunito"/>
                <a:ea typeface="Nunito"/>
                <a:cs typeface="Nunito"/>
                <a:sym typeface="Nunito"/>
              </a:rPr>
              <a:t> (DAG: 1415 </a:t>
            </a:r>
            <a:r>
              <a:rPr lang="fr-FR" sz="1800" dirty="0">
                <a:solidFill>
                  <a:schemeClr val="dk1"/>
                </a:solidFill>
                <a:latin typeface="Nunito"/>
                <a:ea typeface="Nunito"/>
                <a:cs typeface="Nunito"/>
                <a:sym typeface="Nunito"/>
              </a:rPr>
              <a:t>→</a:t>
            </a:r>
            <a:r>
              <a:rPr lang="fr" dirty="0">
                <a:solidFill>
                  <a:schemeClr val="dk1"/>
                </a:solidFill>
                <a:latin typeface="Nunito"/>
                <a:ea typeface="Nunito"/>
                <a:cs typeface="Nunito"/>
                <a:sym typeface="Nunito"/>
              </a:rPr>
              <a:t> 1.4e7)</a:t>
            </a:r>
            <a:endParaRPr dirty="0">
              <a:solidFill>
                <a:schemeClr val="dk1"/>
              </a:solidFill>
              <a:latin typeface="Nunito"/>
              <a:ea typeface="Nunito"/>
              <a:cs typeface="Nunito"/>
              <a:sym typeface="Nunito"/>
            </a:endParaRPr>
          </a:p>
        </p:txBody>
      </p:sp>
      <p:grpSp>
        <p:nvGrpSpPr>
          <p:cNvPr id="8" name="Groupe 7">
            <a:extLst>
              <a:ext uri="{FF2B5EF4-FFF2-40B4-BE49-F238E27FC236}">
                <a16:creationId xmlns:a16="http://schemas.microsoft.com/office/drawing/2014/main" id="{B33BCD80-9B14-8353-0924-7EBBCD563D62}"/>
              </a:ext>
            </a:extLst>
          </p:cNvPr>
          <p:cNvGrpSpPr/>
          <p:nvPr/>
        </p:nvGrpSpPr>
        <p:grpSpPr>
          <a:xfrm>
            <a:off x="3865989" y="2659227"/>
            <a:ext cx="1413600" cy="1386301"/>
            <a:chOff x="3865989" y="3093567"/>
            <a:chExt cx="1413600" cy="1386301"/>
          </a:xfrm>
        </p:grpSpPr>
        <p:pic>
          <p:nvPicPr>
            <p:cNvPr id="6" name="Google Shape;886;p36" descr="Une image contenant noir, obscurité&#10;&#10;Description générée automatiquement">
              <a:extLst>
                <a:ext uri="{FF2B5EF4-FFF2-40B4-BE49-F238E27FC236}">
                  <a16:creationId xmlns:a16="http://schemas.microsoft.com/office/drawing/2014/main" id="{802FFEB8-A403-57B1-D0EE-0C2C64815C7A}"/>
                </a:ext>
              </a:extLst>
            </p:cNvPr>
            <p:cNvPicPr preferRelativeResize="0"/>
            <p:nvPr/>
          </p:nvPicPr>
          <p:blipFill>
            <a:blip r:embed="rId5">
              <a:alphaModFix/>
            </a:blip>
            <a:stretch>
              <a:fillRect/>
            </a:stretch>
          </p:blipFill>
          <p:spPr>
            <a:xfrm>
              <a:off x="4285979" y="3093567"/>
              <a:ext cx="692663" cy="579532"/>
            </a:xfrm>
            <a:prstGeom prst="rect">
              <a:avLst/>
            </a:prstGeom>
            <a:noFill/>
            <a:ln>
              <a:noFill/>
            </a:ln>
          </p:spPr>
        </p:pic>
        <p:sp>
          <p:nvSpPr>
            <p:cNvPr id="7" name="Google Shape;953;p38">
              <a:extLst>
                <a:ext uri="{FF2B5EF4-FFF2-40B4-BE49-F238E27FC236}">
                  <a16:creationId xmlns:a16="http://schemas.microsoft.com/office/drawing/2014/main" id="{57672115-BD15-B380-0DC8-180E30C3B75E}"/>
                </a:ext>
              </a:extLst>
            </p:cNvPr>
            <p:cNvSpPr/>
            <p:nvPr/>
          </p:nvSpPr>
          <p:spPr>
            <a:xfrm>
              <a:off x="3865989" y="4109068"/>
              <a:ext cx="1413600" cy="370800"/>
            </a:xfrm>
            <a:prstGeom prst="rect">
              <a:avLst/>
            </a:prstGeom>
            <a:noFill/>
            <a:ln>
              <a:noFill/>
            </a:ln>
          </p:spPr>
          <p:txBody>
            <a:bodyPr spcFirstLastPara="1" wrap="square" lIns="61225" tIns="62200" rIns="61225" bIns="62200" anchor="t" anchorCtr="0">
              <a:noAutofit/>
            </a:bodyPr>
            <a:lstStyle/>
            <a:p>
              <a:pPr marL="0" marR="0" lvl="0" indent="0" algn="ctr">
                <a:lnSpc>
                  <a:spcPct val="100000"/>
                </a:lnSpc>
                <a:spcBef>
                  <a:spcPts val="0"/>
                </a:spcBef>
                <a:spcAft>
                  <a:spcPts val="0"/>
                </a:spcAft>
                <a:buNone/>
              </a:pPr>
              <a:r>
                <a:rPr lang="fr" sz="1600" b="1" err="1">
                  <a:solidFill>
                    <a:schemeClr val="dk1"/>
                  </a:solidFill>
                  <a:latin typeface="Nunito"/>
                  <a:sym typeface="Nunito"/>
                </a:rPr>
                <a:t>Dataflow</a:t>
              </a:r>
              <a:endParaRPr lang="fr-FR" err="1">
                <a:solidFill>
                  <a:schemeClr val="dk1"/>
                </a:solidFill>
              </a:endParaRPr>
            </a:p>
          </p:txBody>
        </p:sp>
      </p:grpSp>
      <p:sp>
        <p:nvSpPr>
          <p:cNvPr id="5" name="ZoneTexte 4">
            <a:extLst>
              <a:ext uri="{FF2B5EF4-FFF2-40B4-BE49-F238E27FC236}">
                <a16:creationId xmlns:a16="http://schemas.microsoft.com/office/drawing/2014/main" id="{41215EF0-C754-6074-EFC5-0B1D25A2BD90}"/>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5"/>
                                        </p:tgtEl>
                                        <p:attrNameLst>
                                          <p:attrName>style.visibility</p:attrName>
                                        </p:attrNameLst>
                                      </p:cBhvr>
                                      <p:to>
                                        <p:strVal val="visible"/>
                                      </p:to>
                                    </p:set>
                                    <p:animEffect transition="in" filter="fade">
                                      <p:cBhvr>
                                        <p:cTn id="7" dur="500"/>
                                        <p:tgtEl>
                                          <p:spTgt spid="95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54"/>
                                        </p:tgtEl>
                                        <p:attrNameLst>
                                          <p:attrName>style.visibility</p:attrName>
                                        </p:attrNameLst>
                                      </p:cBhvr>
                                      <p:to>
                                        <p:strVal val="visible"/>
                                      </p:to>
                                    </p:set>
                                    <p:animEffect transition="in" filter="fade">
                                      <p:cBhvr>
                                        <p:cTn id="14" dur="500"/>
                                        <p:tgtEl>
                                          <p:spTgt spid="95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72"/>
                                        </p:tgtEl>
                                        <p:attrNameLst>
                                          <p:attrName>style.visibility</p:attrName>
                                        </p:attrNameLst>
                                      </p:cBhvr>
                                      <p:to>
                                        <p:strVal val="visible"/>
                                      </p:to>
                                    </p:set>
                                    <p:animEffect transition="in" filter="fade">
                                      <p:cBhvr>
                                        <p:cTn id="23" dur="500"/>
                                        <p:tgtEl>
                                          <p:spTgt spid="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rgbClr val="000000"/>
              </a:buClr>
              <a:buSzPct val="100000"/>
              <a:buFont typeface="Arial"/>
              <a:buNone/>
            </a:pPr>
            <a:r>
              <a:rPr lang="fr" sz="3000" b="1">
                <a:latin typeface="Nunito"/>
                <a:ea typeface="Nunito"/>
                <a:cs typeface="Nunito"/>
                <a:sym typeface="Nunito"/>
              </a:rPr>
              <a:t>Simulation Results for 3 Multi-Node Architectures on the RFI Filter Application (1.4e7 actors)</a:t>
            </a:r>
            <a:endParaRPr sz="3000" b="1">
              <a:latin typeface="Nunito"/>
              <a:ea typeface="Nunito"/>
              <a:cs typeface="Nunito"/>
              <a:sym typeface="Nunito"/>
            </a:endParaRPr>
          </a:p>
          <a:p>
            <a:pPr marL="0" lvl="0" indent="0" algn="ctr" rtl="0">
              <a:spcBef>
                <a:spcPts val="0"/>
              </a:spcBef>
              <a:spcAft>
                <a:spcPts val="0"/>
              </a:spcAft>
              <a:buNone/>
            </a:pPr>
            <a:endParaRPr>
              <a:latin typeface="Nunito"/>
              <a:ea typeface="Nunito"/>
              <a:cs typeface="Nunito"/>
              <a:sym typeface="Nunito"/>
            </a:endParaRPr>
          </a:p>
        </p:txBody>
      </p:sp>
      <p:sp>
        <p:nvSpPr>
          <p:cNvPr id="978" name="Google Shape;97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37</a:t>
            </a:fld>
            <a:endParaRPr/>
          </a:p>
        </p:txBody>
      </p:sp>
      <p:grpSp>
        <p:nvGrpSpPr>
          <p:cNvPr id="13" name="Groupe 12">
            <a:extLst>
              <a:ext uri="{FF2B5EF4-FFF2-40B4-BE49-F238E27FC236}">
                <a16:creationId xmlns:a16="http://schemas.microsoft.com/office/drawing/2014/main" id="{E0CB2691-2642-FC83-AE79-33E2B4BB4FA0}"/>
              </a:ext>
            </a:extLst>
          </p:cNvPr>
          <p:cNvGrpSpPr/>
          <p:nvPr/>
        </p:nvGrpSpPr>
        <p:grpSpPr>
          <a:xfrm>
            <a:off x="689174" y="1754443"/>
            <a:ext cx="2015832" cy="2241189"/>
            <a:chOff x="689174" y="1754443"/>
            <a:chExt cx="2015832" cy="2241189"/>
          </a:xfrm>
        </p:grpSpPr>
        <p:pic>
          <p:nvPicPr>
            <p:cNvPr id="3" name="Google Shape;210;p15" descr="Une image contenant noir, obscurité&#10;&#10;Description générée automatiquement">
              <a:extLst>
                <a:ext uri="{FF2B5EF4-FFF2-40B4-BE49-F238E27FC236}">
                  <a16:creationId xmlns:a16="http://schemas.microsoft.com/office/drawing/2014/main" id="{A2D7BEB0-0A6E-20BA-3FCA-F457D30B7E46}"/>
                </a:ext>
              </a:extLst>
            </p:cNvPr>
            <p:cNvPicPr preferRelativeResize="0"/>
            <p:nvPr/>
          </p:nvPicPr>
          <p:blipFill>
            <a:blip r:embed="rId3">
              <a:alphaModFix/>
            </a:blip>
            <a:stretch>
              <a:fillRect/>
            </a:stretch>
          </p:blipFill>
          <p:spPr>
            <a:xfrm>
              <a:off x="1101208" y="2412507"/>
              <a:ext cx="1183917" cy="947124"/>
            </a:xfrm>
            <a:prstGeom prst="rect">
              <a:avLst/>
            </a:prstGeom>
            <a:noFill/>
            <a:ln>
              <a:noFill/>
            </a:ln>
          </p:spPr>
        </p:pic>
        <p:sp>
          <p:nvSpPr>
            <p:cNvPr id="5" name="Google Shape;1265;p53">
              <a:extLst>
                <a:ext uri="{FF2B5EF4-FFF2-40B4-BE49-F238E27FC236}">
                  <a16:creationId xmlns:a16="http://schemas.microsoft.com/office/drawing/2014/main" id="{1AD3B594-05A4-A0F2-DC89-743DF32B2FD0}"/>
                </a:ext>
              </a:extLst>
            </p:cNvPr>
            <p:cNvSpPr txBox="1"/>
            <p:nvPr/>
          </p:nvSpPr>
          <p:spPr>
            <a:xfrm>
              <a:off x="689174" y="3518332"/>
              <a:ext cx="2015832" cy="477300"/>
            </a:xfrm>
            <a:prstGeom prst="rect">
              <a:avLst/>
            </a:prstGeom>
            <a:noFill/>
            <a:ln>
              <a:noFill/>
            </a:ln>
          </p:spPr>
          <p:txBody>
            <a:bodyPr spcFirstLastPara="1" wrap="square" lIns="91425" tIns="91425" rIns="91425" bIns="91425" anchor="t" anchorCtr="0">
              <a:noAutofit/>
            </a:bodyPr>
            <a:lstStyle/>
            <a:p>
              <a:r>
                <a:rPr lang="fr">
                  <a:solidFill>
                    <a:schemeClr val="dk1"/>
                  </a:solidFill>
                  <a:latin typeface="Nunito"/>
                  <a:ea typeface="Permanent Marker"/>
                  <a:cs typeface="Permanent Marker"/>
                  <a:sym typeface="Nunito"/>
                </a:rPr>
                <a:t>3 </a:t>
              </a:r>
              <a:r>
                <a:rPr lang="fr" err="1">
                  <a:solidFill>
                    <a:schemeClr val="dk1"/>
                  </a:solidFill>
                  <a:latin typeface="Nunito"/>
                  <a:ea typeface="Permanent Marker"/>
                  <a:cs typeface="Permanent Marker"/>
                  <a:sym typeface="Nunito"/>
                </a:rPr>
                <a:t>homogeneous</a:t>
              </a:r>
              <a:r>
                <a:rPr lang="fr">
                  <a:solidFill>
                    <a:schemeClr val="dk1"/>
                  </a:solidFill>
                  <a:latin typeface="Nunito"/>
                  <a:ea typeface="Permanent Marker"/>
                  <a:cs typeface="Permanent Marker"/>
                  <a:sym typeface="Nunito"/>
                </a:rPr>
                <a:t> </a:t>
              </a:r>
              <a:r>
                <a:rPr lang="fr" err="1">
                  <a:solidFill>
                    <a:schemeClr val="dk1"/>
                  </a:solidFill>
                  <a:latin typeface="Nunito"/>
                  <a:ea typeface="Permanent Marker"/>
                  <a:cs typeface="Permanent Marker"/>
                  <a:sym typeface="Nunito"/>
                </a:rPr>
                <a:t>nodes</a:t>
              </a:r>
              <a:endParaRPr lang="fr-FR">
                <a:solidFill>
                  <a:schemeClr val="dk1"/>
                </a:solidFill>
                <a:latin typeface="Nunito"/>
                <a:ea typeface="Permanent Marker"/>
                <a:cs typeface="Permanent Marker"/>
              </a:endParaRPr>
            </a:p>
          </p:txBody>
        </p:sp>
        <p:sp>
          <p:nvSpPr>
            <p:cNvPr id="6" name="Google Shape;1265;p53">
              <a:extLst>
                <a:ext uri="{FF2B5EF4-FFF2-40B4-BE49-F238E27FC236}">
                  <a16:creationId xmlns:a16="http://schemas.microsoft.com/office/drawing/2014/main" id="{18F78063-793B-3AD8-2A7A-98F08A19DC4C}"/>
                </a:ext>
              </a:extLst>
            </p:cNvPr>
            <p:cNvSpPr txBox="1"/>
            <p:nvPr/>
          </p:nvSpPr>
          <p:spPr>
            <a:xfrm>
              <a:off x="865563" y="1754443"/>
              <a:ext cx="1655999" cy="477300"/>
            </a:xfrm>
            <a:prstGeom prst="rect">
              <a:avLst/>
            </a:prstGeom>
            <a:noFill/>
            <a:ln>
              <a:noFill/>
            </a:ln>
          </p:spPr>
          <p:txBody>
            <a:bodyPr spcFirstLastPara="1" wrap="square" lIns="91425" tIns="91425" rIns="91425" bIns="91425" anchor="t" anchorCtr="0">
              <a:noAutofit/>
            </a:bodyPr>
            <a:lstStyle/>
            <a:p>
              <a:pPr algn="ctr"/>
              <a:r>
                <a:rPr lang="fr" sz="2400">
                  <a:solidFill>
                    <a:schemeClr val="dk1"/>
                  </a:solidFill>
                  <a:latin typeface="Nunito"/>
                  <a:sym typeface="Nunito"/>
                </a:rPr>
                <a:t>Archi#1</a:t>
              </a:r>
              <a:endParaRPr lang="fr-FR" sz="2400">
                <a:solidFill>
                  <a:schemeClr val="dk1"/>
                </a:solidFill>
                <a:latin typeface="Nunito"/>
              </a:endParaRPr>
            </a:p>
          </p:txBody>
        </p:sp>
      </p:grpSp>
      <p:grpSp>
        <p:nvGrpSpPr>
          <p:cNvPr id="14" name="Groupe 13">
            <a:extLst>
              <a:ext uri="{FF2B5EF4-FFF2-40B4-BE49-F238E27FC236}">
                <a16:creationId xmlns:a16="http://schemas.microsoft.com/office/drawing/2014/main" id="{827EDB16-4714-DFE9-0024-9215F9B67F53}"/>
              </a:ext>
            </a:extLst>
          </p:cNvPr>
          <p:cNvGrpSpPr/>
          <p:nvPr/>
        </p:nvGrpSpPr>
        <p:grpSpPr>
          <a:xfrm>
            <a:off x="3493758" y="1740332"/>
            <a:ext cx="2100498" cy="2255300"/>
            <a:chOff x="3645452" y="1740332"/>
            <a:chExt cx="2100498" cy="2255300"/>
          </a:xfrm>
        </p:grpSpPr>
        <p:pic>
          <p:nvPicPr>
            <p:cNvPr id="7" name="Google Shape;210;p15" descr="Une image contenant noir, obscurité&#10;&#10;Description générée automatiquement">
              <a:extLst>
                <a:ext uri="{FF2B5EF4-FFF2-40B4-BE49-F238E27FC236}">
                  <a16:creationId xmlns:a16="http://schemas.microsoft.com/office/drawing/2014/main" id="{3450A1BB-418F-E5A1-94B5-AA599467546D}"/>
                </a:ext>
              </a:extLst>
            </p:cNvPr>
            <p:cNvPicPr preferRelativeResize="0"/>
            <p:nvPr/>
          </p:nvPicPr>
          <p:blipFill>
            <a:blip r:embed="rId3">
              <a:alphaModFix/>
            </a:blip>
            <a:stretch>
              <a:fillRect/>
            </a:stretch>
          </p:blipFill>
          <p:spPr>
            <a:xfrm>
              <a:off x="4099819" y="2398396"/>
              <a:ext cx="1183917" cy="947124"/>
            </a:xfrm>
            <a:prstGeom prst="rect">
              <a:avLst/>
            </a:prstGeom>
            <a:noFill/>
            <a:ln>
              <a:noFill/>
            </a:ln>
          </p:spPr>
        </p:pic>
        <p:sp>
          <p:nvSpPr>
            <p:cNvPr id="8" name="Google Shape;1265;p53">
              <a:extLst>
                <a:ext uri="{FF2B5EF4-FFF2-40B4-BE49-F238E27FC236}">
                  <a16:creationId xmlns:a16="http://schemas.microsoft.com/office/drawing/2014/main" id="{84B79F42-FF7D-8287-7032-BB29ED6C191B}"/>
                </a:ext>
              </a:extLst>
            </p:cNvPr>
            <p:cNvSpPr txBox="1"/>
            <p:nvPr/>
          </p:nvSpPr>
          <p:spPr>
            <a:xfrm>
              <a:off x="3645452" y="3518332"/>
              <a:ext cx="2100498" cy="477300"/>
            </a:xfrm>
            <a:prstGeom prst="rect">
              <a:avLst/>
            </a:prstGeom>
            <a:noFill/>
            <a:ln>
              <a:noFill/>
            </a:ln>
          </p:spPr>
          <p:txBody>
            <a:bodyPr spcFirstLastPara="1" wrap="square" lIns="91425" tIns="91425" rIns="91425" bIns="91425" anchor="t" anchorCtr="0">
              <a:noAutofit/>
            </a:bodyPr>
            <a:lstStyle/>
            <a:p>
              <a:pPr algn="ctr"/>
              <a:r>
                <a:rPr lang="fr">
                  <a:solidFill>
                    <a:schemeClr val="dk1"/>
                  </a:solidFill>
                  <a:latin typeface="Nunito"/>
                  <a:ea typeface="Permanent Marker"/>
                  <a:cs typeface="Permanent Marker"/>
                  <a:sym typeface="Nunito"/>
                </a:rPr>
                <a:t>3 </a:t>
              </a:r>
              <a:r>
                <a:rPr lang="fr" err="1">
                  <a:solidFill>
                    <a:schemeClr val="dk1"/>
                  </a:solidFill>
                  <a:latin typeface="Nunito"/>
                  <a:ea typeface="Permanent Marker"/>
                  <a:cs typeface="Permanent Marker"/>
                  <a:sym typeface="Nunito"/>
                </a:rPr>
                <a:t>heterogeneous</a:t>
              </a:r>
              <a:r>
                <a:rPr lang="fr">
                  <a:solidFill>
                    <a:schemeClr val="dk1"/>
                  </a:solidFill>
                  <a:latin typeface="Nunito"/>
                  <a:ea typeface="Permanent Marker"/>
                  <a:cs typeface="Permanent Marker"/>
                  <a:sym typeface="Nunito"/>
                </a:rPr>
                <a:t> </a:t>
              </a:r>
              <a:r>
                <a:rPr lang="fr" err="1">
                  <a:solidFill>
                    <a:schemeClr val="dk1"/>
                  </a:solidFill>
                  <a:latin typeface="Nunito"/>
                  <a:ea typeface="Permanent Marker"/>
                  <a:cs typeface="Permanent Marker"/>
                  <a:sym typeface="Nunito"/>
                </a:rPr>
                <a:t>nodes</a:t>
              </a:r>
              <a:br>
                <a:rPr lang="fr">
                  <a:solidFill>
                    <a:schemeClr val="dk1"/>
                  </a:solidFill>
                  <a:latin typeface="Nunito"/>
                  <a:ea typeface="Permanent Marker"/>
                  <a:cs typeface="Permanent Marker"/>
                  <a:sym typeface="Nunito"/>
                </a:rPr>
              </a:br>
              <a:r>
                <a:rPr lang="fr">
                  <a:solidFill>
                    <a:schemeClr val="dk1"/>
                  </a:solidFill>
                  <a:latin typeface="Nunito"/>
                  <a:ea typeface="Permanent Marker"/>
                  <a:cs typeface="Permanent Marker"/>
                </a:rPr>
                <a:t>≄ </a:t>
              </a:r>
              <a:r>
                <a:rPr lang="fr" err="1">
                  <a:solidFill>
                    <a:schemeClr val="dk1"/>
                  </a:solidFill>
                  <a:latin typeface="Nunito"/>
                  <a:ea typeface="Permanent Marker"/>
                  <a:cs typeface="Permanent Marker"/>
                </a:rPr>
                <a:t>frequencies</a:t>
              </a:r>
              <a:endParaRPr lang="fr-FR" err="1">
                <a:solidFill>
                  <a:schemeClr val="dk1"/>
                </a:solidFill>
                <a:latin typeface="Nunito"/>
                <a:ea typeface="Permanent Marker"/>
                <a:cs typeface="Permanent Marker"/>
              </a:endParaRPr>
            </a:p>
          </p:txBody>
        </p:sp>
        <p:sp>
          <p:nvSpPr>
            <p:cNvPr id="9" name="Google Shape;1265;p53">
              <a:extLst>
                <a:ext uri="{FF2B5EF4-FFF2-40B4-BE49-F238E27FC236}">
                  <a16:creationId xmlns:a16="http://schemas.microsoft.com/office/drawing/2014/main" id="{1729C87F-AE05-38EA-9541-4B7A2CD815DB}"/>
                </a:ext>
              </a:extLst>
            </p:cNvPr>
            <p:cNvSpPr txBox="1"/>
            <p:nvPr/>
          </p:nvSpPr>
          <p:spPr>
            <a:xfrm>
              <a:off x="3864174" y="1740332"/>
              <a:ext cx="1655999" cy="477300"/>
            </a:xfrm>
            <a:prstGeom prst="rect">
              <a:avLst/>
            </a:prstGeom>
            <a:noFill/>
            <a:ln>
              <a:noFill/>
            </a:ln>
          </p:spPr>
          <p:txBody>
            <a:bodyPr spcFirstLastPara="1" wrap="square" lIns="91425" tIns="91425" rIns="91425" bIns="91425" anchor="t" anchorCtr="0">
              <a:noAutofit/>
            </a:bodyPr>
            <a:lstStyle/>
            <a:p>
              <a:pPr algn="ctr"/>
              <a:r>
                <a:rPr lang="fr" sz="2400">
                  <a:solidFill>
                    <a:schemeClr val="dk1"/>
                  </a:solidFill>
                  <a:latin typeface="Nunito"/>
                  <a:sym typeface="Nunito"/>
                </a:rPr>
                <a:t>Archi#2</a:t>
              </a:r>
              <a:endParaRPr lang="fr-FR" sz="2400">
                <a:solidFill>
                  <a:schemeClr val="dk1"/>
                </a:solidFill>
                <a:latin typeface="Nunito"/>
              </a:endParaRPr>
            </a:p>
          </p:txBody>
        </p:sp>
      </p:grpSp>
      <p:grpSp>
        <p:nvGrpSpPr>
          <p:cNvPr id="15" name="Groupe 14">
            <a:extLst>
              <a:ext uri="{FF2B5EF4-FFF2-40B4-BE49-F238E27FC236}">
                <a16:creationId xmlns:a16="http://schemas.microsoft.com/office/drawing/2014/main" id="{39D2327A-1815-47D1-BF2A-DFC492364DD2}"/>
              </a:ext>
            </a:extLst>
          </p:cNvPr>
          <p:cNvGrpSpPr/>
          <p:nvPr/>
        </p:nvGrpSpPr>
        <p:grpSpPr>
          <a:xfrm>
            <a:off x="6383008" y="1775610"/>
            <a:ext cx="2100498" cy="2255300"/>
            <a:chOff x="6383008" y="1775610"/>
            <a:chExt cx="2100498" cy="2255300"/>
          </a:xfrm>
        </p:grpSpPr>
        <p:pic>
          <p:nvPicPr>
            <p:cNvPr id="10" name="Google Shape;210;p15" descr="Une image contenant noir, obscurité&#10;&#10;Description générée automatiquement">
              <a:extLst>
                <a:ext uri="{FF2B5EF4-FFF2-40B4-BE49-F238E27FC236}">
                  <a16:creationId xmlns:a16="http://schemas.microsoft.com/office/drawing/2014/main" id="{B7DD0332-9589-72E9-A3E7-C175A60146BF}"/>
                </a:ext>
              </a:extLst>
            </p:cNvPr>
            <p:cNvPicPr preferRelativeResize="0"/>
            <p:nvPr/>
          </p:nvPicPr>
          <p:blipFill>
            <a:blip r:embed="rId3">
              <a:alphaModFix/>
            </a:blip>
            <a:stretch>
              <a:fillRect/>
            </a:stretch>
          </p:blipFill>
          <p:spPr>
            <a:xfrm>
              <a:off x="6837375" y="2433674"/>
              <a:ext cx="1183917" cy="947124"/>
            </a:xfrm>
            <a:prstGeom prst="rect">
              <a:avLst/>
            </a:prstGeom>
            <a:noFill/>
            <a:ln>
              <a:noFill/>
            </a:ln>
          </p:spPr>
        </p:pic>
        <p:sp>
          <p:nvSpPr>
            <p:cNvPr id="11" name="Google Shape;1265;p53">
              <a:extLst>
                <a:ext uri="{FF2B5EF4-FFF2-40B4-BE49-F238E27FC236}">
                  <a16:creationId xmlns:a16="http://schemas.microsoft.com/office/drawing/2014/main" id="{22D7DDD8-F77B-D4FD-EEDA-E93F6ABF38A5}"/>
                </a:ext>
              </a:extLst>
            </p:cNvPr>
            <p:cNvSpPr txBox="1"/>
            <p:nvPr/>
          </p:nvSpPr>
          <p:spPr>
            <a:xfrm>
              <a:off x="6383008" y="3553610"/>
              <a:ext cx="2100498" cy="477300"/>
            </a:xfrm>
            <a:prstGeom prst="rect">
              <a:avLst/>
            </a:prstGeom>
            <a:noFill/>
            <a:ln>
              <a:noFill/>
            </a:ln>
          </p:spPr>
          <p:txBody>
            <a:bodyPr spcFirstLastPara="1" wrap="square" lIns="91425" tIns="91425" rIns="91425" bIns="91425" anchor="t" anchorCtr="0">
              <a:noAutofit/>
            </a:bodyPr>
            <a:lstStyle/>
            <a:p>
              <a:pPr algn="ctr"/>
              <a:r>
                <a:rPr lang="fr">
                  <a:solidFill>
                    <a:schemeClr val="dk1"/>
                  </a:solidFill>
                  <a:latin typeface="Nunito"/>
                  <a:ea typeface="Permanent Marker"/>
                  <a:cs typeface="Permanent Marker"/>
                  <a:sym typeface="Nunito"/>
                </a:rPr>
                <a:t>3 </a:t>
              </a:r>
              <a:r>
                <a:rPr lang="fr" err="1">
                  <a:solidFill>
                    <a:schemeClr val="dk1"/>
                  </a:solidFill>
                  <a:latin typeface="Nunito"/>
                  <a:ea typeface="Permanent Marker"/>
                  <a:cs typeface="Permanent Marker"/>
                  <a:sym typeface="Nunito"/>
                </a:rPr>
                <a:t>heterogeneous</a:t>
              </a:r>
              <a:r>
                <a:rPr lang="fr">
                  <a:solidFill>
                    <a:schemeClr val="dk1"/>
                  </a:solidFill>
                  <a:latin typeface="Nunito"/>
                  <a:ea typeface="Permanent Marker"/>
                  <a:cs typeface="Permanent Marker"/>
                  <a:sym typeface="Nunito"/>
                </a:rPr>
                <a:t> </a:t>
              </a:r>
              <a:r>
                <a:rPr lang="fr" err="1">
                  <a:solidFill>
                    <a:schemeClr val="dk1"/>
                  </a:solidFill>
                  <a:latin typeface="Nunito"/>
                  <a:ea typeface="Permanent Marker"/>
                  <a:cs typeface="Permanent Marker"/>
                  <a:sym typeface="Nunito"/>
                </a:rPr>
                <a:t>nodes</a:t>
              </a:r>
              <a:br>
                <a:rPr lang="fr">
                  <a:solidFill>
                    <a:schemeClr val="dk1"/>
                  </a:solidFill>
                  <a:latin typeface="Nunito"/>
                  <a:ea typeface="Permanent Marker"/>
                  <a:cs typeface="Permanent Marker"/>
                  <a:sym typeface="Nunito"/>
                </a:rPr>
              </a:br>
              <a:r>
                <a:rPr lang="fr">
                  <a:solidFill>
                    <a:schemeClr val="dk1"/>
                  </a:solidFill>
                  <a:latin typeface="Nunito"/>
                  <a:ea typeface="Permanent Marker"/>
                  <a:cs typeface="Permanent Marker"/>
                </a:rPr>
                <a:t>≄ </a:t>
              </a:r>
              <a:r>
                <a:rPr lang="fr" err="1">
                  <a:solidFill>
                    <a:schemeClr val="dk1"/>
                  </a:solidFill>
                  <a:latin typeface="Nunito"/>
                  <a:ea typeface="Permanent Marker"/>
                  <a:cs typeface="Permanent Marker"/>
                </a:rPr>
                <a:t>number</a:t>
              </a:r>
              <a:r>
                <a:rPr lang="fr">
                  <a:solidFill>
                    <a:schemeClr val="dk1"/>
                  </a:solidFill>
                  <a:latin typeface="Nunito"/>
                  <a:ea typeface="Permanent Marker"/>
                  <a:cs typeface="Permanent Marker"/>
                </a:rPr>
                <a:t> of </a:t>
              </a:r>
              <a:r>
                <a:rPr lang="fr" err="1">
                  <a:solidFill>
                    <a:schemeClr val="dk1"/>
                  </a:solidFill>
                  <a:latin typeface="Nunito"/>
                  <a:ea typeface="Permanent Marker"/>
                  <a:cs typeface="Permanent Marker"/>
                </a:rPr>
                <a:t>cores</a:t>
              </a:r>
              <a:endParaRPr lang="fr-FR" err="1">
                <a:solidFill>
                  <a:schemeClr val="dk1"/>
                </a:solidFill>
                <a:latin typeface="Nunito"/>
                <a:ea typeface="Permanent Marker"/>
                <a:cs typeface="Permanent Marker"/>
              </a:endParaRPr>
            </a:p>
          </p:txBody>
        </p:sp>
        <p:sp>
          <p:nvSpPr>
            <p:cNvPr id="12" name="Google Shape;1265;p53">
              <a:extLst>
                <a:ext uri="{FF2B5EF4-FFF2-40B4-BE49-F238E27FC236}">
                  <a16:creationId xmlns:a16="http://schemas.microsoft.com/office/drawing/2014/main" id="{DE8EF4BE-D711-A53D-A6E3-8605B2CA6A22}"/>
                </a:ext>
              </a:extLst>
            </p:cNvPr>
            <p:cNvSpPr txBox="1"/>
            <p:nvPr/>
          </p:nvSpPr>
          <p:spPr>
            <a:xfrm>
              <a:off x="6601730" y="1775610"/>
              <a:ext cx="1655999" cy="477300"/>
            </a:xfrm>
            <a:prstGeom prst="rect">
              <a:avLst/>
            </a:prstGeom>
            <a:noFill/>
            <a:ln>
              <a:noFill/>
            </a:ln>
          </p:spPr>
          <p:txBody>
            <a:bodyPr spcFirstLastPara="1" wrap="square" lIns="91425" tIns="91425" rIns="91425" bIns="91425" anchor="t" anchorCtr="0">
              <a:noAutofit/>
            </a:bodyPr>
            <a:lstStyle/>
            <a:p>
              <a:pPr algn="ctr"/>
              <a:r>
                <a:rPr lang="fr" sz="2400">
                  <a:solidFill>
                    <a:schemeClr val="dk1"/>
                  </a:solidFill>
                  <a:latin typeface="Nunito"/>
                  <a:sym typeface="Nunito"/>
                </a:rPr>
                <a:t>Archi#3</a:t>
              </a:r>
              <a:endParaRPr lang="fr-FR" sz="2400">
                <a:solidFill>
                  <a:schemeClr val="dk1"/>
                </a:solidFill>
                <a:latin typeface="Nunito"/>
              </a:endParaRPr>
            </a:p>
          </p:txBody>
        </p:sp>
      </p:grpSp>
      <p:sp>
        <p:nvSpPr>
          <p:cNvPr id="4" name="ZoneTexte 3">
            <a:extLst>
              <a:ext uri="{FF2B5EF4-FFF2-40B4-BE49-F238E27FC236}">
                <a16:creationId xmlns:a16="http://schemas.microsoft.com/office/drawing/2014/main" id="{33E2F4A5-296C-6499-898A-6B2C636C240A}"/>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rgbClr val="000000"/>
              </a:buClr>
              <a:buSzPct val="100000"/>
              <a:buFont typeface="Arial"/>
              <a:buNone/>
            </a:pPr>
            <a:r>
              <a:rPr lang="fr" sz="3000" b="1">
                <a:latin typeface="Nunito"/>
                <a:ea typeface="Nunito"/>
                <a:cs typeface="Nunito"/>
                <a:sym typeface="Nunito"/>
              </a:rPr>
              <a:t>Simulation Results for 3 Multi-Node Architectures on the RFI Filter Application (1.4e7 actors)</a:t>
            </a:r>
            <a:endParaRPr sz="3000" b="1">
              <a:latin typeface="Nunito"/>
              <a:ea typeface="Nunito"/>
              <a:cs typeface="Nunito"/>
              <a:sym typeface="Nunito"/>
            </a:endParaRPr>
          </a:p>
          <a:p>
            <a:pPr marL="0" lvl="0" indent="0" algn="ctr" rtl="0">
              <a:spcBef>
                <a:spcPts val="0"/>
              </a:spcBef>
              <a:spcAft>
                <a:spcPts val="0"/>
              </a:spcAft>
              <a:buNone/>
            </a:pPr>
            <a:endParaRPr>
              <a:latin typeface="Nunito"/>
              <a:ea typeface="Nunito"/>
              <a:cs typeface="Nunito"/>
              <a:sym typeface="Nunito"/>
            </a:endParaRPr>
          </a:p>
        </p:txBody>
      </p:sp>
      <p:sp>
        <p:nvSpPr>
          <p:cNvPr id="978" name="Google Shape;97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38</a:t>
            </a:fld>
            <a:endParaRPr/>
          </a:p>
        </p:txBody>
      </p:sp>
      <p:sp>
        <p:nvSpPr>
          <p:cNvPr id="979" name="Google Shape;979;p39"/>
          <p:cNvSpPr/>
          <p:nvPr/>
        </p:nvSpPr>
        <p:spPr>
          <a:xfrm>
            <a:off x="620625" y="1737775"/>
            <a:ext cx="318000" cy="279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0" name="Google Shape;980;p39"/>
          <p:cNvSpPr/>
          <p:nvPr/>
        </p:nvSpPr>
        <p:spPr>
          <a:xfrm>
            <a:off x="2771700" y="4313425"/>
            <a:ext cx="3600600" cy="743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
                <a:solidFill>
                  <a:schemeClr val="dk1"/>
                </a:solidFill>
                <a:latin typeface="Nunito"/>
                <a:ea typeface="Nunito"/>
                <a:cs typeface="Nunito"/>
                <a:sym typeface="Nunito"/>
              </a:rPr>
              <a:t>1 </a:t>
            </a:r>
            <a:r>
              <a:rPr lang="fr" err="1">
                <a:solidFill>
                  <a:schemeClr val="dk1"/>
                </a:solidFill>
                <a:latin typeface="Nunito"/>
                <a:ea typeface="Nunito"/>
                <a:cs typeface="Nunito"/>
                <a:sym typeface="Nunito"/>
              </a:rPr>
              <a:t>iteration</a:t>
            </a:r>
            <a:r>
              <a:rPr lang="fr">
                <a:solidFill>
                  <a:schemeClr val="dk1"/>
                </a:solidFill>
                <a:latin typeface="Nunito"/>
                <a:ea typeface="Nunito"/>
                <a:cs typeface="Nunito"/>
                <a:sym typeface="Nunito"/>
              </a:rPr>
              <a:t> ~ few min</a:t>
            </a:r>
            <a:endParaRPr>
              <a:solidFill>
                <a:schemeClr val="dk1"/>
              </a:solidFill>
              <a:latin typeface="Nunito"/>
              <a:ea typeface="Nunito"/>
              <a:cs typeface="Nunito"/>
              <a:sym typeface="Nunito"/>
            </a:endParaRPr>
          </a:p>
          <a:p>
            <a:pPr algn="ctr"/>
            <a:r>
              <a:rPr lang="fr">
                <a:solidFill>
                  <a:schemeClr val="dk1"/>
                </a:solidFill>
                <a:latin typeface="Nunito"/>
                <a:ea typeface="Nunito"/>
                <a:cs typeface="Nunito"/>
                <a:sym typeface="Nunito"/>
              </a:rPr>
              <a:t>Time ~ O(</a:t>
            </a:r>
            <a:r>
              <a:rPr lang="fr" err="1">
                <a:solidFill>
                  <a:schemeClr val="dk1"/>
                </a:solidFill>
                <a:latin typeface="Nunito"/>
                <a:ea typeface="Nunito"/>
                <a:cs typeface="Nunito"/>
                <a:sym typeface="Nunito"/>
              </a:rPr>
              <a:t>intra_node</a:t>
            </a:r>
            <a:r>
              <a:rPr lang="fr">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p:txBody>
      </p:sp>
      <p:pic>
        <p:nvPicPr>
          <p:cNvPr id="981" name="Google Shape;981;p39" title="Graphique"/>
          <p:cNvPicPr preferRelativeResize="0"/>
          <p:nvPr/>
        </p:nvPicPr>
        <p:blipFill>
          <a:blip r:embed="rId3">
            <a:alphaModFix/>
          </a:blip>
          <a:stretch>
            <a:fillRect/>
          </a:stretch>
        </p:blipFill>
        <p:spPr>
          <a:xfrm>
            <a:off x="621713" y="1494125"/>
            <a:ext cx="7900575" cy="2696534"/>
          </a:xfrm>
          <a:prstGeom prst="rect">
            <a:avLst/>
          </a:prstGeom>
          <a:noFill/>
          <a:ln>
            <a:noFill/>
          </a:ln>
        </p:spPr>
      </p:pic>
      <p:sp>
        <p:nvSpPr>
          <p:cNvPr id="3" name="ZoneTexte 2">
            <a:extLst>
              <a:ext uri="{FF2B5EF4-FFF2-40B4-BE49-F238E27FC236}">
                <a16:creationId xmlns:a16="http://schemas.microsoft.com/office/drawing/2014/main" id="{3330DD36-1FDF-1690-F04D-16C19E35CA61}"/>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Tree>
    <p:extLst>
      <p:ext uri="{BB962C8B-B14F-4D97-AF65-F5344CB8AC3E}">
        <p14:creationId xmlns:p14="http://schemas.microsoft.com/office/powerpoint/2010/main" val="3996382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0"/>
                                        </p:tgtEl>
                                        <p:attrNameLst>
                                          <p:attrName>style.visibility</p:attrName>
                                        </p:attrNameLst>
                                      </p:cBhvr>
                                      <p:to>
                                        <p:strVal val="visible"/>
                                      </p:to>
                                    </p:set>
                                    <p:animEffect transition="in" filter="fade">
                                      <p:cBhvr>
                                        <p:cTn id="7" dur="500"/>
                                        <p:tgtEl>
                                          <p:spTgt spid="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buClr>
                <a:srgbClr val="000000"/>
              </a:buClr>
              <a:buSzPct val="100000"/>
            </a:pPr>
            <a:r>
              <a:rPr lang="fr" err="1"/>
              <a:t>Iterative</a:t>
            </a:r>
            <a:r>
              <a:rPr lang="fr"/>
              <a:t> impact of the </a:t>
            </a:r>
            <a:r>
              <a:rPr lang="fr" err="1"/>
              <a:t>method</a:t>
            </a:r>
            <a:r>
              <a:rPr lang="fr"/>
              <a:t> over </a:t>
            </a:r>
            <a:r>
              <a:rPr lang="fr" err="1"/>
              <a:t>various</a:t>
            </a:r>
            <a:r>
              <a:rPr lang="fr"/>
              <a:t> </a:t>
            </a:r>
            <a:r>
              <a:rPr lang="fr" err="1"/>
              <a:t>granularity</a:t>
            </a:r>
            <a:r>
              <a:rPr lang="fr" sz="3000" b="1">
                <a:latin typeface="Nunito"/>
                <a:ea typeface="Nunito"/>
                <a:cs typeface="Nunito"/>
                <a:sym typeface="Nunito"/>
              </a:rPr>
              <a:t> </a:t>
            </a:r>
            <a:endParaRPr lang="fr" sz="3000" b="1">
              <a:latin typeface="Nunito"/>
              <a:ea typeface="Nunito"/>
              <a:cs typeface="Nunito"/>
            </a:endParaRPr>
          </a:p>
          <a:p>
            <a:pPr marL="0" lvl="0" indent="0" algn="ctr" rtl="0">
              <a:spcBef>
                <a:spcPts val="0"/>
              </a:spcBef>
              <a:spcAft>
                <a:spcPts val="0"/>
              </a:spcAft>
              <a:buNone/>
            </a:pPr>
            <a:endParaRPr>
              <a:latin typeface="Nunito"/>
              <a:ea typeface="Nunito"/>
              <a:cs typeface="Nunito"/>
              <a:sym typeface="Nunito"/>
            </a:endParaRPr>
          </a:p>
        </p:txBody>
      </p:sp>
      <p:sp>
        <p:nvSpPr>
          <p:cNvPr id="987" name="Google Shape;987;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39</a:t>
            </a:fld>
            <a:endParaRPr/>
          </a:p>
        </p:txBody>
      </p:sp>
      <p:sp>
        <p:nvSpPr>
          <p:cNvPr id="988" name="Google Shape;988;p40"/>
          <p:cNvSpPr/>
          <p:nvPr/>
        </p:nvSpPr>
        <p:spPr>
          <a:xfrm>
            <a:off x="620625" y="1737775"/>
            <a:ext cx="318000" cy="279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989" name="Google Shape;989;p40"/>
          <p:cNvGrpSpPr/>
          <p:nvPr/>
        </p:nvGrpSpPr>
        <p:grpSpPr>
          <a:xfrm>
            <a:off x="2140686" y="1371158"/>
            <a:ext cx="4987539" cy="3149270"/>
            <a:chOff x="4570886" y="1454475"/>
            <a:chExt cx="4485600" cy="2772001"/>
          </a:xfrm>
        </p:grpSpPr>
        <p:sp>
          <p:nvSpPr>
            <p:cNvPr id="990" name="Google Shape;990;p40"/>
            <p:cNvSpPr/>
            <p:nvPr/>
          </p:nvSpPr>
          <p:spPr>
            <a:xfrm>
              <a:off x="4659225" y="1737775"/>
              <a:ext cx="318000" cy="279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91" name="Google Shape;991;p40" title="Graphique"/>
            <p:cNvPicPr preferRelativeResize="0"/>
            <p:nvPr/>
          </p:nvPicPr>
          <p:blipFill>
            <a:blip r:embed="rId3">
              <a:alphaModFix/>
            </a:blip>
            <a:stretch>
              <a:fillRect/>
            </a:stretch>
          </p:blipFill>
          <p:spPr>
            <a:xfrm>
              <a:off x="4570886" y="1454475"/>
              <a:ext cx="4485600" cy="2772001"/>
            </a:xfrm>
            <a:prstGeom prst="rect">
              <a:avLst/>
            </a:prstGeom>
            <a:noFill/>
            <a:ln>
              <a:noFill/>
            </a:ln>
          </p:spPr>
        </p:pic>
      </p:grpSp>
      <p:sp>
        <p:nvSpPr>
          <p:cNvPr id="992" name="Google Shape;992;p40"/>
          <p:cNvSpPr/>
          <p:nvPr/>
        </p:nvSpPr>
        <p:spPr>
          <a:xfrm>
            <a:off x="2834150" y="4520425"/>
            <a:ext cx="3600600"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solidFill>
                  <a:schemeClr val="dk1"/>
                </a:solidFill>
                <a:latin typeface="Nunito"/>
                <a:ea typeface="Nunito"/>
                <a:cs typeface="Nunito"/>
                <a:sym typeface="Nunito"/>
              </a:rPr>
              <a:t>T(com)&lt;&lt;T(A) → directly reach optimum</a:t>
            </a:r>
            <a:endParaRPr>
              <a:solidFill>
                <a:schemeClr val="dk1"/>
              </a:solidFill>
              <a:latin typeface="Nunito"/>
              <a:ea typeface="Nunito"/>
              <a:cs typeface="Nunito"/>
              <a:sym typeface="Nunito"/>
            </a:endParaRPr>
          </a:p>
          <a:p>
            <a:pPr marL="0" lvl="0" indent="0" algn="ctr" rtl="0">
              <a:spcBef>
                <a:spcPts val="0"/>
              </a:spcBef>
              <a:spcAft>
                <a:spcPts val="0"/>
              </a:spcAft>
              <a:buNone/>
            </a:pPr>
            <a:r>
              <a:rPr lang="fr">
                <a:solidFill>
                  <a:schemeClr val="dk1"/>
                </a:solidFill>
                <a:latin typeface="Nunito"/>
                <a:ea typeface="Nunito"/>
                <a:cs typeface="Nunito"/>
                <a:sym typeface="Nunito"/>
              </a:rPr>
              <a:t>T(com)&gt;&gt;T(A) → iteration relevancy</a:t>
            </a:r>
            <a:endParaRPr>
              <a:solidFill>
                <a:schemeClr val="dk1"/>
              </a:solidFill>
              <a:latin typeface="Nunito"/>
              <a:ea typeface="Nunito"/>
              <a:cs typeface="Nunito"/>
              <a:sym typeface="Nunito"/>
            </a:endParaRPr>
          </a:p>
        </p:txBody>
      </p:sp>
      <p:pic>
        <p:nvPicPr>
          <p:cNvPr id="3" name="Image 2" descr="Une image contenant noir, obscurité&#10;&#10;Description générée automatiquement">
            <a:extLst>
              <a:ext uri="{FF2B5EF4-FFF2-40B4-BE49-F238E27FC236}">
                <a16:creationId xmlns:a16="http://schemas.microsoft.com/office/drawing/2014/main" id="{2D369284-1D81-8006-62BE-64943B104940}"/>
              </a:ext>
            </a:extLst>
          </p:cNvPr>
          <p:cNvPicPr>
            <a:picLocks noChangeAspect="1"/>
          </p:cNvPicPr>
          <p:nvPr/>
        </p:nvPicPr>
        <p:blipFill>
          <a:blip r:embed="rId4"/>
          <a:stretch>
            <a:fillRect/>
          </a:stretch>
        </p:blipFill>
        <p:spPr>
          <a:xfrm>
            <a:off x="2555458" y="3376627"/>
            <a:ext cx="348651" cy="391783"/>
          </a:xfrm>
          <a:prstGeom prst="rect">
            <a:avLst/>
          </a:prstGeom>
        </p:spPr>
      </p:pic>
      <p:sp>
        <p:nvSpPr>
          <p:cNvPr id="4" name="ZoneTexte 3">
            <a:extLst>
              <a:ext uri="{FF2B5EF4-FFF2-40B4-BE49-F238E27FC236}">
                <a16:creationId xmlns:a16="http://schemas.microsoft.com/office/drawing/2014/main" id="{2AAE83B3-CD8B-22F4-A402-21DCC18633A1}"/>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92"/>
                                        </p:tgtEl>
                                        <p:attrNameLst>
                                          <p:attrName>style.visibility</p:attrName>
                                        </p:attrNameLst>
                                      </p:cBhvr>
                                      <p:to>
                                        <p:strVal val="visible"/>
                                      </p:to>
                                    </p:set>
                                    <p:animEffect transition="in" filter="fade">
                                      <p:cBhvr>
                                        <p:cTn id="13" dur="500"/>
                                        <p:tgtEl>
                                          <p:spTgt spid="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23"/>
          <p:cNvPicPr preferRelativeResize="0"/>
          <p:nvPr/>
        </p:nvPicPr>
        <p:blipFill rotWithShape="1">
          <a:blip r:embed="rId3">
            <a:alphaModFix/>
          </a:blip>
          <a:srcRect l="1465" t="21684" r="1475" b="40714"/>
          <a:stretch/>
        </p:blipFill>
        <p:spPr>
          <a:xfrm>
            <a:off x="0" y="2053974"/>
            <a:ext cx="9144000" cy="1992600"/>
          </a:xfrm>
          <a:prstGeom prst="rect">
            <a:avLst/>
          </a:prstGeom>
          <a:noFill/>
          <a:ln>
            <a:noFill/>
          </a:ln>
        </p:spPr>
      </p:pic>
      <p:sp>
        <p:nvSpPr>
          <p:cNvPr id="533" name="Google Shape;533;p23"/>
          <p:cNvSpPr txBox="1"/>
          <p:nvPr/>
        </p:nvSpPr>
        <p:spPr>
          <a:xfrm>
            <a:off x="757200" y="2492512"/>
            <a:ext cx="7629600" cy="110796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fr" sz="3000" b="1" dirty="0">
                <a:solidFill>
                  <a:schemeClr val="lt1"/>
                </a:solidFill>
                <a:latin typeface="Nunito"/>
                <a:ea typeface="Nunito"/>
                <a:cs typeface="Nunito"/>
                <a:sym typeface="Nunito"/>
              </a:rPr>
              <a:t>How to </a:t>
            </a:r>
            <a:r>
              <a:rPr lang="fr" sz="3000" b="1" dirty="0" err="1">
                <a:solidFill>
                  <a:schemeClr val="lt1"/>
                </a:solidFill>
                <a:latin typeface="Nunito"/>
                <a:ea typeface="Nunito"/>
                <a:cs typeface="Nunito"/>
                <a:sym typeface="Nunito"/>
              </a:rPr>
              <a:t>optimize</a:t>
            </a:r>
            <a:r>
              <a:rPr lang="fr" sz="3000" b="1" dirty="0">
                <a:solidFill>
                  <a:schemeClr val="lt1"/>
                </a:solidFill>
                <a:latin typeface="Nunito"/>
                <a:ea typeface="Nunito"/>
                <a:cs typeface="Nunito"/>
                <a:sym typeface="Nunito"/>
              </a:rPr>
              <a:t> the </a:t>
            </a:r>
            <a:r>
              <a:rPr lang="fr" sz="3000" b="1" dirty="0" err="1">
                <a:solidFill>
                  <a:schemeClr val="lt1"/>
                </a:solidFill>
                <a:latin typeface="Nunito"/>
                <a:ea typeface="Nunito"/>
                <a:cs typeface="Nunito"/>
                <a:sym typeface="Nunito"/>
              </a:rPr>
              <a:t>execution</a:t>
            </a:r>
            <a:r>
              <a:rPr lang="fr" sz="3000" b="1" dirty="0">
                <a:solidFill>
                  <a:schemeClr val="lt1"/>
                </a:solidFill>
                <a:latin typeface="Nunito"/>
                <a:ea typeface="Nunito"/>
                <a:cs typeface="Nunito"/>
                <a:sym typeface="Nunito"/>
              </a:rPr>
              <a:t> of an </a:t>
            </a:r>
            <a:r>
              <a:rPr lang="fr" sz="3000" b="1" dirty="0" err="1">
                <a:solidFill>
                  <a:schemeClr val="lt1"/>
                </a:solidFill>
                <a:latin typeface="Nunito"/>
                <a:ea typeface="Nunito"/>
                <a:cs typeface="Nunito"/>
                <a:sym typeface="Nunito"/>
              </a:rPr>
              <a:t>astronomical</a:t>
            </a:r>
            <a:r>
              <a:rPr lang="fr" sz="3000" b="1" dirty="0">
                <a:solidFill>
                  <a:schemeClr val="lt1"/>
                </a:solidFill>
                <a:latin typeface="Nunito"/>
                <a:ea typeface="Nunito"/>
                <a:cs typeface="Nunito"/>
                <a:sym typeface="Nunito"/>
              </a:rPr>
              <a:t> application on HPC system?</a:t>
            </a:r>
            <a:endParaRPr sz="2400" dirty="0">
              <a:solidFill>
                <a:schemeClr val="lt1"/>
              </a:solidFill>
              <a:latin typeface="Nunito"/>
              <a:ea typeface="Nunito"/>
              <a:cs typeface="Nunito"/>
              <a:sym typeface="Nunito"/>
            </a:endParaRPr>
          </a:p>
        </p:txBody>
      </p:sp>
      <p:grpSp>
        <p:nvGrpSpPr>
          <p:cNvPr id="18" name="Groupe 17">
            <a:extLst>
              <a:ext uri="{FF2B5EF4-FFF2-40B4-BE49-F238E27FC236}">
                <a16:creationId xmlns:a16="http://schemas.microsoft.com/office/drawing/2014/main" id="{62F50DFD-F11B-2C69-8B99-92244C9EBF76}"/>
              </a:ext>
            </a:extLst>
          </p:cNvPr>
          <p:cNvGrpSpPr/>
          <p:nvPr/>
        </p:nvGrpSpPr>
        <p:grpSpPr>
          <a:xfrm>
            <a:off x="111775" y="234038"/>
            <a:ext cx="2068200" cy="1591588"/>
            <a:chOff x="111775" y="234038"/>
            <a:chExt cx="2068200" cy="1591588"/>
          </a:xfrm>
        </p:grpSpPr>
        <p:sp>
          <p:nvSpPr>
            <p:cNvPr id="3" name="Google Shape;525;p23">
              <a:extLst>
                <a:ext uri="{FF2B5EF4-FFF2-40B4-BE49-F238E27FC236}">
                  <a16:creationId xmlns:a16="http://schemas.microsoft.com/office/drawing/2014/main" id="{0E2CDEF9-695D-C2AE-97DC-E319CC29FE30}"/>
                </a:ext>
              </a:extLst>
            </p:cNvPr>
            <p:cNvSpPr/>
            <p:nvPr/>
          </p:nvSpPr>
          <p:spPr>
            <a:xfrm>
              <a:off x="111775" y="234038"/>
              <a:ext cx="2068200" cy="1581900"/>
            </a:xfrm>
            <a:prstGeom prst="roundRect">
              <a:avLst>
                <a:gd name="adj" fmla="val 16667"/>
              </a:avLst>
            </a:prstGeom>
            <a:solidFill>
              <a:schemeClr val="lt1"/>
            </a:solidFill>
            <a:ln w="12700" cap="flat" cmpd="sng">
              <a:solidFill>
                <a:srgbClr val="C00000"/>
              </a:solidFill>
              <a:prstDash val="solid"/>
              <a:round/>
              <a:headEnd type="none" w="sm" len="sm"/>
              <a:tailEnd type="none" w="sm" len="sm"/>
            </a:ln>
          </p:spPr>
          <p:txBody>
            <a:bodyPr spcFirstLastPara="1" wrap="square" lIns="0" tIns="91425" rIns="0" bIns="91425" anchor="t" anchorCtr="0">
              <a:noAutofit/>
            </a:bodyPr>
            <a:lstStyle/>
            <a:p>
              <a:pPr algn="ctr"/>
              <a:r>
                <a:rPr lang="fr" sz="2000" b="1">
                  <a:latin typeface="Nunito"/>
                  <a:sym typeface="Nunito"/>
                </a:rPr>
                <a:t>Not </a:t>
              </a:r>
              <a:r>
                <a:rPr lang="fr" sz="2000" b="1" err="1">
                  <a:latin typeface="Nunito"/>
                  <a:sym typeface="Nunito"/>
                </a:rPr>
                <a:t>parallel</a:t>
              </a:r>
              <a:r>
                <a:rPr lang="fr" sz="2000" b="1">
                  <a:latin typeface="Nunito"/>
                  <a:sym typeface="Nunito"/>
                </a:rPr>
                <a:t> </a:t>
              </a:r>
              <a:r>
                <a:rPr lang="fr" sz="2000" b="1" err="1">
                  <a:latin typeface="Nunito"/>
                  <a:sym typeface="Nunito"/>
                </a:rPr>
                <a:t>programming</a:t>
              </a:r>
              <a:r>
                <a:rPr lang="fr" sz="2000" b="1">
                  <a:latin typeface="Nunito"/>
                  <a:sym typeface="Nunito"/>
                </a:rPr>
                <a:t> expert</a:t>
              </a:r>
              <a:endParaRPr lang="fr-FR"/>
            </a:p>
          </p:txBody>
        </p:sp>
        <p:pic>
          <p:nvPicPr>
            <p:cNvPr id="6" name="Image 5" descr="Une image contenant noir, obscurité&#10;&#10;Description générée automatiquement">
              <a:extLst>
                <a:ext uri="{FF2B5EF4-FFF2-40B4-BE49-F238E27FC236}">
                  <a16:creationId xmlns:a16="http://schemas.microsoft.com/office/drawing/2014/main" id="{7EDF3C21-923F-BD72-4B93-C9465C3526EC}"/>
                </a:ext>
              </a:extLst>
            </p:cNvPr>
            <p:cNvPicPr>
              <a:picLocks noChangeAspect="1"/>
            </p:cNvPicPr>
            <p:nvPr/>
          </p:nvPicPr>
          <p:blipFill>
            <a:blip r:embed="rId4"/>
            <a:stretch>
              <a:fillRect/>
            </a:stretch>
          </p:blipFill>
          <p:spPr>
            <a:xfrm>
              <a:off x="912813" y="1293813"/>
              <a:ext cx="468313" cy="531813"/>
            </a:xfrm>
            <a:prstGeom prst="rect">
              <a:avLst/>
            </a:prstGeom>
          </p:spPr>
        </p:pic>
      </p:grpSp>
      <p:grpSp>
        <p:nvGrpSpPr>
          <p:cNvPr id="20" name="Groupe 19">
            <a:extLst>
              <a:ext uri="{FF2B5EF4-FFF2-40B4-BE49-F238E27FC236}">
                <a16:creationId xmlns:a16="http://schemas.microsoft.com/office/drawing/2014/main" id="{A601B19C-7038-C65F-27F3-CCD587432DB9}"/>
              </a:ext>
            </a:extLst>
          </p:cNvPr>
          <p:cNvGrpSpPr/>
          <p:nvPr/>
        </p:nvGrpSpPr>
        <p:grpSpPr>
          <a:xfrm>
            <a:off x="4663667" y="243563"/>
            <a:ext cx="2068200" cy="1581900"/>
            <a:chOff x="4663667" y="243563"/>
            <a:chExt cx="2068200" cy="1581900"/>
          </a:xfrm>
        </p:grpSpPr>
        <p:sp>
          <p:nvSpPr>
            <p:cNvPr id="10" name="Google Shape;525;p23">
              <a:extLst>
                <a:ext uri="{FF2B5EF4-FFF2-40B4-BE49-F238E27FC236}">
                  <a16:creationId xmlns:a16="http://schemas.microsoft.com/office/drawing/2014/main" id="{1B0852F0-42C7-4E82-64E5-A2AD3EEED26D}"/>
                </a:ext>
              </a:extLst>
            </p:cNvPr>
            <p:cNvSpPr/>
            <p:nvPr/>
          </p:nvSpPr>
          <p:spPr>
            <a:xfrm>
              <a:off x="4663667" y="243563"/>
              <a:ext cx="2068200" cy="1581900"/>
            </a:xfrm>
            <a:prstGeom prst="roundRect">
              <a:avLst>
                <a:gd name="adj" fmla="val 16667"/>
              </a:avLst>
            </a:prstGeom>
            <a:solidFill>
              <a:schemeClr val="lt1"/>
            </a:solidFill>
            <a:ln w="12700" cap="flat" cmpd="sng">
              <a:solidFill>
                <a:srgbClr val="C00000"/>
              </a:solidFill>
              <a:prstDash val="solid"/>
              <a:round/>
              <a:headEnd type="none" w="sm" len="sm"/>
              <a:tailEnd type="none" w="sm" len="sm"/>
            </a:ln>
          </p:spPr>
          <p:txBody>
            <a:bodyPr spcFirstLastPara="1" wrap="square" lIns="0" tIns="91425" rIns="0" bIns="91425" anchor="t" anchorCtr="0">
              <a:noAutofit/>
            </a:bodyPr>
            <a:lstStyle/>
            <a:p>
              <a:pPr algn="ctr"/>
              <a:r>
                <a:rPr lang="fr" sz="2000" b="1">
                  <a:latin typeface="Nunito"/>
                  <a:sym typeface="Nunito"/>
                </a:rPr>
                <a:t>Not </a:t>
              </a:r>
              <a:r>
                <a:rPr lang="fr" sz="2000" b="1" err="1">
                  <a:latin typeface="Nunito"/>
                  <a:sym typeface="Nunito"/>
                </a:rPr>
                <a:t>yet</a:t>
              </a:r>
              <a:r>
                <a:rPr lang="fr" sz="2000" b="1">
                  <a:latin typeface="Nunito"/>
                  <a:sym typeface="Nunito"/>
                </a:rPr>
                <a:t> </a:t>
              </a:r>
              <a:r>
                <a:rPr lang="fr" sz="2000" b="1" err="1">
                  <a:latin typeface="Nunito"/>
                  <a:sym typeface="Nunito"/>
                </a:rPr>
                <a:t>built</a:t>
              </a:r>
              <a:r>
                <a:rPr lang="fr" sz="2000" b="1">
                  <a:latin typeface="Nunito"/>
                  <a:sym typeface="Nunito"/>
                </a:rPr>
                <a:t> HPC System</a:t>
              </a:r>
              <a:endParaRPr lang="fr" sz="2000" b="1">
                <a:latin typeface="Nunito"/>
              </a:endParaRPr>
            </a:p>
          </p:txBody>
        </p:sp>
        <p:pic>
          <p:nvPicPr>
            <p:cNvPr id="14" name="Google Shape;210;p15" descr="Une image contenant noir, obscurité&#10;&#10;Description générée automatiquement">
              <a:extLst>
                <a:ext uri="{FF2B5EF4-FFF2-40B4-BE49-F238E27FC236}">
                  <a16:creationId xmlns:a16="http://schemas.microsoft.com/office/drawing/2014/main" id="{9F575E82-3FCF-56EC-44FB-23D890DAF29E}"/>
                </a:ext>
              </a:extLst>
            </p:cNvPr>
            <p:cNvPicPr preferRelativeResize="0"/>
            <p:nvPr/>
          </p:nvPicPr>
          <p:blipFill>
            <a:blip r:embed="rId5">
              <a:alphaModFix/>
            </a:blip>
            <a:stretch>
              <a:fillRect/>
            </a:stretch>
          </p:blipFill>
          <p:spPr>
            <a:xfrm>
              <a:off x="5313982" y="1181312"/>
              <a:ext cx="763230" cy="613749"/>
            </a:xfrm>
            <a:prstGeom prst="rect">
              <a:avLst/>
            </a:prstGeom>
            <a:noFill/>
            <a:ln>
              <a:noFill/>
            </a:ln>
          </p:spPr>
        </p:pic>
      </p:grpSp>
      <p:grpSp>
        <p:nvGrpSpPr>
          <p:cNvPr id="19" name="Groupe 18">
            <a:extLst>
              <a:ext uri="{FF2B5EF4-FFF2-40B4-BE49-F238E27FC236}">
                <a16:creationId xmlns:a16="http://schemas.microsoft.com/office/drawing/2014/main" id="{4DA32104-AC89-3D78-7CE5-C0FC201A4F2A}"/>
              </a:ext>
            </a:extLst>
          </p:cNvPr>
          <p:cNvGrpSpPr/>
          <p:nvPr/>
        </p:nvGrpSpPr>
        <p:grpSpPr>
          <a:xfrm>
            <a:off x="2387721" y="235625"/>
            <a:ext cx="2068200" cy="1581900"/>
            <a:chOff x="2387721" y="235625"/>
            <a:chExt cx="2068200" cy="1581900"/>
          </a:xfrm>
        </p:grpSpPr>
        <p:sp>
          <p:nvSpPr>
            <p:cNvPr id="8" name="Google Shape;525;p23">
              <a:extLst>
                <a:ext uri="{FF2B5EF4-FFF2-40B4-BE49-F238E27FC236}">
                  <a16:creationId xmlns:a16="http://schemas.microsoft.com/office/drawing/2014/main" id="{3250F15A-FE18-35C8-D032-238FA7D18C95}"/>
                </a:ext>
              </a:extLst>
            </p:cNvPr>
            <p:cNvSpPr/>
            <p:nvPr/>
          </p:nvSpPr>
          <p:spPr>
            <a:xfrm>
              <a:off x="2387721" y="235625"/>
              <a:ext cx="2068200" cy="1581900"/>
            </a:xfrm>
            <a:prstGeom prst="roundRect">
              <a:avLst>
                <a:gd name="adj" fmla="val 16667"/>
              </a:avLst>
            </a:prstGeom>
            <a:solidFill>
              <a:schemeClr val="lt1"/>
            </a:solidFill>
            <a:ln w="12700" cap="flat" cmpd="sng">
              <a:solidFill>
                <a:srgbClr val="C00000"/>
              </a:solidFill>
              <a:prstDash val="solid"/>
              <a:round/>
              <a:headEnd type="none" w="sm" len="sm"/>
              <a:tailEnd type="none" w="sm" len="sm"/>
            </a:ln>
          </p:spPr>
          <p:txBody>
            <a:bodyPr spcFirstLastPara="1" wrap="square" lIns="0" tIns="91425" rIns="0" bIns="91425" anchor="t" anchorCtr="0">
              <a:noAutofit/>
            </a:bodyPr>
            <a:lstStyle/>
            <a:p>
              <a:pPr algn="ctr"/>
              <a:r>
                <a:rPr lang="fr" sz="2000" b="1" err="1">
                  <a:latin typeface="Nunito"/>
                  <a:sym typeface="Nunito"/>
                </a:rPr>
                <a:t>Algorithm</a:t>
              </a:r>
              <a:r>
                <a:rPr lang="fr" sz="2000" b="1">
                  <a:latin typeface="Nunito"/>
                  <a:sym typeface="Nunito"/>
                </a:rPr>
                <a:t> in development</a:t>
              </a:r>
              <a:endParaRPr lang="fr" sz="2000" b="1" err="1">
                <a:latin typeface="Nunito"/>
              </a:endParaRPr>
            </a:p>
          </p:txBody>
        </p:sp>
        <p:pic>
          <p:nvPicPr>
            <p:cNvPr id="16" name="Google Shape;886;p36" descr="Une image contenant noir, obscurité&#10;&#10;Description générée automatiquement">
              <a:extLst>
                <a:ext uri="{FF2B5EF4-FFF2-40B4-BE49-F238E27FC236}">
                  <a16:creationId xmlns:a16="http://schemas.microsoft.com/office/drawing/2014/main" id="{E2AD659A-E32A-8860-2FDB-9E598642595C}"/>
                </a:ext>
              </a:extLst>
            </p:cNvPr>
            <p:cNvPicPr preferRelativeResize="0"/>
            <p:nvPr/>
          </p:nvPicPr>
          <p:blipFill>
            <a:blip r:embed="rId6">
              <a:alphaModFix/>
            </a:blip>
            <a:stretch>
              <a:fillRect/>
            </a:stretch>
          </p:blipFill>
          <p:spPr>
            <a:xfrm>
              <a:off x="3073764" y="1207299"/>
              <a:ext cx="692663" cy="579532"/>
            </a:xfrm>
            <a:prstGeom prst="rect">
              <a:avLst/>
            </a:prstGeom>
            <a:noFill/>
            <a:ln>
              <a:noFill/>
            </a:ln>
          </p:spPr>
        </p:pic>
      </p:grpSp>
      <p:grpSp>
        <p:nvGrpSpPr>
          <p:cNvPr id="21" name="Groupe 20">
            <a:extLst>
              <a:ext uri="{FF2B5EF4-FFF2-40B4-BE49-F238E27FC236}">
                <a16:creationId xmlns:a16="http://schemas.microsoft.com/office/drawing/2014/main" id="{17CEE569-0716-8CAA-85BE-7982EB884BB7}"/>
              </a:ext>
            </a:extLst>
          </p:cNvPr>
          <p:cNvGrpSpPr/>
          <p:nvPr/>
        </p:nvGrpSpPr>
        <p:grpSpPr>
          <a:xfrm>
            <a:off x="6939613" y="235625"/>
            <a:ext cx="2068200" cy="1581900"/>
            <a:chOff x="6939613" y="235625"/>
            <a:chExt cx="2068200" cy="1581900"/>
          </a:xfrm>
        </p:grpSpPr>
        <p:sp>
          <p:nvSpPr>
            <p:cNvPr id="12" name="Google Shape;525;p23">
              <a:extLst>
                <a:ext uri="{FF2B5EF4-FFF2-40B4-BE49-F238E27FC236}">
                  <a16:creationId xmlns:a16="http://schemas.microsoft.com/office/drawing/2014/main" id="{A7CF2B6E-D37C-D729-6553-32301DA85308}"/>
                </a:ext>
              </a:extLst>
            </p:cNvPr>
            <p:cNvSpPr/>
            <p:nvPr/>
          </p:nvSpPr>
          <p:spPr>
            <a:xfrm>
              <a:off x="6939613" y="235625"/>
              <a:ext cx="2068200" cy="1581900"/>
            </a:xfrm>
            <a:prstGeom prst="roundRect">
              <a:avLst>
                <a:gd name="adj" fmla="val 16667"/>
              </a:avLst>
            </a:prstGeom>
            <a:solidFill>
              <a:schemeClr val="lt1"/>
            </a:solidFill>
            <a:ln w="12700" cap="flat" cmpd="sng">
              <a:solidFill>
                <a:srgbClr val="C00000"/>
              </a:solidFill>
              <a:prstDash val="solid"/>
              <a:round/>
              <a:headEnd type="none" w="sm" len="sm"/>
              <a:tailEnd type="none" w="sm" len="sm"/>
            </a:ln>
          </p:spPr>
          <p:txBody>
            <a:bodyPr spcFirstLastPara="1" wrap="square" lIns="0" tIns="91425" rIns="0" bIns="91425" anchor="t" anchorCtr="0">
              <a:noAutofit/>
            </a:bodyPr>
            <a:lstStyle/>
            <a:p>
              <a:pPr algn="ctr"/>
              <a:r>
                <a:rPr lang="fr" sz="2000" b="1">
                  <a:latin typeface="Nunito"/>
                  <a:sym typeface="Nunito"/>
                </a:rPr>
                <a:t>SKA objectives</a:t>
              </a:r>
              <a:endParaRPr lang="fr" sz="2000" b="1">
                <a:latin typeface="Nunito"/>
              </a:endParaRPr>
            </a:p>
          </p:txBody>
        </p:sp>
        <p:pic>
          <p:nvPicPr>
            <p:cNvPr id="17" name="Image 16" descr="Une image contenant noir, obscurité&#10;&#10;Description générée automatiquement">
              <a:extLst>
                <a:ext uri="{FF2B5EF4-FFF2-40B4-BE49-F238E27FC236}">
                  <a16:creationId xmlns:a16="http://schemas.microsoft.com/office/drawing/2014/main" id="{4DB1BC08-7A2B-8238-0129-D611CBE0AACD}"/>
                </a:ext>
              </a:extLst>
            </p:cNvPr>
            <p:cNvPicPr>
              <a:picLocks noChangeAspect="1"/>
            </p:cNvPicPr>
            <p:nvPr/>
          </p:nvPicPr>
          <p:blipFill>
            <a:blip r:embed="rId7"/>
            <a:stretch>
              <a:fillRect/>
            </a:stretch>
          </p:blipFill>
          <p:spPr>
            <a:xfrm>
              <a:off x="7612062" y="1206500"/>
              <a:ext cx="579438" cy="579438"/>
            </a:xfrm>
            <a:prstGeom prst="rect">
              <a:avLst/>
            </a:prstGeom>
          </p:spPr>
        </p:pic>
      </p:grpSp>
      <p:sp>
        <p:nvSpPr>
          <p:cNvPr id="4" name="Google Shape;79;p14">
            <a:extLst>
              <a:ext uri="{FF2B5EF4-FFF2-40B4-BE49-F238E27FC236}">
                <a16:creationId xmlns:a16="http://schemas.microsoft.com/office/drawing/2014/main" id="{7671D736-9F7D-3980-DF5F-C242E70982EF}"/>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a:t>
            </a:fld>
            <a:endParaRPr/>
          </a:p>
        </p:txBody>
      </p:sp>
    </p:spTree>
    <p:extLst>
      <p:ext uri="{BB962C8B-B14F-4D97-AF65-F5344CB8AC3E}">
        <p14:creationId xmlns:p14="http://schemas.microsoft.com/office/powerpoint/2010/main" val="538513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Take away message</a:t>
            </a:r>
            <a:endParaRPr/>
          </a:p>
        </p:txBody>
      </p:sp>
      <p:sp>
        <p:nvSpPr>
          <p:cNvPr id="998" name="Google Shape;998;p41"/>
          <p:cNvSpPr txBox="1">
            <a:spLocks noGrp="1"/>
          </p:cNvSpPr>
          <p:nvPr>
            <p:ph type="body" idx="1"/>
          </p:nvPr>
        </p:nvSpPr>
        <p:spPr>
          <a:xfrm>
            <a:off x="311700" y="1152475"/>
            <a:ext cx="8520600" cy="3126840"/>
          </a:xfrm>
          <a:prstGeom prst="rect">
            <a:avLst/>
          </a:prstGeom>
        </p:spPr>
        <p:txBody>
          <a:bodyPr spcFirstLastPara="1" wrap="square" lIns="91425" tIns="91425" rIns="91425" bIns="91425" anchor="ctr" anchorCtr="0">
            <a:normAutofit/>
          </a:bodyPr>
          <a:lstStyle/>
          <a:p>
            <a:pPr marL="114300" indent="0">
              <a:buClr>
                <a:srgbClr val="38761D"/>
              </a:buClr>
              <a:buNone/>
            </a:pPr>
            <a:r>
              <a:rPr lang="fr" sz="1400" err="1"/>
              <a:t>Established</a:t>
            </a:r>
            <a:r>
              <a:rPr lang="fr" sz="1400" dirty="0"/>
              <a:t> by </a:t>
            </a:r>
            <a:r>
              <a:rPr lang="fr" sz="1400" err="1"/>
              <a:t>previous</a:t>
            </a:r>
            <a:r>
              <a:rPr lang="fr" sz="1400" dirty="0"/>
              <a:t> contributions:</a:t>
            </a:r>
          </a:p>
          <a:p>
            <a:pPr algn="ctr">
              <a:lnSpc>
                <a:spcPct val="114999"/>
              </a:lnSpc>
              <a:buClr>
                <a:srgbClr val="38761D"/>
              </a:buClr>
              <a:buChar char="✓"/>
            </a:pPr>
            <a:r>
              <a:rPr lang="fr" sz="1400" err="1"/>
              <a:t>Improve</a:t>
            </a:r>
            <a:r>
              <a:rPr lang="fr" sz="1400" dirty="0"/>
              <a:t> mapping </a:t>
            </a:r>
            <a:r>
              <a:rPr lang="fr" sz="1400" err="1"/>
              <a:t>choice</a:t>
            </a:r>
            <a:endParaRPr sz="1400"/>
          </a:p>
          <a:p>
            <a:pPr marL="457200" lvl="0" indent="-342900" algn="ctr" rtl="0">
              <a:spcBef>
                <a:spcPts val="0"/>
              </a:spcBef>
              <a:spcAft>
                <a:spcPts val="0"/>
              </a:spcAft>
              <a:buClr>
                <a:srgbClr val="38761D"/>
              </a:buClr>
              <a:buSzPts val="1800"/>
              <a:buChar char="✓"/>
            </a:pPr>
            <a:r>
              <a:rPr lang="fr" sz="1400" err="1"/>
              <a:t>Reduce</a:t>
            </a:r>
            <a:r>
              <a:rPr lang="fr" sz="1400" dirty="0"/>
              <a:t> </a:t>
            </a:r>
            <a:r>
              <a:rPr lang="fr" sz="1400" err="1"/>
              <a:t>resource</a:t>
            </a:r>
            <a:r>
              <a:rPr lang="fr" sz="1400" dirty="0"/>
              <a:t> allocation time</a:t>
            </a:r>
            <a:endParaRPr sz="1400"/>
          </a:p>
          <a:p>
            <a:pPr algn="ctr">
              <a:buClr>
                <a:srgbClr val="38761D"/>
              </a:buClr>
              <a:buChar char="✓"/>
            </a:pPr>
            <a:r>
              <a:rPr lang="fr" sz="1400" err="1"/>
              <a:t>Reduce</a:t>
            </a:r>
            <a:r>
              <a:rPr lang="fr" sz="1400" dirty="0"/>
              <a:t> communication &amp; </a:t>
            </a:r>
            <a:r>
              <a:rPr lang="fr" sz="1400" err="1"/>
              <a:t>synchronization</a:t>
            </a:r>
            <a:r>
              <a:rPr lang="fr" sz="1400" dirty="0"/>
              <a:t> </a:t>
            </a:r>
            <a:r>
              <a:rPr lang="fr" sz="1400" err="1"/>
              <a:t>overhead</a:t>
            </a:r>
            <a:br>
              <a:rPr lang="en-US" dirty="0"/>
            </a:br>
            <a:endParaRPr lang="fr"/>
          </a:p>
          <a:p>
            <a:pPr marL="114300" indent="0">
              <a:lnSpc>
                <a:spcPct val="114999"/>
              </a:lnSpc>
              <a:buClr>
                <a:srgbClr val="38761D"/>
              </a:buClr>
              <a:buNone/>
            </a:pPr>
            <a:r>
              <a:rPr lang="fr" b="1" dirty="0">
                <a:solidFill>
                  <a:schemeClr val="tx1"/>
                </a:solidFill>
              </a:rPr>
              <a:t>New contribution:</a:t>
            </a:r>
            <a:endParaRPr b="1">
              <a:solidFill>
                <a:schemeClr val="tx1"/>
              </a:solidFill>
            </a:endParaRPr>
          </a:p>
          <a:p>
            <a:pPr marL="457200" lvl="0" indent="-342900" algn="ctr" rtl="0">
              <a:spcBef>
                <a:spcPts val="0"/>
              </a:spcBef>
              <a:spcAft>
                <a:spcPts val="0"/>
              </a:spcAft>
              <a:buClr>
                <a:srgbClr val="38761D"/>
              </a:buClr>
              <a:buSzPts val="1800"/>
              <a:buChar char="✓"/>
            </a:pPr>
            <a:r>
              <a:rPr lang="fr" b="1" dirty="0">
                <a:solidFill>
                  <a:schemeClr val="dk1"/>
                </a:solidFill>
              </a:rPr>
              <a:t>Tackle multi-</a:t>
            </a:r>
            <a:r>
              <a:rPr lang="fr" b="1" dirty="0" err="1">
                <a:solidFill>
                  <a:schemeClr val="dk1"/>
                </a:solidFill>
              </a:rPr>
              <a:t>node</a:t>
            </a:r>
            <a:r>
              <a:rPr lang="fr" b="1" dirty="0">
                <a:solidFill>
                  <a:schemeClr val="dk1"/>
                </a:solidFill>
              </a:rPr>
              <a:t> architecture</a:t>
            </a:r>
            <a:endParaRPr b="1" dirty="0">
              <a:solidFill>
                <a:schemeClr val="dk1"/>
              </a:solidFill>
            </a:endParaRPr>
          </a:p>
          <a:p>
            <a:pPr algn="ctr">
              <a:lnSpc>
                <a:spcPct val="114999"/>
              </a:lnSpc>
              <a:buClr>
                <a:srgbClr val="38761D"/>
              </a:buClr>
              <a:buFont typeface="Nunito"/>
              <a:buChar char="✓"/>
            </a:pPr>
            <a:r>
              <a:rPr lang="fr" b="1" dirty="0" err="1">
                <a:solidFill>
                  <a:schemeClr val="dk1"/>
                </a:solidFill>
              </a:rPr>
              <a:t>Deployed</a:t>
            </a:r>
            <a:r>
              <a:rPr lang="fr" b="1" dirty="0">
                <a:solidFill>
                  <a:schemeClr val="dk1"/>
                </a:solidFill>
              </a:rPr>
              <a:t> and </a:t>
            </a:r>
            <a:r>
              <a:rPr lang="fr" b="1" dirty="0" err="1">
                <a:solidFill>
                  <a:schemeClr val="dk1"/>
                </a:solidFill>
              </a:rPr>
              <a:t>validated</a:t>
            </a:r>
            <a:r>
              <a:rPr lang="fr" b="1" dirty="0">
                <a:solidFill>
                  <a:schemeClr val="dk1"/>
                </a:solidFill>
              </a:rPr>
              <a:t> on Grid5000</a:t>
            </a:r>
          </a:p>
          <a:p>
            <a:pPr algn="ctr">
              <a:buClr>
                <a:srgbClr val="990000"/>
              </a:buClr>
              <a:buChar char="✗"/>
            </a:pPr>
            <a:r>
              <a:rPr lang="fr" dirty="0" err="1"/>
              <a:t>Require</a:t>
            </a:r>
            <a:r>
              <a:rPr lang="fr" dirty="0"/>
              <a:t> architecture </a:t>
            </a:r>
            <a:r>
              <a:rPr lang="fr" dirty="0" err="1"/>
              <a:t>specification</a:t>
            </a:r>
            <a:r>
              <a:rPr lang="fr" dirty="0"/>
              <a:t> </a:t>
            </a:r>
            <a:r>
              <a:rPr lang="fr" dirty="0" err="1"/>
              <a:t>that</a:t>
            </a:r>
            <a:r>
              <a:rPr lang="fr" dirty="0"/>
              <a:t> </a:t>
            </a:r>
            <a:r>
              <a:rPr lang="fr" dirty="0" err="1"/>
              <a:t>may</a:t>
            </a:r>
            <a:r>
              <a:rPr lang="fr" dirty="0"/>
              <a:t> not </a:t>
            </a:r>
            <a:r>
              <a:rPr lang="fr" dirty="0" err="1"/>
              <a:t>be</a:t>
            </a:r>
            <a:r>
              <a:rPr lang="fr" dirty="0"/>
              <a:t> </a:t>
            </a:r>
            <a:r>
              <a:rPr lang="fr" dirty="0" err="1"/>
              <a:t>sized</a:t>
            </a:r>
            <a:r>
              <a:rPr lang="fr" dirty="0"/>
              <a:t> for the application</a:t>
            </a:r>
            <a:endParaRPr dirty="0" err="1"/>
          </a:p>
        </p:txBody>
      </p:sp>
      <p:sp>
        <p:nvSpPr>
          <p:cNvPr id="1002" name="Google Shape;100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40</a:t>
            </a:fld>
            <a:endParaRPr/>
          </a:p>
        </p:txBody>
      </p:sp>
      <p:grpSp>
        <p:nvGrpSpPr>
          <p:cNvPr id="7" name="Groupe 6">
            <a:extLst>
              <a:ext uri="{FF2B5EF4-FFF2-40B4-BE49-F238E27FC236}">
                <a16:creationId xmlns:a16="http://schemas.microsoft.com/office/drawing/2014/main" id="{B07CAD53-A918-5BB1-85B5-094DD1FD066F}"/>
              </a:ext>
            </a:extLst>
          </p:cNvPr>
          <p:cNvGrpSpPr/>
          <p:nvPr/>
        </p:nvGrpSpPr>
        <p:grpSpPr>
          <a:xfrm>
            <a:off x="134670" y="4480205"/>
            <a:ext cx="8698285" cy="293090"/>
            <a:chOff x="12750" y="1096925"/>
            <a:chExt cx="8888785" cy="293090"/>
          </a:xfrm>
        </p:grpSpPr>
        <p:sp>
          <p:nvSpPr>
            <p:cNvPr id="4" name="Google Shape;1164;p50">
              <a:extLst>
                <a:ext uri="{FF2B5EF4-FFF2-40B4-BE49-F238E27FC236}">
                  <a16:creationId xmlns:a16="http://schemas.microsoft.com/office/drawing/2014/main" id="{C1F2B966-FC30-5CFF-5F6C-7FEAC7DC9F8F}"/>
                </a:ext>
              </a:extLst>
            </p:cNvPr>
            <p:cNvSpPr txBox="1"/>
            <p:nvPr/>
          </p:nvSpPr>
          <p:spPr>
            <a:xfrm>
              <a:off x="382075" y="1097515"/>
              <a:ext cx="8519460" cy="292500"/>
            </a:xfrm>
            <a:prstGeom prst="rect">
              <a:avLst/>
            </a:prstGeom>
            <a:noFill/>
            <a:ln>
              <a:noFill/>
            </a:ln>
          </p:spPr>
          <p:txBody>
            <a:bodyPr spcFirstLastPara="1" wrap="square" lIns="36000" tIns="0" rIns="0" bIns="0" anchor="ctr" anchorCtr="0">
              <a:noAutofit/>
            </a:bodyPr>
            <a:lstStyle/>
            <a:p>
              <a:pPr>
                <a:buClr>
                  <a:schemeClr val="dk1"/>
                </a:buClr>
                <a:buSzPts val="1100"/>
              </a:pPr>
              <a:r>
                <a:rPr lang="fr" sz="1000" i="1" dirty="0">
                  <a:solidFill>
                    <a:schemeClr val="lt1"/>
                  </a:solidFill>
                  <a:latin typeface="Nunito"/>
                  <a:ea typeface="Nunito"/>
                  <a:cs typeface="Nunito"/>
                  <a:sym typeface="Nunito"/>
                </a:rPr>
                <a:t>[4] </a:t>
              </a:r>
              <a:r>
                <a:rPr lang="fr" sz="1000" b="1" i="1" dirty="0">
                  <a:solidFill>
                    <a:schemeClr val="dk1"/>
                  </a:solidFill>
                  <a:latin typeface="Nunito"/>
                  <a:ea typeface="Nunito"/>
                  <a:cs typeface="Nunito"/>
                  <a:sym typeface="Nunito"/>
                </a:rPr>
                <a:t>O. Renaud</a:t>
              </a:r>
              <a:r>
                <a:rPr lang="fr" sz="1000" i="1" dirty="0">
                  <a:solidFill>
                    <a:schemeClr val="dk1"/>
                  </a:solidFill>
                  <a:latin typeface="Nunito"/>
                  <a:ea typeface="Nunito"/>
                  <a:cs typeface="Nunito"/>
                  <a:sym typeface="Nunito"/>
                </a:rPr>
                <a:t>, A. Gougeon, K. Desnos, C. Phillips, J. </a:t>
              </a:r>
              <a:r>
                <a:rPr lang="fr" sz="1000" i="1" dirty="0" err="1">
                  <a:solidFill>
                    <a:schemeClr val="dk1"/>
                  </a:solidFill>
                  <a:latin typeface="Nunito"/>
                  <a:ea typeface="Nunito"/>
                  <a:cs typeface="Nunito"/>
                  <a:sym typeface="Nunito"/>
                </a:rPr>
                <a:t>Tuthill</a:t>
              </a:r>
              <a:r>
                <a:rPr lang="fr" sz="1000" i="1" dirty="0">
                  <a:solidFill>
                    <a:schemeClr val="dk1"/>
                  </a:solidFill>
                  <a:latin typeface="Nunito"/>
                  <a:ea typeface="Nunito"/>
                  <a:cs typeface="Nunito"/>
                  <a:sym typeface="Nunito"/>
                </a:rPr>
                <a:t>, M. Quinson, J.-F. </a:t>
              </a:r>
              <a:r>
                <a:rPr lang="fr" sz="1000" i="1" dirty="0" err="1">
                  <a:solidFill>
                    <a:schemeClr val="dk1"/>
                  </a:solidFill>
                  <a:latin typeface="Nunito"/>
                  <a:ea typeface="Nunito"/>
                  <a:cs typeface="Nunito"/>
                  <a:sym typeface="Nunito"/>
                </a:rPr>
                <a:t>Nezan</a:t>
              </a:r>
              <a:r>
                <a:rPr lang="fr" sz="1000" i="1" dirty="0">
                  <a:solidFill>
                    <a:schemeClr val="dk1"/>
                  </a:solidFill>
                  <a:latin typeface="Nunito"/>
                  <a:ea typeface="Nunito"/>
                  <a:cs typeface="Nunito"/>
                  <a:sym typeface="Nunito"/>
                </a:rPr>
                <a:t>. </a:t>
              </a:r>
              <a:r>
                <a:rPr lang="fr" sz="1000" i="1" dirty="0" err="1">
                  <a:solidFill>
                    <a:schemeClr val="dk1"/>
                  </a:solidFill>
                  <a:latin typeface="Nunito"/>
                  <a:ea typeface="Nunito"/>
                  <a:cs typeface="Nunito"/>
                  <a:sym typeface="Nunito"/>
                </a:rPr>
                <a:t>SimSDP</a:t>
              </a:r>
              <a:r>
                <a:rPr lang="fr" sz="1000" i="1" dirty="0">
                  <a:solidFill>
                    <a:schemeClr val="dk1"/>
                  </a:solidFill>
                  <a:latin typeface="Nunito"/>
                  <a:ea typeface="Nunito"/>
                  <a:sym typeface="Nunito"/>
                </a:rPr>
                <a:t>: </a:t>
              </a:r>
              <a:r>
                <a:rPr lang="fr" sz="1000" i="1" dirty="0" err="1">
                  <a:solidFill>
                    <a:schemeClr val="dk1"/>
                  </a:solidFill>
                  <a:latin typeface="Nunito"/>
                  <a:ea typeface="Nunito"/>
                  <a:sym typeface="Nunito"/>
                </a:rPr>
                <a:t>Automatic</a:t>
              </a:r>
              <a:r>
                <a:rPr lang="fr" sz="1000" i="1" dirty="0">
                  <a:solidFill>
                    <a:schemeClr val="dk1"/>
                  </a:solidFill>
                  <a:latin typeface="Nunito"/>
                  <a:ea typeface="Nunito"/>
                  <a:sym typeface="Nunito"/>
                </a:rPr>
                <a:t> </a:t>
              </a:r>
              <a:r>
                <a:rPr lang="fr" sz="1000" i="1" dirty="0" err="1">
                  <a:solidFill>
                    <a:schemeClr val="dk1"/>
                  </a:solidFill>
                  <a:latin typeface="Nunito"/>
                  <a:ea typeface="Nunito"/>
                  <a:sym typeface="Nunito"/>
                </a:rPr>
                <a:t>Workload</a:t>
              </a:r>
              <a:r>
                <a:rPr lang="fr" sz="1000" i="1" dirty="0">
                  <a:solidFill>
                    <a:schemeClr val="dk1"/>
                  </a:solidFill>
                  <a:latin typeface="Nunito"/>
                  <a:ea typeface="Nunito"/>
                  <a:sym typeface="Nunito"/>
                </a:rPr>
                <a:t>-Balancing on Multi-Node &amp; Multi-</a:t>
              </a:r>
              <a:r>
                <a:rPr lang="fr" sz="1000" i="1" dirty="0" err="1">
                  <a:solidFill>
                    <a:schemeClr val="dk1"/>
                  </a:solidFill>
                  <a:latin typeface="Nunito"/>
                  <a:ea typeface="Nunito"/>
                  <a:sym typeface="Nunito"/>
                </a:rPr>
                <a:t>Core</a:t>
              </a:r>
              <a:r>
                <a:rPr lang="fr" sz="1000" i="1" dirty="0">
                  <a:solidFill>
                    <a:schemeClr val="dk1"/>
                  </a:solidFill>
                  <a:latin typeface="Nunito"/>
                  <a:ea typeface="Nunito"/>
                  <a:sym typeface="Nunito"/>
                </a:rPr>
                <a:t> HPC Architectures </a:t>
              </a:r>
              <a:r>
                <a:rPr lang="fr" sz="1000" i="1" dirty="0" err="1">
                  <a:solidFill>
                    <a:schemeClr val="dk1"/>
                  </a:solidFill>
                  <a:latin typeface="Nunito"/>
                  <a:ea typeface="Nunito"/>
                  <a:sym typeface="Nunito"/>
                </a:rPr>
                <a:t>based</a:t>
              </a:r>
              <a:r>
                <a:rPr lang="fr" sz="1000" i="1" dirty="0">
                  <a:solidFill>
                    <a:schemeClr val="dk1"/>
                  </a:solidFill>
                  <a:latin typeface="Nunito"/>
                  <a:ea typeface="Nunito"/>
                  <a:sym typeface="Nunito"/>
                </a:rPr>
                <a:t> on </a:t>
              </a:r>
              <a:r>
                <a:rPr lang="fr" sz="1000" i="1" dirty="0" err="1">
                  <a:solidFill>
                    <a:schemeClr val="dk1"/>
                  </a:solidFill>
                  <a:latin typeface="Nunito"/>
                  <a:ea typeface="Nunito"/>
                  <a:sym typeface="Nunito"/>
                </a:rPr>
                <a:t>dataflow</a:t>
              </a:r>
              <a:r>
                <a:rPr lang="fr" sz="1000" i="1" dirty="0">
                  <a:solidFill>
                    <a:schemeClr val="dk1"/>
                  </a:solidFill>
                  <a:latin typeface="Nunito"/>
                  <a:ea typeface="Nunito"/>
                  <a:sym typeface="Nunito"/>
                </a:rPr>
                <a:t> </a:t>
              </a:r>
              <a:r>
                <a:rPr lang="fr" sz="1000" i="1" dirty="0" err="1">
                  <a:solidFill>
                    <a:schemeClr val="dk1"/>
                  </a:solidFill>
                  <a:latin typeface="Nunito"/>
                  <a:ea typeface="Nunito"/>
                  <a:sym typeface="Nunito"/>
                </a:rPr>
                <a:t>models</a:t>
              </a:r>
              <a:r>
                <a:rPr lang="fr" sz="1000" i="1" dirty="0">
                  <a:solidFill>
                    <a:schemeClr val="dk1"/>
                  </a:solidFill>
                  <a:latin typeface="Nunito"/>
                  <a:ea typeface="Nunito"/>
                  <a:cs typeface="Nunito"/>
                  <a:sym typeface="Nunito"/>
                </a:rPr>
                <a:t>, IETR CSIRO IRISA,  </a:t>
              </a:r>
              <a:r>
                <a:rPr lang="fr" sz="1000" i="1" dirty="0" err="1">
                  <a:solidFill>
                    <a:schemeClr val="dk1"/>
                  </a:solidFill>
                  <a:latin typeface="Nunito"/>
                  <a:ea typeface="Nunito"/>
                  <a:cs typeface="Nunito"/>
                  <a:sym typeface="Nunito"/>
                </a:rPr>
                <a:t>under</a:t>
              </a:r>
              <a:r>
                <a:rPr lang="fr" sz="1000" i="1" dirty="0">
                  <a:solidFill>
                    <a:schemeClr val="dk1"/>
                  </a:solidFill>
                  <a:latin typeface="Nunito"/>
                  <a:ea typeface="Nunito"/>
                  <a:cs typeface="Nunito"/>
                  <a:sym typeface="Nunito"/>
                </a:rPr>
                <a:t> </a:t>
              </a:r>
              <a:r>
                <a:rPr lang="fr" sz="1000" i="1" dirty="0" err="1">
                  <a:solidFill>
                    <a:schemeClr val="dk1"/>
                  </a:solidFill>
                  <a:latin typeface="Nunito"/>
                  <a:ea typeface="Nunito"/>
                  <a:cs typeface="Nunito"/>
                  <a:sym typeface="Nunito"/>
                </a:rPr>
                <a:t>submission</a:t>
              </a:r>
              <a:endParaRPr lang="fr-FR" sz="1000" dirty="0" err="1">
                <a:solidFill>
                  <a:schemeClr val="dk1"/>
                </a:solidFill>
                <a:latin typeface="Nunito"/>
                <a:ea typeface="Nunito"/>
                <a:cs typeface="Nunito"/>
              </a:endParaRPr>
            </a:p>
          </p:txBody>
        </p:sp>
        <p:pic>
          <p:nvPicPr>
            <p:cNvPr id="6" name="Google Shape;1186;p50">
              <a:extLst>
                <a:ext uri="{FF2B5EF4-FFF2-40B4-BE49-F238E27FC236}">
                  <a16:creationId xmlns:a16="http://schemas.microsoft.com/office/drawing/2014/main" id="{A66C1585-19F2-C859-1635-8AE60B8CDE76}"/>
                </a:ext>
              </a:extLst>
            </p:cNvPr>
            <p:cNvPicPr preferRelativeResize="0"/>
            <p:nvPr/>
          </p:nvPicPr>
          <p:blipFill>
            <a:blip r:embed="rId3">
              <a:alphaModFix/>
            </a:blip>
            <a:stretch>
              <a:fillRect/>
            </a:stretch>
          </p:blipFill>
          <p:spPr>
            <a:xfrm>
              <a:off x="12750" y="1096925"/>
              <a:ext cx="268200" cy="238400"/>
            </a:xfrm>
            <a:prstGeom prst="rect">
              <a:avLst/>
            </a:prstGeom>
            <a:noFill/>
            <a:ln>
              <a:noFill/>
            </a:ln>
          </p:spPr>
        </p:pic>
      </p:grpSp>
      <p:sp>
        <p:nvSpPr>
          <p:cNvPr id="3" name="ZoneTexte 2">
            <a:extLst>
              <a:ext uri="{FF2B5EF4-FFF2-40B4-BE49-F238E27FC236}">
                <a16:creationId xmlns:a16="http://schemas.microsoft.com/office/drawing/2014/main" id="{4763F2B9-6225-3E0B-E8F1-2B55F7187CAF}"/>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cxnSp>
        <p:nvCxnSpPr>
          <p:cNvPr id="59" name="Google Shape;59;p14"/>
          <p:cNvCxnSpPr>
            <a:cxnSpLocks/>
          </p:cNvCxnSpPr>
          <p:nvPr/>
        </p:nvCxnSpPr>
        <p:spPr>
          <a:xfrm rot="16200000">
            <a:off x="4078445" y="5225"/>
            <a:ext cx="763800" cy="4173000"/>
          </a:xfrm>
          <a:prstGeom prst="curvedConnector5">
            <a:avLst>
              <a:gd name="adj1" fmla="val -31176"/>
              <a:gd name="adj2" fmla="val 49999"/>
              <a:gd name="adj3" fmla="val 131176"/>
            </a:avLst>
          </a:prstGeom>
          <a:noFill/>
          <a:ln w="28575" cap="flat" cmpd="sng">
            <a:solidFill>
              <a:srgbClr val="B7B7B7"/>
            </a:solidFill>
            <a:prstDash val="dash"/>
            <a:round/>
            <a:headEnd type="none" w="med" len="med"/>
            <a:tailEnd type="triangle" w="med" len="med"/>
          </a:ln>
        </p:spPr>
      </p:cxnSp>
      <p:grpSp>
        <p:nvGrpSpPr>
          <p:cNvPr id="2" name="Groupe 1">
            <a:extLst>
              <a:ext uri="{FF2B5EF4-FFF2-40B4-BE49-F238E27FC236}">
                <a16:creationId xmlns:a16="http://schemas.microsoft.com/office/drawing/2014/main" id="{7B51B043-BF83-B864-F06C-04E600C87C79}"/>
              </a:ext>
            </a:extLst>
          </p:cNvPr>
          <p:cNvGrpSpPr/>
          <p:nvPr/>
        </p:nvGrpSpPr>
        <p:grpSpPr>
          <a:xfrm>
            <a:off x="1504895" y="1709825"/>
            <a:ext cx="1737900" cy="2586652"/>
            <a:chOff x="1504895" y="1709825"/>
            <a:chExt cx="1737900" cy="2586652"/>
          </a:xfrm>
        </p:grpSpPr>
        <p:sp>
          <p:nvSpPr>
            <p:cNvPr id="60" name="Google Shape;60;p14"/>
            <p:cNvSpPr/>
            <p:nvPr/>
          </p:nvSpPr>
          <p:spPr>
            <a:xfrm>
              <a:off x="1988495" y="1709825"/>
              <a:ext cx="770700" cy="763800"/>
            </a:xfrm>
            <a:prstGeom prst="ellipse">
              <a:avLst/>
            </a:prstGeom>
            <a:solidFill>
              <a:srgbClr val="183F8C"/>
            </a:solidFill>
            <a:ln>
              <a:solidFill>
                <a:srgbClr val="183F8C"/>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1</a:t>
              </a:r>
              <a:endParaRPr b="1">
                <a:solidFill>
                  <a:schemeClr val="lt1"/>
                </a:solidFill>
                <a:latin typeface="Nunito"/>
                <a:ea typeface="Nunito"/>
                <a:cs typeface="Nunito"/>
                <a:sym typeface="Nunito"/>
              </a:endParaRPr>
            </a:p>
          </p:txBody>
        </p:sp>
        <p:sp>
          <p:nvSpPr>
            <p:cNvPr id="63" name="Google Shape;63;p14"/>
            <p:cNvSpPr txBox="1"/>
            <p:nvPr/>
          </p:nvSpPr>
          <p:spPr>
            <a:xfrm>
              <a:off x="1504895" y="3035877"/>
              <a:ext cx="1737900" cy="1260600"/>
            </a:xfrm>
            <a:prstGeom prst="rect">
              <a:avLst/>
            </a:prstGeom>
            <a:noFill/>
            <a:ln>
              <a:noFill/>
            </a:ln>
          </p:spPr>
          <p:txBody>
            <a:bodyPr spcFirstLastPara="1" wrap="square" lIns="91425" tIns="91425" rIns="91425" bIns="91425" anchor="ctr" anchorCtr="0">
              <a:noAutofit/>
            </a:bodyPr>
            <a:lstStyle/>
            <a:p>
              <a:pPr algn="ctr"/>
              <a:r>
                <a:rPr lang="fr" sz="1200">
                  <a:solidFill>
                    <a:srgbClr val="76B701"/>
                  </a:solidFill>
                  <a:ea typeface="Nunito"/>
                  <a:sym typeface="Nunito"/>
                </a:rPr>
                <a:t>✔</a:t>
              </a:r>
              <a:r>
                <a:rPr lang="fr" sz="1200">
                  <a:solidFill>
                    <a:srgbClr val="1D1C1D"/>
                  </a:solidFill>
                  <a:ea typeface="Nunito"/>
                  <a:sym typeface="Nunito"/>
                </a:rPr>
                <a:t> </a:t>
              </a:r>
              <a:r>
                <a:rPr lang="fr" sz="1800" err="1">
                  <a:solidFill>
                    <a:schemeClr val="dk2"/>
                  </a:solidFill>
                  <a:latin typeface="Nunito"/>
                  <a:ea typeface="Nunito"/>
                  <a:cs typeface="Nunito"/>
                  <a:sym typeface="Nunito"/>
                </a:rPr>
                <a:t>Granularity</a:t>
              </a:r>
              <a:r>
                <a:rPr lang="fr" sz="1800">
                  <a:solidFill>
                    <a:schemeClr val="dk2"/>
                  </a:solidFill>
                  <a:latin typeface="Nunito"/>
                  <a:ea typeface="Nunito"/>
                  <a:cs typeface="Nunito"/>
                  <a:sym typeface="Nunito"/>
                </a:rPr>
                <a:t> </a:t>
              </a:r>
              <a:r>
                <a:rPr lang="fr" sz="1800" err="1">
                  <a:solidFill>
                    <a:schemeClr val="dk2"/>
                  </a:solidFill>
                  <a:latin typeface="Nunito"/>
                  <a:ea typeface="Nunito"/>
                  <a:cs typeface="Nunito"/>
                  <a:sym typeface="Nunito"/>
                </a:rPr>
                <a:t>optimization</a:t>
              </a:r>
              <a:r>
                <a:rPr lang="fr" sz="1800">
                  <a:solidFill>
                    <a:schemeClr val="dk2"/>
                  </a:solidFill>
                  <a:latin typeface="Nunito"/>
                  <a:ea typeface="Nunito"/>
                  <a:cs typeface="Nunito"/>
                  <a:sym typeface="Nunito"/>
                </a:rPr>
                <a:t> for </a:t>
              </a:r>
              <a:r>
                <a:rPr lang="fr" sz="1800" err="1">
                  <a:solidFill>
                    <a:schemeClr val="dk2"/>
                  </a:solidFill>
                  <a:latin typeface="Nunito"/>
                  <a:ea typeface="Nunito"/>
                  <a:cs typeface="Nunito"/>
                  <a:sym typeface="Nunito"/>
                </a:rPr>
                <a:t>multicore</a:t>
              </a:r>
              <a:r>
                <a:rPr lang="fr" sz="1800">
                  <a:solidFill>
                    <a:schemeClr val="dk2"/>
                  </a:solidFill>
                  <a:latin typeface="Nunito"/>
                  <a:ea typeface="Nunito"/>
                  <a:cs typeface="Nunito"/>
                  <a:sym typeface="Nunito"/>
                </a:rPr>
                <a:t> architecture</a:t>
              </a:r>
              <a:endParaRPr lang="fr-FR" sz="1800">
                <a:solidFill>
                  <a:schemeClr val="dk2"/>
                </a:solidFill>
                <a:latin typeface="Nunito"/>
                <a:ea typeface="Nunito"/>
                <a:cs typeface="Nunito"/>
              </a:endParaRPr>
            </a:p>
          </p:txBody>
        </p:sp>
      </p:grpSp>
      <p:grpSp>
        <p:nvGrpSpPr>
          <p:cNvPr id="4" name="Groupe 3">
            <a:extLst>
              <a:ext uri="{FF2B5EF4-FFF2-40B4-BE49-F238E27FC236}">
                <a16:creationId xmlns:a16="http://schemas.microsoft.com/office/drawing/2014/main" id="{51AC210B-00E3-EDA2-77CE-D0231E96BAED}"/>
              </a:ext>
            </a:extLst>
          </p:cNvPr>
          <p:cNvGrpSpPr/>
          <p:nvPr/>
        </p:nvGrpSpPr>
        <p:grpSpPr>
          <a:xfrm>
            <a:off x="3542295" y="1709825"/>
            <a:ext cx="1737900" cy="2590179"/>
            <a:chOff x="3312675" y="1709825"/>
            <a:chExt cx="1737900" cy="2590179"/>
          </a:xfrm>
        </p:grpSpPr>
        <p:sp>
          <p:nvSpPr>
            <p:cNvPr id="62" name="Google Shape;62;p14"/>
            <p:cNvSpPr/>
            <p:nvPr/>
          </p:nvSpPr>
          <p:spPr>
            <a:xfrm>
              <a:off x="3845350" y="1709825"/>
              <a:ext cx="770700" cy="763800"/>
            </a:xfrm>
            <a:prstGeom prst="ellipse">
              <a:avLst/>
            </a:prstGeom>
            <a:solidFill>
              <a:srgbClr val="2A86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2</a:t>
              </a:r>
              <a:endParaRPr b="1">
                <a:solidFill>
                  <a:schemeClr val="lt1"/>
                </a:solidFill>
                <a:latin typeface="Nunito"/>
                <a:ea typeface="Nunito"/>
                <a:cs typeface="Nunito"/>
                <a:sym typeface="Nunito"/>
              </a:endParaRPr>
            </a:p>
          </p:txBody>
        </p:sp>
        <p:sp>
          <p:nvSpPr>
            <p:cNvPr id="64" name="Google Shape;64;p14"/>
            <p:cNvSpPr txBox="1"/>
            <p:nvPr/>
          </p:nvSpPr>
          <p:spPr>
            <a:xfrm>
              <a:off x="3312675" y="3039404"/>
              <a:ext cx="1737900" cy="1260600"/>
            </a:xfrm>
            <a:prstGeom prst="rect">
              <a:avLst/>
            </a:prstGeom>
            <a:noFill/>
            <a:ln>
              <a:noFill/>
            </a:ln>
          </p:spPr>
          <p:txBody>
            <a:bodyPr spcFirstLastPara="1" wrap="square" lIns="91425" tIns="91425" rIns="91425" bIns="91425" anchor="ctr" anchorCtr="0">
              <a:noAutofit/>
            </a:bodyPr>
            <a:lstStyle/>
            <a:p>
              <a:pPr algn="ctr"/>
              <a:r>
                <a:rPr lang="fr" sz="1200">
                  <a:solidFill>
                    <a:srgbClr val="76B701"/>
                  </a:solidFill>
                  <a:ea typeface="Nunito"/>
                  <a:sym typeface="Nunito"/>
                </a:rPr>
                <a:t>✔ </a:t>
              </a:r>
              <a:r>
                <a:rPr lang="fr" sz="1800">
                  <a:solidFill>
                    <a:schemeClr val="dk2"/>
                  </a:solidFill>
                  <a:latin typeface="Nunito"/>
                  <a:ea typeface="Nunito"/>
                  <a:cs typeface="Nunito"/>
                  <a:sym typeface="Nunito"/>
                </a:rPr>
                <a:t>HPC </a:t>
              </a:r>
              <a:r>
                <a:rPr lang="fr" sz="1800" err="1">
                  <a:solidFill>
                    <a:schemeClr val="dk2"/>
                  </a:solidFill>
                  <a:latin typeface="Nunito"/>
                  <a:ea typeface="Nunito"/>
                  <a:cs typeface="Nunito"/>
                  <a:sym typeface="Nunito"/>
                </a:rPr>
                <a:t>resource</a:t>
              </a:r>
              <a:r>
                <a:rPr lang="fr" sz="1800">
                  <a:solidFill>
                    <a:schemeClr val="dk2"/>
                  </a:solidFill>
                  <a:latin typeface="Nunito"/>
                  <a:ea typeface="Nunito"/>
                  <a:cs typeface="Nunito"/>
                  <a:sym typeface="Nunito"/>
                </a:rPr>
                <a:t> allocation</a:t>
              </a:r>
              <a:endParaRPr lang="fr-FR" sz="1800">
                <a:solidFill>
                  <a:schemeClr val="dk2"/>
                </a:solidFill>
                <a:latin typeface="Nunito"/>
                <a:ea typeface="Nunito"/>
                <a:cs typeface="Nunito"/>
              </a:endParaRPr>
            </a:p>
          </p:txBody>
        </p:sp>
      </p:grpSp>
      <p:grpSp>
        <p:nvGrpSpPr>
          <p:cNvPr id="5" name="Groupe 4">
            <a:extLst>
              <a:ext uri="{FF2B5EF4-FFF2-40B4-BE49-F238E27FC236}">
                <a16:creationId xmlns:a16="http://schemas.microsoft.com/office/drawing/2014/main" id="{0DEEA368-B2CE-CF79-E655-F733B6B2BDA6}"/>
              </a:ext>
            </a:extLst>
          </p:cNvPr>
          <p:cNvGrpSpPr/>
          <p:nvPr/>
        </p:nvGrpSpPr>
        <p:grpSpPr>
          <a:xfrm>
            <a:off x="5671128" y="1709825"/>
            <a:ext cx="1737900" cy="2586652"/>
            <a:chOff x="5441508" y="1709825"/>
            <a:chExt cx="1737900" cy="2586652"/>
          </a:xfrm>
        </p:grpSpPr>
        <p:sp>
          <p:nvSpPr>
            <p:cNvPr id="61" name="Google Shape;61;p14"/>
            <p:cNvSpPr/>
            <p:nvPr/>
          </p:nvSpPr>
          <p:spPr>
            <a:xfrm>
              <a:off x="5931825" y="1709825"/>
              <a:ext cx="770700" cy="763800"/>
            </a:xfrm>
            <a:prstGeom prst="ellipse">
              <a:avLst/>
            </a:prstGeom>
            <a:solidFill>
              <a:srgbClr val="8C4130"/>
            </a:solidFill>
            <a:ln>
              <a:solidFill>
                <a:srgbClr val="8C413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3</a:t>
              </a:r>
              <a:endParaRPr b="1">
                <a:solidFill>
                  <a:schemeClr val="lt1"/>
                </a:solidFill>
                <a:latin typeface="Nunito"/>
                <a:ea typeface="Nunito"/>
                <a:cs typeface="Nunito"/>
                <a:sym typeface="Nunito"/>
              </a:endParaRPr>
            </a:p>
          </p:txBody>
        </p:sp>
        <p:sp>
          <p:nvSpPr>
            <p:cNvPr id="65" name="Google Shape;65;p14"/>
            <p:cNvSpPr txBox="1"/>
            <p:nvPr/>
          </p:nvSpPr>
          <p:spPr>
            <a:xfrm>
              <a:off x="5441508" y="3035877"/>
              <a:ext cx="1737900" cy="126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chemeClr val="dk2"/>
                  </a:solidFill>
                  <a:latin typeface="Nunito"/>
                  <a:ea typeface="Nunito"/>
                  <a:cs typeface="Nunito"/>
                  <a:sym typeface="Nunito"/>
                </a:rPr>
                <a:t>HPC co-design</a:t>
              </a:r>
              <a:endParaRPr sz="1800">
                <a:solidFill>
                  <a:schemeClr val="dk2"/>
                </a:solidFill>
                <a:latin typeface="Nunito"/>
                <a:ea typeface="Nunito"/>
                <a:cs typeface="Nunito"/>
                <a:sym typeface="Nunito"/>
              </a:endParaRPr>
            </a:p>
          </p:txBody>
        </p:sp>
      </p:grpSp>
      <p:sp>
        <p:nvSpPr>
          <p:cNvPr id="3" name="Google Shape;590;p26">
            <a:extLst>
              <a:ext uri="{FF2B5EF4-FFF2-40B4-BE49-F238E27FC236}">
                <a16:creationId xmlns:a16="http://schemas.microsoft.com/office/drawing/2014/main" id="{22AA89B1-4736-F950-3A6C-5F331AF4534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err="1"/>
              <a:t>Outline</a:t>
            </a:r>
            <a:endParaRPr err="1"/>
          </a:p>
        </p:txBody>
      </p:sp>
      <p:sp>
        <p:nvSpPr>
          <p:cNvPr id="7" name="ZoneTexte 6">
            <a:extLst>
              <a:ext uri="{FF2B5EF4-FFF2-40B4-BE49-F238E27FC236}">
                <a16:creationId xmlns:a16="http://schemas.microsoft.com/office/drawing/2014/main" id="{4575C599-26B6-5FD4-8EBB-F38F55944F2B}"/>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extLst>
      <p:ext uri="{BB962C8B-B14F-4D97-AF65-F5344CB8AC3E}">
        <p14:creationId xmlns:p14="http://schemas.microsoft.com/office/powerpoint/2010/main" val="258818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par>
                          <p:cTn id="8" fill="hold">
                            <p:stCondLst>
                              <p:cond delay="0"/>
                            </p:stCondLst>
                            <p:childTnLst>
                              <p:par>
                                <p:cTn id="9" presetID="9" presetClass="emph" presetSubtype="0" nodeType="afterEffect">
                                  <p:stCondLst>
                                    <p:cond delay="0"/>
                                  </p:stCondLst>
                                  <p:childTnLst>
                                    <p:set>
                                      <p:cBhvr>
                                        <p:cTn id="10" dur="indefinite"/>
                                        <p:tgtEl>
                                          <p:spTgt spid="4"/>
                                        </p:tgtEl>
                                        <p:attrNameLst>
                                          <p:attrName>style.opacity</p:attrName>
                                        </p:attrNameLst>
                                      </p:cBhvr>
                                      <p:to>
                                        <p:strVal val="0.5"/>
                                      </p:to>
                                    </p:set>
                                    <p:animEffect filter="image" prLst="opacity: 0.5">
                                      <p:cBhvr rctx="IE">
                                        <p:cTn id="11"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3" name="Google Shape;105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Motivation</a:t>
            </a:r>
            <a:endParaRPr/>
          </a:p>
        </p:txBody>
      </p:sp>
      <p:pic>
        <p:nvPicPr>
          <p:cNvPr id="1055" name="Google Shape;1055;p43"/>
          <p:cNvPicPr preferRelativeResize="0"/>
          <p:nvPr/>
        </p:nvPicPr>
        <p:blipFill>
          <a:blip r:embed="rId3">
            <a:alphaModFix/>
          </a:blip>
          <a:stretch>
            <a:fillRect/>
          </a:stretch>
        </p:blipFill>
        <p:spPr>
          <a:xfrm>
            <a:off x="2077884" y="2504675"/>
            <a:ext cx="930688" cy="744550"/>
          </a:xfrm>
          <a:prstGeom prst="rect">
            <a:avLst/>
          </a:prstGeom>
          <a:noFill/>
          <a:ln>
            <a:noFill/>
          </a:ln>
        </p:spPr>
      </p:pic>
      <p:grpSp>
        <p:nvGrpSpPr>
          <p:cNvPr id="2" name="Groupe 1">
            <a:extLst>
              <a:ext uri="{FF2B5EF4-FFF2-40B4-BE49-F238E27FC236}">
                <a16:creationId xmlns:a16="http://schemas.microsoft.com/office/drawing/2014/main" id="{6F227E6A-D3D8-A7FE-8AF4-59075ACE579C}"/>
              </a:ext>
            </a:extLst>
          </p:cNvPr>
          <p:cNvGrpSpPr/>
          <p:nvPr/>
        </p:nvGrpSpPr>
        <p:grpSpPr>
          <a:xfrm>
            <a:off x="965150" y="2687925"/>
            <a:ext cx="3481627" cy="378050"/>
            <a:chOff x="965150" y="2687925"/>
            <a:chExt cx="3481627" cy="378050"/>
          </a:xfrm>
        </p:grpSpPr>
        <p:pic>
          <p:nvPicPr>
            <p:cNvPr id="1054" name="Google Shape;1054;p43"/>
            <p:cNvPicPr preferRelativeResize="0"/>
            <p:nvPr/>
          </p:nvPicPr>
          <p:blipFill>
            <a:blip r:embed="rId4">
              <a:alphaModFix/>
            </a:blip>
            <a:stretch>
              <a:fillRect/>
            </a:stretch>
          </p:blipFill>
          <p:spPr>
            <a:xfrm>
              <a:off x="965150" y="2747471"/>
              <a:ext cx="845406" cy="258958"/>
            </a:xfrm>
            <a:prstGeom prst="rect">
              <a:avLst/>
            </a:prstGeom>
            <a:noFill/>
            <a:ln>
              <a:noFill/>
            </a:ln>
          </p:spPr>
        </p:pic>
        <p:pic>
          <p:nvPicPr>
            <p:cNvPr id="1056" name="Google Shape;1056;p43"/>
            <p:cNvPicPr preferRelativeResize="0"/>
            <p:nvPr/>
          </p:nvPicPr>
          <p:blipFill rotWithShape="1">
            <a:blip r:embed="rId5">
              <a:alphaModFix/>
            </a:blip>
            <a:srcRect l="9963" t="27399" r="9947" b="27176"/>
            <a:stretch/>
          </p:blipFill>
          <p:spPr>
            <a:xfrm>
              <a:off x="3173251" y="2687925"/>
              <a:ext cx="1273526" cy="378050"/>
            </a:xfrm>
            <a:prstGeom prst="rect">
              <a:avLst/>
            </a:prstGeom>
            <a:noFill/>
            <a:ln>
              <a:noFill/>
            </a:ln>
          </p:spPr>
        </p:pic>
      </p:grpSp>
      <p:sp>
        <p:nvSpPr>
          <p:cNvPr id="1057" name="Google Shape;1057;p43"/>
          <p:cNvSpPr txBox="1"/>
          <p:nvPr/>
        </p:nvSpPr>
        <p:spPr>
          <a:xfrm>
            <a:off x="5219650" y="3695700"/>
            <a:ext cx="2959200" cy="52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a:solidFill>
                  <a:schemeClr val="dk1"/>
                </a:solidFill>
                <a:latin typeface="Nunito"/>
                <a:ea typeface="Nunito"/>
                <a:cs typeface="Nunito"/>
                <a:sym typeface="Nunito"/>
              </a:rPr>
              <a:t>Multi-node Architecture</a:t>
            </a:r>
            <a:endParaRPr sz="1800">
              <a:solidFill>
                <a:schemeClr val="dk1"/>
              </a:solidFill>
              <a:latin typeface="Nunito"/>
              <a:ea typeface="Nunito"/>
              <a:cs typeface="Nunito"/>
              <a:sym typeface="Nunito"/>
            </a:endParaRPr>
          </a:p>
        </p:txBody>
      </p:sp>
      <p:pic>
        <p:nvPicPr>
          <p:cNvPr id="1058" name="Google Shape;1058;p43"/>
          <p:cNvPicPr preferRelativeResize="0"/>
          <p:nvPr/>
        </p:nvPicPr>
        <p:blipFill>
          <a:blip r:embed="rId6">
            <a:alphaModFix/>
          </a:blip>
          <a:stretch>
            <a:fillRect/>
          </a:stretch>
        </p:blipFill>
        <p:spPr>
          <a:xfrm>
            <a:off x="6156950" y="2157300"/>
            <a:ext cx="955050" cy="955050"/>
          </a:xfrm>
          <a:prstGeom prst="rect">
            <a:avLst/>
          </a:prstGeom>
          <a:noFill/>
          <a:ln>
            <a:noFill/>
          </a:ln>
        </p:spPr>
      </p:pic>
      <p:sp>
        <p:nvSpPr>
          <p:cNvPr id="1059" name="Google Shape;1059;p43"/>
          <p:cNvSpPr txBox="1"/>
          <p:nvPr/>
        </p:nvSpPr>
        <p:spPr>
          <a:xfrm>
            <a:off x="965150" y="3695700"/>
            <a:ext cx="2959200" cy="52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a:solidFill>
                  <a:schemeClr val="dk1"/>
                </a:solidFill>
                <a:latin typeface="Nunito"/>
                <a:ea typeface="Nunito"/>
                <a:cs typeface="Nunito"/>
                <a:sym typeface="Nunito"/>
              </a:rPr>
              <a:t>Collaboration</a:t>
            </a:r>
            <a:endParaRPr sz="1800">
              <a:solidFill>
                <a:schemeClr val="dk1"/>
              </a:solidFill>
              <a:latin typeface="Nunito"/>
              <a:ea typeface="Nunito"/>
              <a:cs typeface="Nunito"/>
              <a:sym typeface="Nunito"/>
            </a:endParaRPr>
          </a:p>
        </p:txBody>
      </p:sp>
      <p:sp>
        <p:nvSpPr>
          <p:cNvPr id="1060" name="Google Shape;1060;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42</a:t>
            </a:fld>
            <a:endParaRPr/>
          </a:p>
        </p:txBody>
      </p:sp>
      <p:pic>
        <p:nvPicPr>
          <p:cNvPr id="1052" name="Google Shape;1052;p43"/>
          <p:cNvPicPr preferRelativeResize="0"/>
          <p:nvPr/>
        </p:nvPicPr>
        <p:blipFill>
          <a:blip r:embed="rId7">
            <a:alphaModFix/>
          </a:blip>
          <a:stretch>
            <a:fillRect/>
          </a:stretch>
        </p:blipFill>
        <p:spPr>
          <a:xfrm>
            <a:off x="6547475" y="2473950"/>
            <a:ext cx="1193800" cy="1193800"/>
          </a:xfrm>
          <a:prstGeom prst="rect">
            <a:avLst/>
          </a:prstGeom>
          <a:noFill/>
          <a:ln>
            <a:noFill/>
          </a:ln>
        </p:spPr>
      </p:pic>
      <p:sp>
        <p:nvSpPr>
          <p:cNvPr id="4" name="ZoneTexte 3">
            <a:extLst>
              <a:ext uri="{FF2B5EF4-FFF2-40B4-BE49-F238E27FC236}">
                <a16:creationId xmlns:a16="http://schemas.microsoft.com/office/drawing/2014/main" id="{D67B7FC7-3346-977F-D92B-24DE54B9486A}"/>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1059"/>
                                        </p:tgtEl>
                                        <p:attrNameLst>
                                          <p:attrName>style.visibility</p:attrName>
                                        </p:attrNameLst>
                                      </p:cBhvr>
                                      <p:to>
                                        <p:strVal val="visible"/>
                                      </p:to>
                                    </p:set>
                                    <p:animEffect transition="in" filter="fade">
                                      <p:cBhvr>
                                        <p:cTn id="9" dur="500"/>
                                        <p:tgtEl>
                                          <p:spTgt spid="105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52"/>
                                        </p:tgtEl>
                                        <p:attrNameLst>
                                          <p:attrName>style.visibility</p:attrName>
                                        </p:attrNameLst>
                                      </p:cBhvr>
                                      <p:to>
                                        <p:strVal val="visible"/>
                                      </p:to>
                                    </p:set>
                                  </p:childTnLst>
                                </p:cTn>
                              </p:par>
                              <p:par>
                                <p:cTn id="14" presetID="37" presetClass="path" presetSubtype="0" accel="50000" decel="50000" fill="hold" nodeType="withEffect">
                                  <p:stCondLst>
                                    <p:cond delay="0"/>
                                  </p:stCondLst>
                                  <p:childTnLst>
                                    <p:animMotion origin="layout" path="M 0.32708 1.60494E-6 L 0.23923 0.05648 C 0.22031 0.06944 0.19184 0.07654 0.16354 0.07654 C 0.13003 0.07654 0.10416 0.06944 0.08524 0.05648 L 2.22222E-6 1.60494E-6 " pathEditMode="relative" rAng="0" ptsTypes="AAAAA">
                                      <p:cBhvr>
                                        <p:cTn id="15" dur="2000" fill="hold"/>
                                        <p:tgtEl>
                                          <p:spTgt spid="1052"/>
                                        </p:tgtEl>
                                        <p:attrNameLst>
                                          <p:attrName>ppt_x</p:attrName>
                                          <p:attrName>ppt_y</p:attrName>
                                        </p:attrNameLst>
                                      </p:cBhvr>
                                      <p:rCtr x="-16354" y="3827"/>
                                    </p:animMotion>
                                  </p:childTnLst>
                                </p:cTn>
                              </p:par>
                              <p:par>
                                <p:cTn id="16" presetID="10" presetClass="entr" presetSubtype="0" fill="hold" grpId="0" nodeType="withEffect">
                                  <p:stCondLst>
                                    <p:cond delay="0"/>
                                  </p:stCondLst>
                                  <p:childTnLst>
                                    <p:set>
                                      <p:cBhvr>
                                        <p:cTn id="17" dur="1" fill="hold">
                                          <p:stCondLst>
                                            <p:cond delay="0"/>
                                          </p:stCondLst>
                                        </p:cTn>
                                        <p:tgtEl>
                                          <p:spTgt spid="1057"/>
                                        </p:tgtEl>
                                        <p:attrNameLst>
                                          <p:attrName>style.visibility</p:attrName>
                                        </p:attrNameLst>
                                      </p:cBhvr>
                                      <p:to>
                                        <p:strVal val="visible"/>
                                      </p:to>
                                    </p:set>
                                    <p:animEffect transition="in" filter="fade">
                                      <p:cBhvr>
                                        <p:cTn id="18" dur="500"/>
                                        <p:tgtEl>
                                          <p:spTgt spid="1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 grpId="0"/>
      <p:bldP spid="105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a:t>HPC Architecture </a:t>
            </a:r>
            <a:r>
              <a:rPr lang="fr" err="1"/>
              <a:t>Definition</a:t>
            </a:r>
            <a:endParaRPr lang="fr-FR" err="1"/>
          </a:p>
        </p:txBody>
      </p:sp>
      <p:sp>
        <p:nvSpPr>
          <p:cNvPr id="1082" name="Google Shape;108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43</a:t>
            </a:fld>
            <a:endParaRPr/>
          </a:p>
        </p:txBody>
      </p:sp>
      <p:sp>
        <p:nvSpPr>
          <p:cNvPr id="1083" name="Google Shape;1083;p45"/>
          <p:cNvSpPr txBox="1"/>
          <p:nvPr/>
        </p:nvSpPr>
        <p:spPr>
          <a:xfrm>
            <a:off x="1173958" y="3541777"/>
            <a:ext cx="7406633" cy="874624"/>
          </a:xfrm>
          <a:prstGeom prst="rect">
            <a:avLst/>
          </a:prstGeom>
          <a:noFill/>
          <a:ln>
            <a:noFill/>
          </a:ln>
        </p:spPr>
        <p:txBody>
          <a:bodyPr spcFirstLastPara="1" wrap="square" lIns="91425" tIns="91425" rIns="91425" bIns="91425" anchor="t" anchorCtr="0">
            <a:noAutofit/>
          </a:bodyPr>
          <a:lstStyle/>
          <a:p>
            <a:pPr algn="ctr"/>
            <a:r>
              <a:rPr lang="fr" sz="2400">
                <a:solidFill>
                  <a:schemeClr val="dk1"/>
                </a:solidFill>
                <a:latin typeface="Nunito"/>
                <a:ea typeface="Nunito"/>
                <a:cs typeface="Nunito"/>
                <a:sym typeface="Nunito"/>
              </a:rPr>
              <a:t>Λ(</a:t>
            </a:r>
            <a:r>
              <a:rPr lang="fr" sz="2400" b="1">
                <a:solidFill>
                  <a:srgbClr val="183F8C"/>
                </a:solidFill>
                <a:latin typeface="Nunito"/>
                <a:ea typeface="Nunito"/>
                <a:cs typeface="Nunito"/>
                <a:sym typeface="Nunito"/>
              </a:rPr>
              <a:t>Node</a:t>
            </a:r>
            <a:r>
              <a:rPr lang="fr" sz="2400">
                <a:solidFill>
                  <a:schemeClr val="dk1"/>
                </a:solidFill>
                <a:latin typeface="Nunito"/>
                <a:ea typeface="Nunito"/>
                <a:cs typeface="Nunito"/>
                <a:sym typeface="Nunito"/>
              </a:rPr>
              <a:t>, </a:t>
            </a:r>
            <a:r>
              <a:rPr lang="fr" sz="2400" b="1" err="1">
                <a:solidFill>
                  <a:srgbClr val="00B0F0"/>
                </a:solidFill>
                <a:latin typeface="Nunito"/>
                <a:ea typeface="Nunito"/>
                <a:cs typeface="Nunito"/>
                <a:sym typeface="Nunito"/>
              </a:rPr>
              <a:t>Core</a:t>
            </a:r>
            <a:r>
              <a:rPr lang="fr" sz="2400">
                <a:solidFill>
                  <a:schemeClr val="dk1"/>
                </a:solidFill>
                <a:latin typeface="Nunito"/>
                <a:ea typeface="Nunito"/>
                <a:cs typeface="Nunito"/>
                <a:sym typeface="Nunito"/>
              </a:rPr>
              <a:t>, </a:t>
            </a:r>
            <a:r>
              <a:rPr lang="fr" sz="2400" b="1">
                <a:solidFill>
                  <a:srgbClr val="8C4130"/>
                </a:solidFill>
                <a:latin typeface="Nunito"/>
                <a:ea typeface="Nunito"/>
                <a:cs typeface="Nunito"/>
                <a:sym typeface="Nunito"/>
              </a:rPr>
              <a:t>Network</a:t>
            </a:r>
            <a:r>
              <a:rPr lang="fr" sz="2400">
                <a:solidFill>
                  <a:schemeClr val="dk1"/>
                </a:solidFill>
                <a:latin typeface="Nunito"/>
                <a:ea typeface="Nunito"/>
                <a:cs typeface="Nunito"/>
                <a:sym typeface="Nunito"/>
              </a:rPr>
              <a:t>) ⇒ρ(</a:t>
            </a:r>
            <a:r>
              <a:rPr lang="fr" sz="4400" b="1">
                <a:solidFill>
                  <a:schemeClr val="dk1"/>
                </a:solidFill>
                <a:latin typeface="Nunito"/>
                <a:ea typeface="Nunito"/>
                <a:cs typeface="Nunito"/>
                <a:sym typeface="Nunito"/>
              </a:rPr>
              <a:t>⌛</a:t>
            </a:r>
            <a:r>
              <a:rPr lang="fr" sz="2400" b="1">
                <a:solidFill>
                  <a:schemeClr val="dk1"/>
                </a:solidFill>
                <a:latin typeface="Nunito"/>
                <a:ea typeface="Nunito"/>
                <a:cs typeface="Nunito"/>
                <a:sym typeface="Nunito"/>
              </a:rPr>
              <a:t>,💾,🔋,💵)</a:t>
            </a:r>
            <a:endParaRPr lang="fr-FR" sz="2400">
              <a:solidFill>
                <a:schemeClr val="dk1"/>
              </a:solidFill>
              <a:latin typeface="Nunito"/>
              <a:ea typeface="Nunito"/>
              <a:cs typeface="Nunito"/>
            </a:endParaRPr>
          </a:p>
        </p:txBody>
      </p:sp>
      <p:pic>
        <p:nvPicPr>
          <p:cNvPr id="7" name="Google Shape;1058;p43" descr="Une image contenant noir, obscurité&#10;&#10;Description générée automatiquement">
            <a:extLst>
              <a:ext uri="{FF2B5EF4-FFF2-40B4-BE49-F238E27FC236}">
                <a16:creationId xmlns:a16="http://schemas.microsoft.com/office/drawing/2014/main" id="{EE356AF7-4C6B-A458-452E-80DF7A3745BD}"/>
              </a:ext>
            </a:extLst>
          </p:cNvPr>
          <p:cNvPicPr preferRelativeResize="0"/>
          <p:nvPr/>
        </p:nvPicPr>
        <p:blipFill>
          <a:blip r:embed="rId3">
            <a:alphaModFix/>
          </a:blip>
          <a:stretch>
            <a:fillRect/>
          </a:stretch>
        </p:blipFill>
        <p:spPr>
          <a:xfrm>
            <a:off x="3927394" y="1374133"/>
            <a:ext cx="955050" cy="955050"/>
          </a:xfrm>
          <a:prstGeom prst="rect">
            <a:avLst/>
          </a:prstGeom>
          <a:noFill/>
          <a:ln>
            <a:noFill/>
          </a:ln>
        </p:spPr>
      </p:pic>
      <p:pic>
        <p:nvPicPr>
          <p:cNvPr id="3" name="Google Shape;1052;p43" descr="Une image contenant cercle, Graphique&#10;&#10;Description générée automatiquement">
            <a:extLst>
              <a:ext uri="{FF2B5EF4-FFF2-40B4-BE49-F238E27FC236}">
                <a16:creationId xmlns:a16="http://schemas.microsoft.com/office/drawing/2014/main" id="{40ABE40C-87D0-5239-0E9E-FE86EF93EA91}"/>
              </a:ext>
            </a:extLst>
          </p:cNvPr>
          <p:cNvPicPr preferRelativeResize="0"/>
          <p:nvPr/>
        </p:nvPicPr>
        <p:blipFill>
          <a:blip r:embed="rId4">
            <a:alphaModFix/>
          </a:blip>
          <a:stretch>
            <a:fillRect/>
          </a:stretch>
        </p:blipFill>
        <p:spPr>
          <a:xfrm>
            <a:off x="4317919" y="1690783"/>
            <a:ext cx="1193800" cy="1193800"/>
          </a:xfrm>
          <a:prstGeom prst="rect">
            <a:avLst/>
          </a:prstGeom>
          <a:noFill/>
          <a:ln>
            <a:noFill/>
          </a:ln>
        </p:spPr>
      </p:pic>
      <p:sp>
        <p:nvSpPr>
          <p:cNvPr id="4" name="ZoneTexte 3">
            <a:extLst>
              <a:ext uri="{FF2B5EF4-FFF2-40B4-BE49-F238E27FC236}">
                <a16:creationId xmlns:a16="http://schemas.microsoft.com/office/drawing/2014/main" id="{B0CFDCE9-49C7-184A-3904-6BBA06E7955D}"/>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0"/>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r>
              <a:rPr lang="fr" sz="3000" b="1">
                <a:solidFill>
                  <a:srgbClr val="8C4130"/>
                </a:solidFill>
                <a:latin typeface="Nunito"/>
                <a:ea typeface="Nunito"/>
                <a:cs typeface="Nunito"/>
                <a:sym typeface="Nunito"/>
              </a:rPr>
              <a:t> </a:t>
            </a:r>
            <a:r>
              <a:rPr lang="fr"/>
              <a:t>Modeling </a:t>
            </a:r>
            <a:r>
              <a:rPr lang="fr">
                <a:solidFill>
                  <a:schemeClr val="tx1"/>
                </a:solidFill>
              </a:rPr>
              <a:t>HPC </a:t>
            </a:r>
            <a:r>
              <a:rPr lang="fr">
                <a:solidFill>
                  <a:srgbClr val="8C4130"/>
                </a:solidFill>
              </a:rPr>
              <a:t>Network</a:t>
            </a:r>
            <a:endParaRPr sz="3000" b="1">
              <a:latin typeface="Nunito"/>
              <a:ea typeface="Nunito"/>
              <a:cs typeface="Nunito"/>
              <a:sym typeface="Nunito"/>
            </a:endParaRPr>
          </a:p>
        </p:txBody>
      </p:sp>
      <p:sp>
        <p:nvSpPr>
          <p:cNvPr id="389" name="Google Shape;38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44</a:t>
            </a:fld>
            <a:endParaRPr/>
          </a:p>
        </p:txBody>
      </p:sp>
      <p:pic>
        <p:nvPicPr>
          <p:cNvPr id="390" name="Google Shape;390;p20"/>
          <p:cNvPicPr preferRelativeResize="0"/>
          <p:nvPr/>
        </p:nvPicPr>
        <p:blipFill>
          <a:blip r:embed="rId3">
            <a:alphaModFix/>
          </a:blip>
          <a:stretch>
            <a:fillRect/>
          </a:stretch>
        </p:blipFill>
        <p:spPr>
          <a:xfrm>
            <a:off x="207350" y="1151000"/>
            <a:ext cx="2044700" cy="1947575"/>
          </a:xfrm>
          <a:prstGeom prst="rect">
            <a:avLst/>
          </a:prstGeom>
          <a:noFill/>
          <a:ln>
            <a:noFill/>
          </a:ln>
        </p:spPr>
      </p:pic>
      <p:pic>
        <p:nvPicPr>
          <p:cNvPr id="391" name="Google Shape;391;p20"/>
          <p:cNvPicPr preferRelativeResize="0"/>
          <p:nvPr/>
        </p:nvPicPr>
        <p:blipFill>
          <a:blip r:embed="rId4">
            <a:alphaModFix/>
          </a:blip>
          <a:stretch>
            <a:fillRect/>
          </a:stretch>
        </p:blipFill>
        <p:spPr>
          <a:xfrm>
            <a:off x="2770031" y="1151000"/>
            <a:ext cx="2931881" cy="1947575"/>
          </a:xfrm>
          <a:prstGeom prst="rect">
            <a:avLst/>
          </a:prstGeom>
          <a:noFill/>
          <a:ln>
            <a:noFill/>
          </a:ln>
        </p:spPr>
      </p:pic>
      <p:pic>
        <p:nvPicPr>
          <p:cNvPr id="392" name="Google Shape;392;p20"/>
          <p:cNvPicPr preferRelativeResize="0"/>
          <p:nvPr/>
        </p:nvPicPr>
        <p:blipFill>
          <a:blip r:embed="rId5">
            <a:alphaModFix/>
          </a:blip>
          <a:stretch>
            <a:fillRect/>
          </a:stretch>
        </p:blipFill>
        <p:spPr>
          <a:xfrm>
            <a:off x="6219893" y="1151000"/>
            <a:ext cx="2801256" cy="2143978"/>
          </a:xfrm>
          <a:prstGeom prst="rect">
            <a:avLst/>
          </a:prstGeom>
          <a:noFill/>
          <a:ln>
            <a:noFill/>
          </a:ln>
        </p:spPr>
      </p:pic>
      <p:pic>
        <p:nvPicPr>
          <p:cNvPr id="393" name="Google Shape;393;p20"/>
          <p:cNvPicPr preferRelativeResize="0"/>
          <p:nvPr/>
        </p:nvPicPr>
        <p:blipFill>
          <a:blip r:embed="rId6">
            <a:alphaModFix/>
          </a:blip>
          <a:stretch>
            <a:fillRect/>
          </a:stretch>
        </p:blipFill>
        <p:spPr>
          <a:xfrm>
            <a:off x="1056775" y="3294975"/>
            <a:ext cx="2914291" cy="1721000"/>
          </a:xfrm>
          <a:prstGeom prst="rect">
            <a:avLst/>
          </a:prstGeom>
          <a:noFill/>
          <a:ln>
            <a:noFill/>
          </a:ln>
        </p:spPr>
      </p:pic>
      <p:pic>
        <p:nvPicPr>
          <p:cNvPr id="394" name="Google Shape;394;p20"/>
          <p:cNvPicPr preferRelativeResize="0"/>
          <p:nvPr/>
        </p:nvPicPr>
        <p:blipFill>
          <a:blip r:embed="rId7">
            <a:alphaModFix/>
          </a:blip>
          <a:stretch>
            <a:fillRect/>
          </a:stretch>
        </p:blipFill>
        <p:spPr>
          <a:xfrm>
            <a:off x="4932550" y="3319858"/>
            <a:ext cx="2482588" cy="1810417"/>
          </a:xfrm>
          <a:prstGeom prst="rect">
            <a:avLst/>
          </a:prstGeom>
          <a:noFill/>
          <a:ln>
            <a:noFill/>
          </a:ln>
        </p:spPr>
      </p:pic>
      <p:sp>
        <p:nvSpPr>
          <p:cNvPr id="3" name="ZoneTexte 2">
            <a:extLst>
              <a:ext uri="{FF2B5EF4-FFF2-40B4-BE49-F238E27FC236}">
                <a16:creationId xmlns:a16="http://schemas.microsoft.com/office/drawing/2014/main" id="{0C6BDD85-F393-AC17-AFEC-CF27008C2BFC}"/>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 calcmode="lin" valueType="num">
                                      <p:cBhvr>
                                        <p:cTn id="7" dur="500" fill="hold"/>
                                        <p:tgtEl>
                                          <p:spTgt spid="391"/>
                                        </p:tgtEl>
                                        <p:attrNameLst>
                                          <p:attrName>ppt_w</p:attrName>
                                        </p:attrNameLst>
                                      </p:cBhvr>
                                      <p:tavLst>
                                        <p:tav tm="0">
                                          <p:val>
                                            <p:fltVal val="0"/>
                                          </p:val>
                                        </p:tav>
                                        <p:tav tm="100000">
                                          <p:val>
                                            <p:strVal val="#ppt_w"/>
                                          </p:val>
                                        </p:tav>
                                      </p:tavLst>
                                    </p:anim>
                                    <p:anim calcmode="lin" valueType="num">
                                      <p:cBhvr>
                                        <p:cTn id="8" dur="500" fill="hold"/>
                                        <p:tgtEl>
                                          <p:spTgt spid="391"/>
                                        </p:tgtEl>
                                        <p:attrNameLst>
                                          <p:attrName>ppt_h</p:attrName>
                                        </p:attrNameLst>
                                      </p:cBhvr>
                                      <p:tavLst>
                                        <p:tav tm="0">
                                          <p:val>
                                            <p:fltVal val="0"/>
                                          </p:val>
                                        </p:tav>
                                        <p:tav tm="100000">
                                          <p:val>
                                            <p:strVal val="#ppt_h"/>
                                          </p:val>
                                        </p:tav>
                                      </p:tavLst>
                                    </p:anim>
                                    <p:animEffect transition="in" filter="fade">
                                      <p:cBhvr>
                                        <p:cTn id="9" dur="500"/>
                                        <p:tgtEl>
                                          <p:spTgt spid="39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92"/>
                                        </p:tgtEl>
                                        <p:attrNameLst>
                                          <p:attrName>style.visibility</p:attrName>
                                        </p:attrNameLst>
                                      </p:cBhvr>
                                      <p:to>
                                        <p:strVal val="visible"/>
                                      </p:to>
                                    </p:set>
                                    <p:anim calcmode="lin" valueType="num">
                                      <p:cBhvr>
                                        <p:cTn id="14" dur="500" fill="hold"/>
                                        <p:tgtEl>
                                          <p:spTgt spid="392"/>
                                        </p:tgtEl>
                                        <p:attrNameLst>
                                          <p:attrName>ppt_w</p:attrName>
                                        </p:attrNameLst>
                                      </p:cBhvr>
                                      <p:tavLst>
                                        <p:tav tm="0">
                                          <p:val>
                                            <p:fltVal val="0"/>
                                          </p:val>
                                        </p:tav>
                                        <p:tav tm="100000">
                                          <p:val>
                                            <p:strVal val="#ppt_w"/>
                                          </p:val>
                                        </p:tav>
                                      </p:tavLst>
                                    </p:anim>
                                    <p:anim calcmode="lin" valueType="num">
                                      <p:cBhvr>
                                        <p:cTn id="15" dur="500" fill="hold"/>
                                        <p:tgtEl>
                                          <p:spTgt spid="392"/>
                                        </p:tgtEl>
                                        <p:attrNameLst>
                                          <p:attrName>ppt_h</p:attrName>
                                        </p:attrNameLst>
                                      </p:cBhvr>
                                      <p:tavLst>
                                        <p:tav tm="0">
                                          <p:val>
                                            <p:fltVal val="0"/>
                                          </p:val>
                                        </p:tav>
                                        <p:tav tm="100000">
                                          <p:val>
                                            <p:strVal val="#ppt_h"/>
                                          </p:val>
                                        </p:tav>
                                      </p:tavLst>
                                    </p:anim>
                                    <p:animEffect transition="in" filter="fade">
                                      <p:cBhvr>
                                        <p:cTn id="16" dur="500"/>
                                        <p:tgtEl>
                                          <p:spTgt spid="39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93"/>
                                        </p:tgtEl>
                                        <p:attrNameLst>
                                          <p:attrName>style.visibility</p:attrName>
                                        </p:attrNameLst>
                                      </p:cBhvr>
                                      <p:to>
                                        <p:strVal val="visible"/>
                                      </p:to>
                                    </p:set>
                                    <p:anim calcmode="lin" valueType="num">
                                      <p:cBhvr>
                                        <p:cTn id="21" dur="500" fill="hold"/>
                                        <p:tgtEl>
                                          <p:spTgt spid="393"/>
                                        </p:tgtEl>
                                        <p:attrNameLst>
                                          <p:attrName>ppt_w</p:attrName>
                                        </p:attrNameLst>
                                      </p:cBhvr>
                                      <p:tavLst>
                                        <p:tav tm="0">
                                          <p:val>
                                            <p:fltVal val="0"/>
                                          </p:val>
                                        </p:tav>
                                        <p:tav tm="100000">
                                          <p:val>
                                            <p:strVal val="#ppt_w"/>
                                          </p:val>
                                        </p:tav>
                                      </p:tavLst>
                                    </p:anim>
                                    <p:anim calcmode="lin" valueType="num">
                                      <p:cBhvr>
                                        <p:cTn id="22" dur="500" fill="hold"/>
                                        <p:tgtEl>
                                          <p:spTgt spid="393"/>
                                        </p:tgtEl>
                                        <p:attrNameLst>
                                          <p:attrName>ppt_h</p:attrName>
                                        </p:attrNameLst>
                                      </p:cBhvr>
                                      <p:tavLst>
                                        <p:tav tm="0">
                                          <p:val>
                                            <p:fltVal val="0"/>
                                          </p:val>
                                        </p:tav>
                                        <p:tav tm="100000">
                                          <p:val>
                                            <p:strVal val="#ppt_h"/>
                                          </p:val>
                                        </p:tav>
                                      </p:tavLst>
                                    </p:anim>
                                    <p:animEffect transition="in" filter="fade">
                                      <p:cBhvr>
                                        <p:cTn id="23" dur="500"/>
                                        <p:tgtEl>
                                          <p:spTgt spid="39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94"/>
                                        </p:tgtEl>
                                        <p:attrNameLst>
                                          <p:attrName>style.visibility</p:attrName>
                                        </p:attrNameLst>
                                      </p:cBhvr>
                                      <p:to>
                                        <p:strVal val="visible"/>
                                      </p:to>
                                    </p:set>
                                    <p:anim calcmode="lin" valueType="num">
                                      <p:cBhvr>
                                        <p:cTn id="28" dur="500" fill="hold"/>
                                        <p:tgtEl>
                                          <p:spTgt spid="394"/>
                                        </p:tgtEl>
                                        <p:attrNameLst>
                                          <p:attrName>ppt_w</p:attrName>
                                        </p:attrNameLst>
                                      </p:cBhvr>
                                      <p:tavLst>
                                        <p:tav tm="0">
                                          <p:val>
                                            <p:fltVal val="0"/>
                                          </p:val>
                                        </p:tav>
                                        <p:tav tm="100000">
                                          <p:val>
                                            <p:strVal val="#ppt_w"/>
                                          </p:val>
                                        </p:tav>
                                      </p:tavLst>
                                    </p:anim>
                                    <p:anim calcmode="lin" valueType="num">
                                      <p:cBhvr>
                                        <p:cTn id="29" dur="500" fill="hold"/>
                                        <p:tgtEl>
                                          <p:spTgt spid="394"/>
                                        </p:tgtEl>
                                        <p:attrNameLst>
                                          <p:attrName>ppt_h</p:attrName>
                                        </p:attrNameLst>
                                      </p:cBhvr>
                                      <p:tavLst>
                                        <p:tav tm="0">
                                          <p:val>
                                            <p:fltVal val="0"/>
                                          </p:val>
                                        </p:tav>
                                        <p:tav tm="100000">
                                          <p:val>
                                            <p:strVal val="#ppt_h"/>
                                          </p:val>
                                        </p:tav>
                                      </p:tavLst>
                                    </p:anim>
                                    <p:animEffect transition="in" filter="fade">
                                      <p:cBhvr>
                                        <p:cTn id="30"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44" title="Graphique"/>
          <p:cNvPicPr preferRelativeResize="0"/>
          <p:nvPr/>
        </p:nvPicPr>
        <p:blipFill>
          <a:blip r:embed="rId3">
            <a:alphaModFix/>
          </a:blip>
          <a:stretch>
            <a:fillRect/>
          </a:stretch>
        </p:blipFill>
        <p:spPr>
          <a:xfrm>
            <a:off x="1894225" y="1580675"/>
            <a:ext cx="5355549" cy="3311500"/>
          </a:xfrm>
          <a:prstGeom prst="rect">
            <a:avLst/>
          </a:prstGeom>
          <a:noFill/>
          <a:ln>
            <a:noFill/>
          </a:ln>
        </p:spPr>
      </p:pic>
      <p:sp>
        <p:nvSpPr>
          <p:cNvPr id="1066" name="Google Shape;106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Final Latency Analysis in Deploying Sobel Application Across Architectures </a:t>
            </a:r>
            <a:endParaRPr/>
          </a:p>
        </p:txBody>
      </p:sp>
      <p:sp>
        <p:nvSpPr>
          <p:cNvPr id="1067" name="Google Shape;106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45</a:t>
            </a:fld>
            <a:endParaRPr/>
          </a:p>
        </p:txBody>
      </p:sp>
      <p:sp>
        <p:nvSpPr>
          <p:cNvPr id="1068" name="Google Shape;1068;p44"/>
          <p:cNvSpPr/>
          <p:nvPr/>
        </p:nvSpPr>
        <p:spPr>
          <a:xfrm>
            <a:off x="3519225" y="3072450"/>
            <a:ext cx="132300" cy="147600"/>
          </a:xfrm>
          <a:prstGeom prst="ellipse">
            <a:avLst/>
          </a:prstGeom>
          <a:noFill/>
          <a:ln w="9525" cap="flat" cmpd="sng">
            <a:solidFill>
              <a:srgbClr val="ED34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69" name="Google Shape;1069;p44"/>
          <p:cNvSpPr/>
          <p:nvPr/>
        </p:nvSpPr>
        <p:spPr>
          <a:xfrm>
            <a:off x="3347700" y="2832775"/>
            <a:ext cx="132300" cy="147600"/>
          </a:xfrm>
          <a:prstGeom prst="ellipse">
            <a:avLst/>
          </a:prstGeom>
          <a:noFill/>
          <a:ln w="9525" cap="flat" cmpd="sng">
            <a:solidFill>
              <a:srgbClr val="ED34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70" name="Google Shape;1070;p44"/>
          <p:cNvSpPr/>
          <p:nvPr/>
        </p:nvSpPr>
        <p:spPr>
          <a:xfrm>
            <a:off x="4027600" y="3220050"/>
            <a:ext cx="132300" cy="147600"/>
          </a:xfrm>
          <a:prstGeom prst="ellipse">
            <a:avLst/>
          </a:prstGeom>
          <a:noFill/>
          <a:ln w="9525" cap="flat" cmpd="sng">
            <a:solidFill>
              <a:srgbClr val="ED34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71" name="Google Shape;1071;p44"/>
          <p:cNvSpPr/>
          <p:nvPr/>
        </p:nvSpPr>
        <p:spPr>
          <a:xfrm>
            <a:off x="4505850" y="3367650"/>
            <a:ext cx="132300" cy="147600"/>
          </a:xfrm>
          <a:prstGeom prst="ellipse">
            <a:avLst/>
          </a:prstGeom>
          <a:noFill/>
          <a:ln w="9525" cap="flat" cmpd="sng">
            <a:solidFill>
              <a:srgbClr val="ED34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72" name="Google Shape;1072;p44"/>
          <p:cNvSpPr/>
          <p:nvPr/>
        </p:nvSpPr>
        <p:spPr>
          <a:xfrm>
            <a:off x="4991000" y="3367650"/>
            <a:ext cx="132300" cy="147600"/>
          </a:xfrm>
          <a:prstGeom prst="ellipse">
            <a:avLst/>
          </a:prstGeom>
          <a:noFill/>
          <a:ln w="9525" cap="flat" cmpd="sng">
            <a:solidFill>
              <a:srgbClr val="ED34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73" name="Google Shape;1073;p44"/>
          <p:cNvSpPr/>
          <p:nvPr/>
        </p:nvSpPr>
        <p:spPr>
          <a:xfrm>
            <a:off x="5977550" y="3768250"/>
            <a:ext cx="132300" cy="147600"/>
          </a:xfrm>
          <a:prstGeom prst="ellipse">
            <a:avLst/>
          </a:prstGeom>
          <a:noFill/>
          <a:ln w="1905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 name="ZoneTexte 1">
            <a:extLst>
              <a:ext uri="{FF2B5EF4-FFF2-40B4-BE49-F238E27FC236}">
                <a16:creationId xmlns:a16="http://schemas.microsoft.com/office/drawing/2014/main" id="{E3945D5B-4EE8-557F-22D1-BC38A7CA83D9}"/>
              </a:ext>
            </a:extLst>
          </p:cNvPr>
          <p:cNvSpPr txBox="1"/>
          <p:nvPr/>
        </p:nvSpPr>
        <p:spPr>
          <a:xfrm>
            <a:off x="4372840" y="4305300"/>
            <a:ext cx="1670338"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latin typeface="Verdana"/>
              </a:rPr>
              <a:t>Number</a:t>
            </a:r>
            <a:r>
              <a:rPr lang="fr-FR">
                <a:latin typeface="Verdana"/>
              </a:rPr>
              <a:t> of </a:t>
            </a:r>
            <a:r>
              <a:rPr lang="fr-FR" err="1">
                <a:latin typeface="Verdana"/>
              </a:rPr>
              <a:t>PEs</a:t>
            </a:r>
            <a:endParaRPr lang="fr-FR">
              <a:latin typeface="Verdana"/>
            </a:endParaRPr>
          </a:p>
          <a:p>
            <a:endParaRPr lang="fr-FR">
              <a:latin typeface="Verdana"/>
            </a:endParaRPr>
          </a:p>
        </p:txBody>
      </p:sp>
      <p:sp>
        <p:nvSpPr>
          <p:cNvPr id="3" name="Accolade fermante 2">
            <a:extLst>
              <a:ext uri="{FF2B5EF4-FFF2-40B4-BE49-F238E27FC236}">
                <a16:creationId xmlns:a16="http://schemas.microsoft.com/office/drawing/2014/main" id="{9087FDE5-5744-EE2C-D68D-F700CA874843}"/>
              </a:ext>
            </a:extLst>
          </p:cNvPr>
          <p:cNvSpPr/>
          <p:nvPr/>
        </p:nvSpPr>
        <p:spPr>
          <a:xfrm rot="5400000">
            <a:off x="5021140" y="3991708"/>
            <a:ext cx="239590" cy="139431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 name="ZoneTexte 3">
            <a:extLst>
              <a:ext uri="{FF2B5EF4-FFF2-40B4-BE49-F238E27FC236}">
                <a16:creationId xmlns:a16="http://schemas.microsoft.com/office/drawing/2014/main" id="{81712BA3-7F67-A419-4499-43457E8C0EAC}"/>
              </a:ext>
            </a:extLst>
          </p:cNvPr>
          <p:cNvSpPr txBox="1"/>
          <p:nvPr/>
        </p:nvSpPr>
        <p:spPr>
          <a:xfrm>
            <a:off x="4219575" y="4829174"/>
            <a:ext cx="1800225" cy="317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err="1">
                <a:solidFill>
                  <a:srgbClr val="183F8C"/>
                </a:solidFill>
                <a:latin typeface="Nunito"/>
              </a:rPr>
              <a:t>Nodes</a:t>
            </a:r>
            <a:r>
              <a:rPr lang="fr-FR" b="1">
                <a:solidFill>
                  <a:srgbClr val="183F8C"/>
                </a:solidFill>
                <a:latin typeface="Nunito"/>
              </a:rPr>
              <a:t> </a:t>
            </a:r>
            <a:r>
              <a:rPr lang="fr-FR">
                <a:latin typeface="Nunito"/>
              </a:rPr>
              <a:t>x </a:t>
            </a:r>
            <a:r>
              <a:rPr lang="fr-FR" b="1" err="1">
                <a:solidFill>
                  <a:srgbClr val="00B0F0"/>
                </a:solidFill>
                <a:latin typeface="Nunito"/>
              </a:rPr>
              <a:t>Cores</a:t>
            </a:r>
            <a:endParaRPr lang="fr-FR" b="1">
              <a:solidFill>
                <a:srgbClr val="00B0F0"/>
              </a:solidFill>
              <a:latin typeface="Nunito"/>
            </a:endParaRPr>
          </a:p>
        </p:txBody>
      </p:sp>
      <p:sp>
        <p:nvSpPr>
          <p:cNvPr id="6" name="ZoneTexte 5">
            <a:extLst>
              <a:ext uri="{FF2B5EF4-FFF2-40B4-BE49-F238E27FC236}">
                <a16:creationId xmlns:a16="http://schemas.microsoft.com/office/drawing/2014/main" id="{AD8282B4-5B8A-8CE8-98DE-E5AA8319592B}"/>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pic>
        <p:nvPicPr>
          <p:cNvPr id="7" name="Image 6" descr="Une image contenant noir, obscurité&#10;&#10;Description générée automatiquement">
            <a:extLst>
              <a:ext uri="{FF2B5EF4-FFF2-40B4-BE49-F238E27FC236}">
                <a16:creationId xmlns:a16="http://schemas.microsoft.com/office/drawing/2014/main" id="{14165B7F-1864-43BB-34E4-073BD942DE87}"/>
              </a:ext>
            </a:extLst>
          </p:cNvPr>
          <p:cNvPicPr>
            <a:picLocks noChangeAspect="1"/>
          </p:cNvPicPr>
          <p:nvPr/>
        </p:nvPicPr>
        <p:blipFill>
          <a:blip r:embed="rId4"/>
          <a:stretch>
            <a:fillRect/>
          </a:stretch>
        </p:blipFill>
        <p:spPr>
          <a:xfrm>
            <a:off x="2284488" y="3603256"/>
            <a:ext cx="348651" cy="3917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69"/>
                                        </p:tgtEl>
                                        <p:attrNameLst>
                                          <p:attrName>style.visibility</p:attrName>
                                        </p:attrNameLst>
                                      </p:cBhvr>
                                      <p:to>
                                        <p:strVal val="visible"/>
                                      </p:to>
                                    </p:set>
                                    <p:anim calcmode="lin" valueType="num">
                                      <p:cBhvr>
                                        <p:cTn id="7" dur="500" fill="hold"/>
                                        <p:tgtEl>
                                          <p:spTgt spid="1069"/>
                                        </p:tgtEl>
                                        <p:attrNameLst>
                                          <p:attrName>ppt_w</p:attrName>
                                        </p:attrNameLst>
                                      </p:cBhvr>
                                      <p:tavLst>
                                        <p:tav tm="0">
                                          <p:val>
                                            <p:fltVal val="0"/>
                                          </p:val>
                                        </p:tav>
                                        <p:tav tm="100000">
                                          <p:val>
                                            <p:strVal val="#ppt_w"/>
                                          </p:val>
                                        </p:tav>
                                      </p:tavLst>
                                    </p:anim>
                                    <p:anim calcmode="lin" valueType="num">
                                      <p:cBhvr>
                                        <p:cTn id="8" dur="500" fill="hold"/>
                                        <p:tgtEl>
                                          <p:spTgt spid="1069"/>
                                        </p:tgtEl>
                                        <p:attrNameLst>
                                          <p:attrName>ppt_h</p:attrName>
                                        </p:attrNameLst>
                                      </p:cBhvr>
                                      <p:tavLst>
                                        <p:tav tm="0">
                                          <p:val>
                                            <p:fltVal val="0"/>
                                          </p:val>
                                        </p:tav>
                                        <p:tav tm="100000">
                                          <p:val>
                                            <p:strVal val="#ppt_h"/>
                                          </p:val>
                                        </p:tav>
                                      </p:tavLst>
                                    </p:anim>
                                    <p:animEffect transition="in" filter="fade">
                                      <p:cBhvr>
                                        <p:cTn id="9" dur="500"/>
                                        <p:tgtEl>
                                          <p:spTgt spid="106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68"/>
                                        </p:tgtEl>
                                        <p:attrNameLst>
                                          <p:attrName>style.visibility</p:attrName>
                                        </p:attrNameLst>
                                      </p:cBhvr>
                                      <p:to>
                                        <p:strVal val="visible"/>
                                      </p:to>
                                    </p:set>
                                    <p:anim calcmode="lin" valueType="num">
                                      <p:cBhvr>
                                        <p:cTn id="13" dur="500" fill="hold"/>
                                        <p:tgtEl>
                                          <p:spTgt spid="1068"/>
                                        </p:tgtEl>
                                        <p:attrNameLst>
                                          <p:attrName>ppt_w</p:attrName>
                                        </p:attrNameLst>
                                      </p:cBhvr>
                                      <p:tavLst>
                                        <p:tav tm="0">
                                          <p:val>
                                            <p:fltVal val="0"/>
                                          </p:val>
                                        </p:tav>
                                        <p:tav tm="100000">
                                          <p:val>
                                            <p:strVal val="#ppt_w"/>
                                          </p:val>
                                        </p:tav>
                                      </p:tavLst>
                                    </p:anim>
                                    <p:anim calcmode="lin" valueType="num">
                                      <p:cBhvr>
                                        <p:cTn id="14" dur="500" fill="hold"/>
                                        <p:tgtEl>
                                          <p:spTgt spid="1068"/>
                                        </p:tgtEl>
                                        <p:attrNameLst>
                                          <p:attrName>ppt_h</p:attrName>
                                        </p:attrNameLst>
                                      </p:cBhvr>
                                      <p:tavLst>
                                        <p:tav tm="0">
                                          <p:val>
                                            <p:fltVal val="0"/>
                                          </p:val>
                                        </p:tav>
                                        <p:tav tm="100000">
                                          <p:val>
                                            <p:strVal val="#ppt_h"/>
                                          </p:val>
                                        </p:tav>
                                      </p:tavLst>
                                    </p:anim>
                                    <p:animEffect transition="in" filter="fade">
                                      <p:cBhvr>
                                        <p:cTn id="15" dur="500"/>
                                        <p:tgtEl>
                                          <p:spTgt spid="106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70"/>
                                        </p:tgtEl>
                                        <p:attrNameLst>
                                          <p:attrName>style.visibility</p:attrName>
                                        </p:attrNameLst>
                                      </p:cBhvr>
                                      <p:to>
                                        <p:strVal val="visible"/>
                                      </p:to>
                                    </p:set>
                                    <p:anim calcmode="lin" valueType="num">
                                      <p:cBhvr>
                                        <p:cTn id="19" dur="500" fill="hold"/>
                                        <p:tgtEl>
                                          <p:spTgt spid="1070"/>
                                        </p:tgtEl>
                                        <p:attrNameLst>
                                          <p:attrName>ppt_w</p:attrName>
                                        </p:attrNameLst>
                                      </p:cBhvr>
                                      <p:tavLst>
                                        <p:tav tm="0">
                                          <p:val>
                                            <p:fltVal val="0"/>
                                          </p:val>
                                        </p:tav>
                                        <p:tav tm="100000">
                                          <p:val>
                                            <p:strVal val="#ppt_w"/>
                                          </p:val>
                                        </p:tav>
                                      </p:tavLst>
                                    </p:anim>
                                    <p:anim calcmode="lin" valueType="num">
                                      <p:cBhvr>
                                        <p:cTn id="20" dur="500" fill="hold"/>
                                        <p:tgtEl>
                                          <p:spTgt spid="1070"/>
                                        </p:tgtEl>
                                        <p:attrNameLst>
                                          <p:attrName>ppt_h</p:attrName>
                                        </p:attrNameLst>
                                      </p:cBhvr>
                                      <p:tavLst>
                                        <p:tav tm="0">
                                          <p:val>
                                            <p:fltVal val="0"/>
                                          </p:val>
                                        </p:tav>
                                        <p:tav tm="100000">
                                          <p:val>
                                            <p:strVal val="#ppt_h"/>
                                          </p:val>
                                        </p:tav>
                                      </p:tavLst>
                                    </p:anim>
                                    <p:animEffect transition="in" filter="fade">
                                      <p:cBhvr>
                                        <p:cTn id="21" dur="500"/>
                                        <p:tgtEl>
                                          <p:spTgt spid="107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71"/>
                                        </p:tgtEl>
                                        <p:attrNameLst>
                                          <p:attrName>style.visibility</p:attrName>
                                        </p:attrNameLst>
                                      </p:cBhvr>
                                      <p:to>
                                        <p:strVal val="visible"/>
                                      </p:to>
                                    </p:set>
                                    <p:anim calcmode="lin" valueType="num">
                                      <p:cBhvr>
                                        <p:cTn id="25" dur="500" fill="hold"/>
                                        <p:tgtEl>
                                          <p:spTgt spid="1071"/>
                                        </p:tgtEl>
                                        <p:attrNameLst>
                                          <p:attrName>ppt_w</p:attrName>
                                        </p:attrNameLst>
                                      </p:cBhvr>
                                      <p:tavLst>
                                        <p:tav tm="0">
                                          <p:val>
                                            <p:fltVal val="0"/>
                                          </p:val>
                                        </p:tav>
                                        <p:tav tm="100000">
                                          <p:val>
                                            <p:strVal val="#ppt_w"/>
                                          </p:val>
                                        </p:tav>
                                      </p:tavLst>
                                    </p:anim>
                                    <p:anim calcmode="lin" valueType="num">
                                      <p:cBhvr>
                                        <p:cTn id="26" dur="500" fill="hold"/>
                                        <p:tgtEl>
                                          <p:spTgt spid="1071"/>
                                        </p:tgtEl>
                                        <p:attrNameLst>
                                          <p:attrName>ppt_h</p:attrName>
                                        </p:attrNameLst>
                                      </p:cBhvr>
                                      <p:tavLst>
                                        <p:tav tm="0">
                                          <p:val>
                                            <p:fltVal val="0"/>
                                          </p:val>
                                        </p:tav>
                                        <p:tav tm="100000">
                                          <p:val>
                                            <p:strVal val="#ppt_h"/>
                                          </p:val>
                                        </p:tav>
                                      </p:tavLst>
                                    </p:anim>
                                    <p:animEffect transition="in" filter="fade">
                                      <p:cBhvr>
                                        <p:cTn id="27" dur="500"/>
                                        <p:tgtEl>
                                          <p:spTgt spid="1071"/>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072"/>
                                        </p:tgtEl>
                                        <p:attrNameLst>
                                          <p:attrName>style.visibility</p:attrName>
                                        </p:attrNameLst>
                                      </p:cBhvr>
                                      <p:to>
                                        <p:strVal val="visible"/>
                                      </p:to>
                                    </p:set>
                                    <p:anim calcmode="lin" valueType="num">
                                      <p:cBhvr>
                                        <p:cTn id="31" dur="500" fill="hold"/>
                                        <p:tgtEl>
                                          <p:spTgt spid="1072"/>
                                        </p:tgtEl>
                                        <p:attrNameLst>
                                          <p:attrName>ppt_w</p:attrName>
                                        </p:attrNameLst>
                                      </p:cBhvr>
                                      <p:tavLst>
                                        <p:tav tm="0">
                                          <p:val>
                                            <p:fltVal val="0"/>
                                          </p:val>
                                        </p:tav>
                                        <p:tav tm="100000">
                                          <p:val>
                                            <p:strVal val="#ppt_w"/>
                                          </p:val>
                                        </p:tav>
                                      </p:tavLst>
                                    </p:anim>
                                    <p:anim calcmode="lin" valueType="num">
                                      <p:cBhvr>
                                        <p:cTn id="32" dur="500" fill="hold"/>
                                        <p:tgtEl>
                                          <p:spTgt spid="1072"/>
                                        </p:tgtEl>
                                        <p:attrNameLst>
                                          <p:attrName>ppt_h</p:attrName>
                                        </p:attrNameLst>
                                      </p:cBhvr>
                                      <p:tavLst>
                                        <p:tav tm="0">
                                          <p:val>
                                            <p:fltVal val="0"/>
                                          </p:val>
                                        </p:tav>
                                        <p:tav tm="100000">
                                          <p:val>
                                            <p:strVal val="#ppt_h"/>
                                          </p:val>
                                        </p:tav>
                                      </p:tavLst>
                                    </p:anim>
                                    <p:animEffect transition="in" filter="fade">
                                      <p:cBhvr>
                                        <p:cTn id="33" dur="500"/>
                                        <p:tgtEl>
                                          <p:spTgt spid="1072"/>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073"/>
                                        </p:tgtEl>
                                        <p:attrNameLst>
                                          <p:attrName>style.visibility</p:attrName>
                                        </p:attrNameLst>
                                      </p:cBhvr>
                                      <p:to>
                                        <p:strVal val="visible"/>
                                      </p:to>
                                    </p:set>
                                    <p:anim calcmode="lin" valueType="num">
                                      <p:cBhvr>
                                        <p:cTn id="37" dur="500" fill="hold"/>
                                        <p:tgtEl>
                                          <p:spTgt spid="1073"/>
                                        </p:tgtEl>
                                        <p:attrNameLst>
                                          <p:attrName>ppt_w</p:attrName>
                                        </p:attrNameLst>
                                      </p:cBhvr>
                                      <p:tavLst>
                                        <p:tav tm="0">
                                          <p:val>
                                            <p:fltVal val="0"/>
                                          </p:val>
                                        </p:tav>
                                        <p:tav tm="100000">
                                          <p:val>
                                            <p:strVal val="#ppt_w"/>
                                          </p:val>
                                        </p:tav>
                                      </p:tavLst>
                                    </p:anim>
                                    <p:anim calcmode="lin" valueType="num">
                                      <p:cBhvr>
                                        <p:cTn id="38" dur="500" fill="hold"/>
                                        <p:tgtEl>
                                          <p:spTgt spid="1073"/>
                                        </p:tgtEl>
                                        <p:attrNameLst>
                                          <p:attrName>ppt_h</p:attrName>
                                        </p:attrNameLst>
                                      </p:cBhvr>
                                      <p:tavLst>
                                        <p:tav tm="0">
                                          <p:val>
                                            <p:fltVal val="0"/>
                                          </p:val>
                                        </p:tav>
                                        <p:tav tm="100000">
                                          <p:val>
                                            <p:strVal val="#ppt_h"/>
                                          </p:val>
                                        </p:tav>
                                      </p:tavLst>
                                    </p:anim>
                                    <p:animEffect transition="in" filter="fade">
                                      <p:cBhvr>
                                        <p:cTn id="39" dur="500"/>
                                        <p:tgtEl>
                                          <p:spTgt spid="1073"/>
                                        </p:tgtEl>
                                      </p:cBhvr>
                                    </p:animEffect>
                                  </p:childTnLst>
                                </p:cTn>
                              </p:par>
                            </p:childTnLst>
                          </p:cTn>
                        </p:par>
                        <p:par>
                          <p:cTn id="40" fill="hold">
                            <p:stCondLst>
                              <p:cond delay="3000"/>
                            </p:stCondLst>
                            <p:childTnLst>
                              <p:par>
                                <p:cTn id="41" presetID="6" presetClass="emph" presetSubtype="0" fill="hold" grpId="1" nodeType="afterEffect">
                                  <p:stCondLst>
                                    <p:cond delay="0"/>
                                  </p:stCondLst>
                                  <p:childTnLst>
                                    <p:animScale>
                                      <p:cBhvr>
                                        <p:cTn id="42" dur="2000" fill="hold"/>
                                        <p:tgtEl>
                                          <p:spTgt spid="1073"/>
                                        </p:tgtEl>
                                      </p:cBhvr>
                                      <p:by x="150000" y="150000"/>
                                    </p:animScale>
                                  </p:childTnLst>
                                </p:cTn>
                              </p:par>
                            </p:childTnLst>
                          </p:cTn>
                        </p:par>
                        <p:par>
                          <p:cTn id="43" fill="hold">
                            <p:stCondLst>
                              <p:cond delay="5000"/>
                            </p:stCondLst>
                            <p:childTnLst>
                              <p:par>
                                <p:cTn id="44" presetID="6" presetClass="emph" presetSubtype="0" fill="hold" grpId="0" nodeType="afterEffect">
                                  <p:stCondLst>
                                    <p:cond delay="0"/>
                                  </p:stCondLst>
                                  <p:childTnLst>
                                    <p:animScale>
                                      <p:cBhvr>
                                        <p:cTn id="45"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 grpId="0" animBg="1"/>
      <p:bldP spid="1069" grpId="0" animBg="1"/>
      <p:bldP spid="1070" grpId="0" animBg="1"/>
      <p:bldP spid="1071" grpId="0" animBg="1"/>
      <p:bldP spid="1072" grpId="0" animBg="1"/>
      <p:bldP spid="1073" grpId="0" animBg="1"/>
      <p:bldP spid="1073" grpId="1"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a:t>Initial Simulations to </a:t>
            </a:r>
            <a:r>
              <a:rPr lang="fr" err="1"/>
              <a:t>Estimate</a:t>
            </a:r>
            <a:r>
              <a:rPr lang="fr"/>
              <a:t> </a:t>
            </a:r>
            <a:r>
              <a:rPr lang="fr" err="1"/>
              <a:t>Needs</a:t>
            </a:r>
            <a:endParaRPr lang="fr-FR" err="1"/>
          </a:p>
        </p:txBody>
      </p:sp>
      <p:sp>
        <p:nvSpPr>
          <p:cNvPr id="1080" name="Google Shape;1080;p45"/>
          <p:cNvSpPr/>
          <p:nvPr/>
        </p:nvSpPr>
        <p:spPr>
          <a:xfrm>
            <a:off x="257176" y="1796100"/>
            <a:ext cx="5541263" cy="3072600"/>
          </a:xfrm>
          <a:prstGeom prst="roundRect">
            <a:avLst>
              <a:gd name="adj" fmla="val 16667"/>
            </a:avLst>
          </a:prstGeom>
          <a:solidFill>
            <a:srgbClr val="CFE2F3"/>
          </a:solidFill>
          <a:ln>
            <a:noFill/>
          </a:ln>
        </p:spPr>
        <p:txBody>
          <a:bodyPr spcFirstLastPara="1" wrap="square" lIns="62200" tIns="12250" rIns="62200" bIns="62200" anchor="t" anchorCtr="0">
            <a:noAutofit/>
          </a:bodyPr>
          <a:lstStyle/>
          <a:p>
            <a:pPr marL="0" lvl="0" indent="0" algn="l" rtl="0">
              <a:spcBef>
                <a:spcPts val="0"/>
              </a:spcBef>
              <a:spcAft>
                <a:spcPts val="0"/>
              </a:spcAft>
              <a:buNone/>
            </a:pPr>
            <a:r>
              <a:rPr lang="fr" sz="1600" b="1">
                <a:solidFill>
                  <a:schemeClr val="tx1"/>
                </a:solidFill>
                <a:latin typeface="Fira Code"/>
                <a:ea typeface="Fira Code"/>
                <a:cs typeface="Fira Code"/>
                <a:sym typeface="Fira Code"/>
              </a:rPr>
              <a:t>Init</a:t>
            </a:r>
            <a:r>
              <a:rPr lang="fr" sz="1200" b="1">
                <a:solidFill>
                  <a:schemeClr val="tx1"/>
                </a:solidFill>
                <a:latin typeface="Fira Code"/>
                <a:ea typeface="Fira Code"/>
                <a:cs typeface="Fira Code"/>
                <a:sym typeface="Fira Code"/>
              </a:rPr>
              <a:t>{</a:t>
            </a:r>
            <a:endParaRPr lang="fr-FR" sz="1200" b="1">
              <a:solidFill>
                <a:schemeClr val="tx1"/>
              </a:solidFill>
              <a:latin typeface="Fira Code"/>
              <a:ea typeface="Fira Code"/>
              <a:cs typeface="Fira Code"/>
            </a:endParaRPr>
          </a:p>
          <a:p>
            <a:pPr marL="0" lvl="0" indent="0" algn="l" rtl="0">
              <a:spcBef>
                <a:spcPts val="0"/>
              </a:spcBef>
              <a:spcAft>
                <a:spcPts val="0"/>
              </a:spcAft>
              <a:buNone/>
            </a:pPr>
            <a:endParaRPr sz="1200" b="1">
              <a:solidFill>
                <a:schemeClr val="tx1"/>
              </a:solidFill>
              <a:latin typeface="Fira Code"/>
              <a:ea typeface="Fira Code"/>
              <a:cs typeface="Fira Code"/>
            </a:endParaRPr>
          </a:p>
          <a:p>
            <a:pPr marL="0" lvl="0" indent="0" algn="l" rtl="0">
              <a:spcBef>
                <a:spcPts val="0"/>
              </a:spcBef>
              <a:spcAft>
                <a:spcPts val="0"/>
              </a:spcAft>
              <a:buNone/>
            </a:pPr>
            <a:r>
              <a:rPr lang="fr" sz="1700" b="1">
                <a:solidFill>
                  <a:schemeClr val="tx1"/>
                </a:solidFill>
                <a:latin typeface="Fira Code"/>
                <a:ea typeface="Fira Code"/>
                <a:cs typeface="Fira Code"/>
                <a:sym typeface="Fira Code"/>
              </a:rPr>
              <a:t>                </a:t>
            </a:r>
            <a:endParaRPr lang="fr" sz="1700" b="1">
              <a:solidFill>
                <a:schemeClr val="tx1"/>
              </a:solidFill>
              <a:latin typeface="Fira Code"/>
              <a:ea typeface="Fira Code"/>
              <a:cs typeface="Fira Code"/>
            </a:endParaRPr>
          </a:p>
          <a:p>
            <a:pPr marL="0" lvl="0" indent="0" algn="l" rtl="0">
              <a:spcBef>
                <a:spcPts val="0"/>
              </a:spcBef>
              <a:spcAft>
                <a:spcPts val="0"/>
              </a:spcAft>
              <a:buNone/>
            </a:pPr>
            <a:endParaRPr sz="1200" b="1">
              <a:solidFill>
                <a:schemeClr val="tx1"/>
              </a:solidFill>
              <a:latin typeface="Fira Code"/>
              <a:ea typeface="Fira Code"/>
              <a:cs typeface="Fira Code"/>
            </a:endParaRPr>
          </a:p>
          <a:p>
            <a:pPr marL="0" lvl="0" indent="0" algn="l" rtl="0">
              <a:spcBef>
                <a:spcPts val="0"/>
              </a:spcBef>
              <a:spcAft>
                <a:spcPts val="0"/>
              </a:spcAft>
              <a:buNone/>
            </a:pPr>
            <a:endParaRPr sz="1200" b="1">
              <a:solidFill>
                <a:schemeClr val="tx1"/>
              </a:solidFill>
              <a:latin typeface="Fira Code"/>
              <a:ea typeface="Fira Code"/>
              <a:cs typeface="Fira Code"/>
            </a:endParaRPr>
          </a:p>
          <a:p>
            <a:pPr marL="0" lvl="0" indent="0" algn="l" rtl="0">
              <a:spcBef>
                <a:spcPts val="0"/>
              </a:spcBef>
              <a:spcAft>
                <a:spcPts val="0"/>
              </a:spcAft>
              <a:buNone/>
            </a:pPr>
            <a:endParaRPr sz="1200" b="1">
              <a:solidFill>
                <a:schemeClr val="tx1"/>
              </a:solidFill>
              <a:latin typeface="Fira Code"/>
              <a:ea typeface="Fira Code"/>
              <a:cs typeface="Fira Code"/>
            </a:endParaRPr>
          </a:p>
          <a:p>
            <a:pPr marL="0" lvl="0" indent="304800" algn="l" rtl="0">
              <a:spcBef>
                <a:spcPts val="0"/>
              </a:spcBef>
              <a:spcAft>
                <a:spcPts val="0"/>
              </a:spcAft>
              <a:buNone/>
            </a:pPr>
            <a:endParaRPr lang="en-GB" sz="1200" b="1">
              <a:solidFill>
                <a:schemeClr val="tx1"/>
              </a:solidFill>
              <a:latin typeface="Fira Code"/>
              <a:ea typeface="Fira Code"/>
              <a:cs typeface="Fira Code"/>
            </a:endParaRPr>
          </a:p>
          <a:p>
            <a:pPr marL="0" lvl="0" indent="304800" algn="l" rtl="0">
              <a:spcBef>
                <a:spcPts val="0"/>
              </a:spcBef>
              <a:spcAft>
                <a:spcPts val="0"/>
              </a:spcAft>
              <a:buNone/>
            </a:pPr>
            <a:endParaRPr lang="fr-FR" sz="1200" b="1">
              <a:solidFill>
                <a:schemeClr val="tx1"/>
              </a:solidFill>
              <a:latin typeface="Fira Code"/>
              <a:ea typeface="Fira Code"/>
              <a:cs typeface="Fira Code"/>
            </a:endParaRPr>
          </a:p>
          <a:p>
            <a:pPr marL="0" lvl="0" indent="304800" algn="l" rtl="0">
              <a:spcBef>
                <a:spcPts val="0"/>
              </a:spcBef>
              <a:spcAft>
                <a:spcPts val="0"/>
              </a:spcAft>
              <a:buNone/>
            </a:pPr>
            <a:endParaRPr lang="fr-FR" sz="1200" b="1">
              <a:solidFill>
                <a:schemeClr val="tx1"/>
              </a:solidFill>
              <a:latin typeface="Fira Code"/>
              <a:ea typeface="Fira Code"/>
              <a:cs typeface="Fira Code"/>
            </a:endParaRPr>
          </a:p>
          <a:p>
            <a:pPr marL="0" lvl="0" indent="304800" algn="l" rtl="0">
              <a:spcBef>
                <a:spcPts val="0"/>
              </a:spcBef>
              <a:spcAft>
                <a:spcPts val="0"/>
              </a:spcAft>
              <a:buNone/>
            </a:pPr>
            <a:endParaRPr lang="fr-FR" sz="1200" b="1">
              <a:solidFill>
                <a:schemeClr val="tx1"/>
              </a:solidFill>
              <a:latin typeface="Fira Code"/>
              <a:ea typeface="Fira Code"/>
              <a:cs typeface="Fira Code"/>
            </a:endParaRPr>
          </a:p>
          <a:p>
            <a:pPr marL="0" lvl="0" indent="304800" algn="l" rtl="0">
              <a:spcBef>
                <a:spcPts val="0"/>
              </a:spcBef>
              <a:spcAft>
                <a:spcPts val="0"/>
              </a:spcAft>
              <a:buNone/>
            </a:pPr>
            <a:endParaRPr lang="fr-FR" sz="1200" b="1">
              <a:solidFill>
                <a:schemeClr val="tx1"/>
              </a:solidFill>
              <a:latin typeface="Fira Code"/>
              <a:ea typeface="Fira Code"/>
              <a:cs typeface="Fira Code"/>
            </a:endParaRPr>
          </a:p>
          <a:p>
            <a:pPr marL="0" lvl="0" indent="304800" algn="l" rtl="0">
              <a:spcBef>
                <a:spcPts val="0"/>
              </a:spcBef>
              <a:spcAft>
                <a:spcPts val="0"/>
              </a:spcAft>
              <a:buNone/>
            </a:pPr>
            <a:endParaRPr lang="fr-FR" sz="1200" b="1">
              <a:solidFill>
                <a:schemeClr val="tx1"/>
              </a:solidFill>
              <a:latin typeface="Fira Code"/>
              <a:ea typeface="Fira Code"/>
              <a:cs typeface="Fira Code"/>
            </a:endParaRPr>
          </a:p>
          <a:p>
            <a:pPr marL="0" lvl="0" indent="304800" algn="l" rtl="0">
              <a:spcBef>
                <a:spcPts val="0"/>
              </a:spcBef>
              <a:spcAft>
                <a:spcPts val="0"/>
              </a:spcAft>
              <a:buNone/>
            </a:pPr>
            <a:endParaRPr sz="1200" b="1">
              <a:solidFill>
                <a:schemeClr val="tx1"/>
              </a:solidFill>
              <a:latin typeface="Fira Code"/>
              <a:ea typeface="Fira Code"/>
              <a:cs typeface="Fira Code"/>
            </a:endParaRPr>
          </a:p>
          <a:p>
            <a:pPr marL="0" lvl="0" indent="0" algn="l" rtl="0">
              <a:spcBef>
                <a:spcPts val="0"/>
              </a:spcBef>
              <a:spcAft>
                <a:spcPts val="0"/>
              </a:spcAft>
              <a:buNone/>
            </a:pPr>
            <a:r>
              <a:rPr lang="fr" sz="1200" b="1">
                <a:solidFill>
                  <a:schemeClr val="tx1"/>
                </a:solidFill>
                <a:latin typeface="Fira Code"/>
                <a:ea typeface="Fira Code"/>
                <a:cs typeface="Fira Code"/>
                <a:sym typeface="Fira Code"/>
              </a:rPr>
              <a:t>}</a:t>
            </a:r>
            <a:endParaRPr sz="1200" b="1">
              <a:solidFill>
                <a:schemeClr val="tx1"/>
              </a:solidFill>
              <a:latin typeface="Fira Code"/>
              <a:ea typeface="Fira Code"/>
              <a:cs typeface="Fira Code"/>
            </a:endParaRPr>
          </a:p>
        </p:txBody>
      </p:sp>
      <p:sp>
        <p:nvSpPr>
          <p:cNvPr id="1082" name="Google Shape;108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46</a:t>
            </a:fld>
            <a:endParaRPr/>
          </a:p>
        </p:txBody>
      </p:sp>
      <p:sp>
        <p:nvSpPr>
          <p:cNvPr id="1083" name="Google Shape;1083;p45"/>
          <p:cNvSpPr txBox="1"/>
          <p:nvPr/>
        </p:nvSpPr>
        <p:spPr>
          <a:xfrm>
            <a:off x="260899" y="1519200"/>
            <a:ext cx="3320108"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900">
                <a:solidFill>
                  <a:schemeClr val="dk1"/>
                </a:solidFill>
                <a:latin typeface="Nunito"/>
                <a:ea typeface="Nunito"/>
                <a:cs typeface="Nunito"/>
                <a:sym typeface="Nunito"/>
              </a:rPr>
              <a:t>🔍Λ(</a:t>
            </a:r>
            <a:r>
              <a:rPr lang="fr" sz="900" b="1">
                <a:solidFill>
                  <a:srgbClr val="183F8C"/>
                </a:solidFill>
                <a:latin typeface="Nunito"/>
                <a:ea typeface="Nunito"/>
                <a:cs typeface="Nunito"/>
                <a:sym typeface="Nunito"/>
              </a:rPr>
              <a:t>Node</a:t>
            </a:r>
            <a:r>
              <a:rPr lang="fr" sz="900">
                <a:solidFill>
                  <a:schemeClr val="dk1"/>
                </a:solidFill>
                <a:latin typeface="Nunito"/>
                <a:ea typeface="Nunito"/>
                <a:cs typeface="Nunito"/>
                <a:sym typeface="Nunito"/>
              </a:rPr>
              <a:t>, </a:t>
            </a:r>
            <a:r>
              <a:rPr lang="fr" sz="900" b="1" err="1">
                <a:solidFill>
                  <a:srgbClr val="00B0F0"/>
                </a:solidFill>
                <a:latin typeface="Nunito"/>
                <a:ea typeface="Nunito"/>
                <a:cs typeface="Nunito"/>
                <a:sym typeface="Nunito"/>
              </a:rPr>
              <a:t>Core</a:t>
            </a:r>
            <a:r>
              <a:rPr lang="fr" sz="900" err="1">
                <a:solidFill>
                  <a:schemeClr val="dk1"/>
                </a:solidFill>
                <a:latin typeface="Nunito"/>
                <a:ea typeface="Nunito"/>
                <a:cs typeface="Nunito"/>
                <a:sym typeface="Nunito"/>
              </a:rPr>
              <a:t>,</a:t>
            </a:r>
            <a:r>
              <a:rPr lang="fr" sz="900" b="1" err="1">
                <a:solidFill>
                  <a:srgbClr val="8C4130"/>
                </a:solidFill>
                <a:latin typeface="Nunito"/>
                <a:ea typeface="Nunito"/>
                <a:cs typeface="Nunito"/>
                <a:sym typeface="Nunito"/>
              </a:rPr>
              <a:t>Network</a:t>
            </a:r>
            <a:r>
              <a:rPr lang="fr" sz="900">
                <a:solidFill>
                  <a:schemeClr val="dk1"/>
                </a:solidFill>
                <a:latin typeface="Nunito"/>
                <a:ea typeface="Nunito"/>
                <a:cs typeface="Nunito"/>
                <a:sym typeface="Nunito"/>
              </a:rPr>
              <a:t>) ⇒ρ(</a:t>
            </a:r>
            <a:r>
              <a:rPr lang="fr" sz="900" b="1">
                <a:solidFill>
                  <a:schemeClr val="dk1"/>
                </a:solidFill>
                <a:latin typeface="Nunito"/>
                <a:ea typeface="Nunito"/>
                <a:cs typeface="Nunito"/>
                <a:sym typeface="Nunito"/>
              </a:rPr>
              <a:t>⌛,💾,🔋,💵)</a:t>
            </a:r>
            <a:endParaRPr sz="900">
              <a:solidFill>
                <a:schemeClr val="dk1"/>
              </a:solidFill>
              <a:latin typeface="Nunito"/>
              <a:ea typeface="Nunito"/>
              <a:cs typeface="Nunito"/>
              <a:sym typeface="Nunito"/>
            </a:endParaRPr>
          </a:p>
        </p:txBody>
      </p:sp>
      <p:grpSp>
        <p:nvGrpSpPr>
          <p:cNvPr id="2" name="Groupe 1">
            <a:extLst>
              <a:ext uri="{FF2B5EF4-FFF2-40B4-BE49-F238E27FC236}">
                <a16:creationId xmlns:a16="http://schemas.microsoft.com/office/drawing/2014/main" id="{F51099D6-593F-08F0-6CCC-E24A9032865E}"/>
              </a:ext>
            </a:extLst>
          </p:cNvPr>
          <p:cNvGrpSpPr/>
          <p:nvPr/>
        </p:nvGrpSpPr>
        <p:grpSpPr>
          <a:xfrm>
            <a:off x="610544" y="2387215"/>
            <a:ext cx="842092" cy="854411"/>
            <a:chOff x="232730" y="3365488"/>
            <a:chExt cx="937734" cy="951452"/>
          </a:xfrm>
        </p:grpSpPr>
        <p:grpSp>
          <p:nvGrpSpPr>
            <p:cNvPr id="3" name="Google Shape;679;p28">
              <a:extLst>
                <a:ext uri="{FF2B5EF4-FFF2-40B4-BE49-F238E27FC236}">
                  <a16:creationId xmlns:a16="http://schemas.microsoft.com/office/drawing/2014/main" id="{E0E189B0-520E-4CF2-DFC8-AADEBD1A8D0D}"/>
                </a:ext>
              </a:extLst>
            </p:cNvPr>
            <p:cNvGrpSpPr/>
            <p:nvPr/>
          </p:nvGrpSpPr>
          <p:grpSpPr>
            <a:xfrm rot="2700000">
              <a:off x="225871" y="3372347"/>
              <a:ext cx="951452" cy="937734"/>
              <a:chOff x="3326525" y="3507956"/>
              <a:chExt cx="782250" cy="782250"/>
            </a:xfrm>
          </p:grpSpPr>
          <p:sp>
            <p:nvSpPr>
              <p:cNvPr id="5" name="Google Shape;680;p28">
                <a:extLst>
                  <a:ext uri="{FF2B5EF4-FFF2-40B4-BE49-F238E27FC236}">
                    <a16:creationId xmlns:a16="http://schemas.microsoft.com/office/drawing/2014/main" id="{9BCEE09C-B1DC-0376-BAEB-34883797F44C}"/>
                  </a:ext>
                </a:extLst>
              </p:cNvPr>
              <p:cNvSpPr/>
              <p:nvPr/>
            </p:nvSpPr>
            <p:spPr>
              <a:xfrm rot="5400000">
                <a:off x="3556831"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 name="Google Shape;681;p28">
                <a:extLst>
                  <a:ext uri="{FF2B5EF4-FFF2-40B4-BE49-F238E27FC236}">
                    <a16:creationId xmlns:a16="http://schemas.microsoft.com/office/drawing/2014/main" id="{9653110E-45AC-6157-8C2B-DEEB625CE0FB}"/>
                  </a:ext>
                </a:extLst>
              </p:cNvPr>
              <p:cNvSpPr/>
              <p:nvPr/>
            </p:nvSpPr>
            <p:spPr>
              <a:xfrm rot="5400000">
                <a:off x="3403294"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 name="Google Shape;682;p28">
                <a:extLst>
                  <a:ext uri="{FF2B5EF4-FFF2-40B4-BE49-F238E27FC236}">
                    <a16:creationId xmlns:a16="http://schemas.microsoft.com/office/drawing/2014/main" id="{2D64CC14-93A4-557C-50D3-565CBF7BE1FE}"/>
                  </a:ext>
                </a:extLst>
              </p:cNvPr>
              <p:cNvSpPr/>
              <p:nvPr/>
            </p:nvSpPr>
            <p:spPr>
              <a:xfrm rot="5400000">
                <a:off x="3249756"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 name="Google Shape;683;p28">
                <a:extLst>
                  <a:ext uri="{FF2B5EF4-FFF2-40B4-BE49-F238E27FC236}">
                    <a16:creationId xmlns:a16="http://schemas.microsoft.com/office/drawing/2014/main" id="{FC1EFD88-D5DF-AE68-8C53-03DB39BB7B8F}"/>
                  </a:ext>
                </a:extLst>
              </p:cNvPr>
              <p:cNvSpPr/>
              <p:nvPr/>
            </p:nvSpPr>
            <p:spPr>
              <a:xfrm rot="5400000">
                <a:off x="3096219"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 name="Google Shape;684;p28">
                <a:extLst>
                  <a:ext uri="{FF2B5EF4-FFF2-40B4-BE49-F238E27FC236}">
                    <a16:creationId xmlns:a16="http://schemas.microsoft.com/office/drawing/2014/main" id="{08E0EF83-4940-84BF-299B-7E6950FB53CB}"/>
                  </a:ext>
                </a:extLst>
              </p:cNvPr>
              <p:cNvSpPr/>
              <p:nvPr/>
            </p:nvSpPr>
            <p:spPr>
              <a:xfrm>
                <a:off x="3326525" y="3621975"/>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 name="Google Shape;685;p28">
                <a:extLst>
                  <a:ext uri="{FF2B5EF4-FFF2-40B4-BE49-F238E27FC236}">
                    <a16:creationId xmlns:a16="http://schemas.microsoft.com/office/drawing/2014/main" id="{530E1014-0876-6E16-0438-093426F7EE20}"/>
                  </a:ext>
                </a:extLst>
              </p:cNvPr>
              <p:cNvSpPr/>
              <p:nvPr/>
            </p:nvSpPr>
            <p:spPr>
              <a:xfrm>
                <a:off x="3326525" y="3775513"/>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 name="Google Shape;686;p28">
                <a:extLst>
                  <a:ext uri="{FF2B5EF4-FFF2-40B4-BE49-F238E27FC236}">
                    <a16:creationId xmlns:a16="http://schemas.microsoft.com/office/drawing/2014/main" id="{11EA2195-3663-A7F2-8DE3-A1DA73037B14}"/>
                  </a:ext>
                </a:extLst>
              </p:cNvPr>
              <p:cNvSpPr/>
              <p:nvPr/>
            </p:nvSpPr>
            <p:spPr>
              <a:xfrm>
                <a:off x="3328775" y="3929050"/>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2" name="Google Shape;687;p28">
                <a:extLst>
                  <a:ext uri="{FF2B5EF4-FFF2-40B4-BE49-F238E27FC236}">
                    <a16:creationId xmlns:a16="http://schemas.microsoft.com/office/drawing/2014/main" id="{D8AA3C4C-B93E-1C37-E969-334AB0D3B581}"/>
                  </a:ext>
                </a:extLst>
              </p:cNvPr>
              <p:cNvSpPr/>
              <p:nvPr/>
            </p:nvSpPr>
            <p:spPr>
              <a:xfrm>
                <a:off x="3328775" y="4082588"/>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3" name="Google Shape;688;p28">
                <a:extLst>
                  <a:ext uri="{FF2B5EF4-FFF2-40B4-BE49-F238E27FC236}">
                    <a16:creationId xmlns:a16="http://schemas.microsoft.com/office/drawing/2014/main" id="{26FC9532-A590-6D47-D983-66DFD2A93841}"/>
                  </a:ext>
                </a:extLst>
              </p:cNvPr>
              <p:cNvSpPr/>
              <p:nvPr/>
            </p:nvSpPr>
            <p:spPr>
              <a:xfrm>
                <a:off x="3381575" y="3560525"/>
                <a:ext cx="674400" cy="677100"/>
              </a:xfrm>
              <a:prstGeom prst="roundRect">
                <a:avLst>
                  <a:gd name="adj" fmla="val 952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
          <p:nvSpPr>
            <p:cNvPr id="4" name="Google Shape;689;p28">
              <a:extLst>
                <a:ext uri="{FF2B5EF4-FFF2-40B4-BE49-F238E27FC236}">
                  <a16:creationId xmlns:a16="http://schemas.microsoft.com/office/drawing/2014/main" id="{3D8C752A-DA65-C357-5A9F-1C3F7E8EB76D}"/>
                </a:ext>
              </a:extLst>
            </p:cNvPr>
            <p:cNvSpPr txBox="1"/>
            <p:nvPr/>
          </p:nvSpPr>
          <p:spPr>
            <a:xfrm>
              <a:off x="315127" y="3608866"/>
              <a:ext cx="772902" cy="46544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fr-FR" sz="1800" b="1">
                  <a:solidFill>
                    <a:srgbClr val="FFFFFF"/>
                  </a:solidFill>
                  <a:latin typeface="Nunito"/>
                  <a:ea typeface="Nunito"/>
                  <a:cs typeface="Nunito"/>
                  <a:sym typeface="Nunito"/>
                </a:rPr>
                <a:t>X</a:t>
              </a:r>
              <a:r>
                <a:rPr lang="fr" sz="1800" b="1">
                  <a:solidFill>
                    <a:srgbClr val="FFFFFF"/>
                  </a:solidFill>
                  <a:latin typeface="Nunito"/>
                  <a:ea typeface="Nunito"/>
                  <a:cs typeface="Nunito"/>
                  <a:sym typeface="Nunito"/>
                </a:rPr>
                <a:t>1</a:t>
              </a:r>
            </a:p>
            <a:p>
              <a:pPr marL="0" lvl="0" indent="0" algn="ctr" rtl="0">
                <a:spcBef>
                  <a:spcPts val="0"/>
                </a:spcBef>
                <a:spcAft>
                  <a:spcPts val="0"/>
                </a:spcAft>
                <a:buNone/>
              </a:pPr>
              <a:r>
                <a:rPr lang="fr" sz="1800" b="1">
                  <a:solidFill>
                    <a:srgbClr val="FFFFFF"/>
                  </a:solidFill>
                  <a:latin typeface="Nunito"/>
                  <a:ea typeface="Nunito"/>
                  <a:cs typeface="Nunito"/>
                  <a:sym typeface="Nunito"/>
                </a:rPr>
                <a:t>core</a:t>
              </a:r>
              <a:endParaRPr sz="1800" b="1">
                <a:solidFill>
                  <a:srgbClr val="FFFFFF"/>
                </a:solidFill>
                <a:latin typeface="Nunito"/>
                <a:ea typeface="Nunito"/>
                <a:cs typeface="Nunito"/>
                <a:sym typeface="Nunito"/>
              </a:endParaRPr>
            </a:p>
          </p:txBody>
        </p:sp>
      </p:grpSp>
      <p:sp>
        <p:nvSpPr>
          <p:cNvPr id="15" name="ZoneTexte 14">
            <a:extLst>
              <a:ext uri="{FF2B5EF4-FFF2-40B4-BE49-F238E27FC236}">
                <a16:creationId xmlns:a16="http://schemas.microsoft.com/office/drawing/2014/main" id="{A55C31FC-89F5-2C60-A4CD-6EBD0A538836}"/>
              </a:ext>
            </a:extLst>
          </p:cNvPr>
          <p:cNvSpPr txBox="1"/>
          <p:nvPr/>
        </p:nvSpPr>
        <p:spPr>
          <a:xfrm>
            <a:off x="3447880" y="2604848"/>
            <a:ext cx="3357135" cy="276999"/>
          </a:xfrm>
          <a:prstGeom prst="rect">
            <a:avLst/>
          </a:prstGeom>
          <a:noFill/>
        </p:spPr>
        <p:txBody>
          <a:bodyPr wrap="square" lIns="91440" tIns="45720" rIns="91440" bIns="45720" anchor="t">
            <a:spAutoFit/>
          </a:bodyPr>
          <a:lstStyle/>
          <a:p>
            <a:r>
              <a:rPr lang="fr" sz="1200" b="1">
                <a:solidFill>
                  <a:srgbClr val="FF0000"/>
                </a:solidFill>
                <a:latin typeface="Fira Code"/>
                <a:ea typeface="Fira Code"/>
                <a:cs typeface="Fira Code"/>
                <a:sym typeface="Fira Code"/>
              </a:rPr>
              <a:t>💾 memory </a:t>
            </a:r>
            <a:r>
              <a:rPr lang="fr-FR" sz="1200" b="1">
                <a:solidFill>
                  <a:srgbClr val="FF0000"/>
                </a:solidFill>
                <a:latin typeface="Fira Code"/>
                <a:ea typeface="Fira Code"/>
                <a:cs typeface="Fira Code"/>
                <a:sym typeface="Fira Code"/>
              </a:rPr>
              <a:t>min =&gt; Node min  </a:t>
            </a:r>
          </a:p>
        </p:txBody>
      </p:sp>
      <p:pic>
        <p:nvPicPr>
          <p:cNvPr id="16" name="Google Shape;54;p13">
            <a:extLst>
              <a:ext uri="{FF2B5EF4-FFF2-40B4-BE49-F238E27FC236}">
                <a16:creationId xmlns:a16="http://schemas.microsoft.com/office/drawing/2014/main" id="{282AABB2-E4B7-075A-7590-C31ABB9AFCC9}"/>
              </a:ext>
            </a:extLst>
          </p:cNvPr>
          <p:cNvPicPr preferRelativeResize="0"/>
          <p:nvPr/>
        </p:nvPicPr>
        <p:blipFill rotWithShape="1">
          <a:blip r:embed="rId3">
            <a:alphaModFix/>
          </a:blip>
          <a:srcRect t="5223" r="30767" b="5017"/>
          <a:stretch/>
        </p:blipFill>
        <p:spPr>
          <a:xfrm>
            <a:off x="1988003" y="2418280"/>
            <a:ext cx="937800" cy="972600"/>
          </a:xfrm>
          <a:prstGeom prst="ellipse">
            <a:avLst/>
          </a:prstGeom>
          <a:noFill/>
          <a:ln>
            <a:noFill/>
          </a:ln>
        </p:spPr>
      </p:pic>
      <p:pic>
        <p:nvPicPr>
          <p:cNvPr id="17" name="Google Shape;54;p13">
            <a:extLst>
              <a:ext uri="{FF2B5EF4-FFF2-40B4-BE49-F238E27FC236}">
                <a16:creationId xmlns:a16="http://schemas.microsoft.com/office/drawing/2014/main" id="{7F711973-9D56-A74B-9D87-91EF74996AC4}"/>
              </a:ext>
            </a:extLst>
          </p:cNvPr>
          <p:cNvPicPr preferRelativeResize="0"/>
          <p:nvPr/>
        </p:nvPicPr>
        <p:blipFill rotWithShape="1">
          <a:blip r:embed="rId3">
            <a:alphaModFix/>
          </a:blip>
          <a:srcRect t="5223" r="30767" b="5017"/>
          <a:stretch/>
        </p:blipFill>
        <p:spPr>
          <a:xfrm>
            <a:off x="2925803" y="2939980"/>
            <a:ext cx="471364" cy="488856"/>
          </a:xfrm>
          <a:prstGeom prst="ellipse">
            <a:avLst/>
          </a:prstGeom>
          <a:noFill/>
          <a:ln>
            <a:noFill/>
          </a:ln>
        </p:spPr>
      </p:pic>
      <p:pic>
        <p:nvPicPr>
          <p:cNvPr id="18" name="Google Shape;54;p13">
            <a:extLst>
              <a:ext uri="{FF2B5EF4-FFF2-40B4-BE49-F238E27FC236}">
                <a16:creationId xmlns:a16="http://schemas.microsoft.com/office/drawing/2014/main" id="{DBBFA7EB-CFEF-3228-0BA6-FF70D08AE63A}"/>
              </a:ext>
            </a:extLst>
          </p:cNvPr>
          <p:cNvPicPr preferRelativeResize="0"/>
          <p:nvPr/>
        </p:nvPicPr>
        <p:blipFill rotWithShape="1">
          <a:blip r:embed="rId3">
            <a:alphaModFix/>
          </a:blip>
          <a:srcRect t="5223" r="30767" b="5017"/>
          <a:stretch/>
        </p:blipFill>
        <p:spPr>
          <a:xfrm>
            <a:off x="2925803" y="2364792"/>
            <a:ext cx="471364" cy="488856"/>
          </a:xfrm>
          <a:prstGeom prst="ellipse">
            <a:avLst/>
          </a:prstGeom>
          <a:noFill/>
          <a:ln>
            <a:noFill/>
          </a:ln>
        </p:spPr>
      </p:pic>
      <p:sp>
        <p:nvSpPr>
          <p:cNvPr id="19" name="Google Shape;1079;p45">
            <a:extLst>
              <a:ext uri="{FF2B5EF4-FFF2-40B4-BE49-F238E27FC236}">
                <a16:creationId xmlns:a16="http://schemas.microsoft.com/office/drawing/2014/main" id="{D7910AD8-8E81-F17D-17C4-3DDA944DBF15}"/>
              </a:ext>
            </a:extLst>
          </p:cNvPr>
          <p:cNvSpPr/>
          <p:nvPr/>
        </p:nvSpPr>
        <p:spPr>
          <a:xfrm>
            <a:off x="5695950" y="1793575"/>
            <a:ext cx="3449025" cy="183592"/>
          </a:xfrm>
          <a:prstGeom prst="roundRect">
            <a:avLst>
              <a:gd name="adj" fmla="val 16667"/>
            </a:avLst>
          </a:prstGeom>
          <a:solidFill>
            <a:srgbClr val="CFE2F3"/>
          </a:solidFill>
          <a:ln>
            <a:noFill/>
          </a:ln>
        </p:spPr>
        <p:txBody>
          <a:bodyPr spcFirstLastPara="1" wrap="square" lIns="62200" tIns="12250" rIns="62200" bIns="62200" anchor="t" anchorCtr="0">
            <a:noAutofit/>
          </a:bodyPr>
          <a:lstStyle/>
          <a:p>
            <a:pPr marL="0" lvl="0" indent="0" algn="l" rtl="0">
              <a:spcBef>
                <a:spcPts val="0"/>
              </a:spcBef>
              <a:spcAft>
                <a:spcPts val="0"/>
              </a:spcAft>
              <a:buNone/>
            </a:pPr>
            <a:r>
              <a:rPr lang="fr" sz="1000" b="1">
                <a:solidFill>
                  <a:schemeClr val="tx1"/>
                </a:solidFill>
                <a:latin typeface="Fira Code"/>
                <a:ea typeface="Fira Code"/>
                <a:cs typeface="Fira Code"/>
                <a:sym typeface="Fira Code"/>
              </a:rPr>
              <a:t>for(</a:t>
            </a:r>
            <a:r>
              <a:rPr lang="fr" sz="1000" b="1">
                <a:solidFill>
                  <a:srgbClr val="183F8C"/>
                </a:solidFill>
                <a:latin typeface="Fira Code"/>
                <a:ea typeface="Fira Code"/>
                <a:cs typeface="Fira Code"/>
                <a:sym typeface="Fira Code"/>
              </a:rPr>
              <a:t>Node</a:t>
            </a:r>
            <a:r>
              <a:rPr lang="fr" sz="1000" b="1">
                <a:solidFill>
                  <a:schemeClr val="tx1"/>
                </a:solidFill>
                <a:latin typeface="Fira Code"/>
                <a:ea typeface="Fira Code"/>
                <a:cs typeface="Fira Code"/>
                <a:sym typeface="Fira Code"/>
              </a:rPr>
              <a:t>&lt;</a:t>
            </a:r>
            <a:r>
              <a:rPr lang="fr" sz="1000" b="1" err="1">
                <a:solidFill>
                  <a:schemeClr val="tx1"/>
                </a:solidFill>
                <a:latin typeface="Fira Code"/>
                <a:ea typeface="Fira Code"/>
                <a:cs typeface="Fira Code"/>
                <a:sym typeface="Fira Code"/>
              </a:rPr>
              <a:t>Nmax</a:t>
            </a:r>
            <a:r>
              <a:rPr lang="fr" sz="1000" b="1">
                <a:solidFill>
                  <a:schemeClr val="tx1"/>
                </a:solidFill>
                <a:latin typeface="Fira Code"/>
                <a:ea typeface="Fira Code"/>
                <a:cs typeface="Fira Code"/>
                <a:sym typeface="Fira Code"/>
              </a:rPr>
              <a:t>; </a:t>
            </a:r>
            <a:r>
              <a:rPr lang="fr" sz="1000" b="1" err="1">
                <a:solidFill>
                  <a:srgbClr val="00B0F0"/>
                </a:solidFill>
                <a:latin typeface="Fira Code"/>
                <a:ea typeface="Fira Code"/>
                <a:cs typeface="Fira Code"/>
                <a:sym typeface="Fira Code"/>
              </a:rPr>
              <a:t>Core</a:t>
            </a:r>
            <a:r>
              <a:rPr lang="fr" sz="1000" b="1">
                <a:solidFill>
                  <a:schemeClr val="tx1"/>
                </a:solidFill>
                <a:latin typeface="Fira Code"/>
                <a:ea typeface="Fira Code"/>
                <a:cs typeface="Fira Code"/>
                <a:sym typeface="Fira Code"/>
              </a:rPr>
              <a:t>&lt;</a:t>
            </a:r>
            <a:r>
              <a:rPr lang="fr" sz="1000" b="1" err="1">
                <a:solidFill>
                  <a:schemeClr val="tx1"/>
                </a:solidFill>
                <a:latin typeface="Fira Code"/>
                <a:ea typeface="Fira Code"/>
                <a:cs typeface="Fira Code"/>
                <a:sym typeface="Fira Code"/>
              </a:rPr>
              <a:t>CMax;</a:t>
            </a:r>
            <a:r>
              <a:rPr lang="fr" sz="1000" b="1" err="1">
                <a:solidFill>
                  <a:srgbClr val="8C4130"/>
                </a:solidFill>
                <a:latin typeface="Fira Code"/>
                <a:ea typeface="Fira Code"/>
                <a:cs typeface="Fira Code"/>
                <a:sym typeface="Fira Code"/>
              </a:rPr>
              <a:t>Network</a:t>
            </a:r>
            <a:r>
              <a:rPr lang="fr" sz="1000" b="1">
                <a:solidFill>
                  <a:schemeClr val="tx1"/>
                </a:solidFill>
                <a:latin typeface="Fira Code"/>
                <a:ea typeface="Fira Code"/>
                <a:cs typeface="Fira Code"/>
                <a:sym typeface="Fira Code"/>
              </a:rPr>
              <a:t>++){}</a:t>
            </a:r>
            <a:endParaRPr lang="fr-FR" sz="1000" b="1">
              <a:solidFill>
                <a:schemeClr val="tx1"/>
              </a:solidFill>
              <a:latin typeface="Fira Code"/>
              <a:ea typeface="Fira Code"/>
              <a:cs typeface="Fira Code"/>
            </a:endParaRPr>
          </a:p>
        </p:txBody>
      </p:sp>
      <p:sp>
        <p:nvSpPr>
          <p:cNvPr id="20" name="ZoneTexte 19">
            <a:extLst>
              <a:ext uri="{FF2B5EF4-FFF2-40B4-BE49-F238E27FC236}">
                <a16:creationId xmlns:a16="http://schemas.microsoft.com/office/drawing/2014/main" id="{12DBAC86-FE2A-B81A-E554-B0C3D1244245}"/>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extLst>
      <p:ext uri="{BB962C8B-B14F-4D97-AF65-F5344CB8AC3E}">
        <p14:creationId xmlns:p14="http://schemas.microsoft.com/office/powerpoint/2010/main" val="52172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39600000">
                                      <p:cBhvr>
                                        <p:cTn id="6" dur="1000" fill="hold"/>
                                        <p:tgtEl>
                                          <p:spTgt spid="16"/>
                                        </p:tgtEl>
                                        <p:attrNameLst>
                                          <p:attrName>r</p:attrName>
                                        </p:attrNameLst>
                                      </p:cBhvr>
                                    </p:animRot>
                                  </p:childTnLst>
                                </p:cTn>
                              </p:par>
                              <p:par>
                                <p:cTn id="7" presetID="8" presetClass="emph" presetSubtype="0" fill="hold" nodeType="withEffect">
                                  <p:stCondLst>
                                    <p:cond delay="0"/>
                                  </p:stCondLst>
                                  <p:childTnLst>
                                    <p:animRot by="-39600000">
                                      <p:cBhvr>
                                        <p:cTn id="8" dur="1000" fill="hold"/>
                                        <p:tgtEl>
                                          <p:spTgt spid="17"/>
                                        </p:tgtEl>
                                        <p:attrNameLst>
                                          <p:attrName>r</p:attrName>
                                        </p:attrNameLst>
                                      </p:cBhvr>
                                    </p:animRot>
                                  </p:childTnLst>
                                </p:cTn>
                              </p:par>
                              <p:par>
                                <p:cTn id="9" presetID="8" presetClass="emph" presetSubtype="0" fill="hold" nodeType="withEffect">
                                  <p:stCondLst>
                                    <p:cond delay="0"/>
                                  </p:stCondLst>
                                  <p:childTnLst>
                                    <p:animRot by="-39600000">
                                      <p:cBhvr>
                                        <p:cTn id="10" dur="1000" fill="hold"/>
                                        <p:tgtEl>
                                          <p:spTgt spid="18"/>
                                        </p:tgtEl>
                                        <p:attrNameLst>
                                          <p:attrName>r</p:attrName>
                                        </p:attrNameLst>
                                      </p:cBhvr>
                                    </p:animRo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20" name="Google Shape;1080;p45">
            <a:extLst>
              <a:ext uri="{FF2B5EF4-FFF2-40B4-BE49-F238E27FC236}">
                <a16:creationId xmlns:a16="http://schemas.microsoft.com/office/drawing/2014/main" id="{20422BDC-CC4F-274F-84A9-42CDB574B520}"/>
              </a:ext>
            </a:extLst>
          </p:cNvPr>
          <p:cNvSpPr/>
          <p:nvPr/>
        </p:nvSpPr>
        <p:spPr>
          <a:xfrm>
            <a:off x="257176" y="1796100"/>
            <a:ext cx="5541263" cy="3072600"/>
          </a:xfrm>
          <a:prstGeom prst="roundRect">
            <a:avLst>
              <a:gd name="adj" fmla="val 16667"/>
            </a:avLst>
          </a:prstGeom>
          <a:solidFill>
            <a:srgbClr val="CFE2F3"/>
          </a:solidFill>
          <a:ln>
            <a:noFill/>
          </a:ln>
        </p:spPr>
        <p:txBody>
          <a:bodyPr spcFirstLastPara="1" wrap="square" lIns="62200" tIns="12250" rIns="62200" bIns="62200" anchor="t" anchorCtr="0">
            <a:noAutofit/>
          </a:bodyPr>
          <a:lstStyle/>
          <a:p>
            <a:pPr marL="0" lvl="0" indent="0" algn="l" rtl="0">
              <a:spcBef>
                <a:spcPts val="0"/>
              </a:spcBef>
              <a:spcAft>
                <a:spcPts val="0"/>
              </a:spcAft>
              <a:buNone/>
            </a:pPr>
            <a:r>
              <a:rPr lang="fr" sz="1600" b="1">
                <a:latin typeface="Fira Code"/>
                <a:ea typeface="Fira Code"/>
                <a:cs typeface="Fira Code"/>
                <a:sym typeface="Fira Code"/>
              </a:rPr>
              <a:t>Init</a:t>
            </a:r>
            <a:r>
              <a:rPr lang="fr" sz="1200" b="1">
                <a:latin typeface="Fira Code"/>
                <a:ea typeface="Fira Code"/>
                <a:cs typeface="Fira Code"/>
                <a:sym typeface="Fira Code"/>
              </a:rPr>
              <a:t>{</a:t>
            </a:r>
            <a:endParaRPr sz="1200" b="1">
              <a:latin typeface="Fira Code"/>
              <a:ea typeface="Fira Code"/>
              <a:cs typeface="Fira Code"/>
              <a:sym typeface="Fira Code"/>
            </a:endParaRPr>
          </a:p>
          <a:p>
            <a:pPr marL="0" lvl="0" indent="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r>
              <a:rPr lang="fr" sz="1700" b="1">
                <a:latin typeface="Fira Code"/>
                <a:ea typeface="Fira Code"/>
                <a:cs typeface="Fira Code"/>
                <a:sym typeface="Fira Code"/>
              </a:rPr>
              <a:t>                </a:t>
            </a:r>
          </a:p>
          <a:p>
            <a:pPr marL="0" lvl="0" indent="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endParaRPr sz="1200" b="1">
              <a:latin typeface="Fira Code"/>
              <a:ea typeface="Fira Code"/>
              <a:cs typeface="Fira Code"/>
              <a:sym typeface="Fira Code"/>
            </a:endParaRPr>
          </a:p>
          <a:p>
            <a:pPr marL="0" lvl="0" indent="304800" algn="l" rtl="0">
              <a:spcBef>
                <a:spcPts val="0"/>
              </a:spcBef>
              <a:spcAft>
                <a:spcPts val="0"/>
              </a:spcAft>
              <a:buNone/>
            </a:pPr>
            <a:endParaRPr lang="en-GB" sz="1200" b="1">
              <a:latin typeface="Fira Code"/>
              <a:ea typeface="Fira Code"/>
              <a:cs typeface="Fira Code"/>
              <a:sym typeface="Fira Code"/>
            </a:endParaRPr>
          </a:p>
          <a:p>
            <a:pPr marL="0" lvl="0" indent="304800" algn="l" rtl="0">
              <a:spcBef>
                <a:spcPts val="0"/>
              </a:spcBef>
              <a:spcAft>
                <a:spcPts val="0"/>
              </a:spcAft>
              <a:buNone/>
            </a:pPr>
            <a:endParaRPr lang="fr-FR" sz="1200" b="1">
              <a:latin typeface="Fira Code"/>
              <a:ea typeface="Fira Code"/>
              <a:cs typeface="Fira Code"/>
              <a:sym typeface="Fira Code"/>
            </a:endParaRPr>
          </a:p>
          <a:p>
            <a:pPr marL="0" lvl="0" indent="304800" algn="l" rtl="0">
              <a:spcBef>
                <a:spcPts val="0"/>
              </a:spcBef>
              <a:spcAft>
                <a:spcPts val="0"/>
              </a:spcAft>
              <a:buNone/>
            </a:pPr>
            <a:endParaRPr lang="fr-FR" sz="1200" b="1">
              <a:latin typeface="Fira Code"/>
              <a:ea typeface="Fira Code"/>
              <a:cs typeface="Fira Code"/>
              <a:sym typeface="Fira Code"/>
            </a:endParaRPr>
          </a:p>
          <a:p>
            <a:pPr marL="0" lvl="0" indent="304800" algn="l" rtl="0">
              <a:spcBef>
                <a:spcPts val="0"/>
              </a:spcBef>
              <a:spcAft>
                <a:spcPts val="0"/>
              </a:spcAft>
              <a:buNone/>
            </a:pPr>
            <a:endParaRPr lang="fr-FR" sz="1200" b="1">
              <a:latin typeface="Fira Code"/>
              <a:ea typeface="Fira Code"/>
              <a:cs typeface="Fira Code"/>
              <a:sym typeface="Fira Code"/>
            </a:endParaRPr>
          </a:p>
          <a:p>
            <a:pPr marL="0" lvl="0" indent="304800" algn="l" rtl="0">
              <a:spcBef>
                <a:spcPts val="0"/>
              </a:spcBef>
              <a:spcAft>
                <a:spcPts val="0"/>
              </a:spcAft>
              <a:buNone/>
            </a:pPr>
            <a:endParaRPr lang="fr-FR" sz="1200" b="1">
              <a:latin typeface="Fira Code"/>
              <a:ea typeface="Fira Code"/>
              <a:cs typeface="Fira Code"/>
              <a:sym typeface="Fira Code"/>
            </a:endParaRPr>
          </a:p>
          <a:p>
            <a:pPr marL="0" lvl="0" indent="304800" algn="l" rtl="0">
              <a:spcBef>
                <a:spcPts val="0"/>
              </a:spcBef>
              <a:spcAft>
                <a:spcPts val="0"/>
              </a:spcAft>
              <a:buNone/>
            </a:pPr>
            <a:endParaRPr lang="fr-FR" sz="1200" b="1">
              <a:latin typeface="Fira Code"/>
              <a:ea typeface="Fira Code"/>
              <a:cs typeface="Fira Code"/>
              <a:sym typeface="Fira Code"/>
            </a:endParaRPr>
          </a:p>
          <a:p>
            <a:pPr marL="0" lvl="0" indent="30480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r>
              <a:rPr lang="fr" sz="1200" b="1">
                <a:latin typeface="Fira Code"/>
                <a:ea typeface="Fira Code"/>
                <a:cs typeface="Fira Code"/>
                <a:sym typeface="Fira Code"/>
              </a:rPr>
              <a:t>}</a:t>
            </a:r>
            <a:endParaRPr sz="1200" b="1">
              <a:latin typeface="Fira Code"/>
              <a:ea typeface="Fira Code"/>
              <a:cs typeface="Fira Code"/>
              <a:sym typeface="Fira Code"/>
            </a:endParaRPr>
          </a:p>
        </p:txBody>
      </p:sp>
      <p:sp>
        <p:nvSpPr>
          <p:cNvPr id="1078" name="Google Shape;107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a:t>Initial Simulations to </a:t>
            </a:r>
            <a:r>
              <a:rPr lang="fr" err="1"/>
              <a:t>Estimate</a:t>
            </a:r>
            <a:r>
              <a:rPr lang="fr"/>
              <a:t> </a:t>
            </a:r>
            <a:r>
              <a:rPr lang="fr" err="1"/>
              <a:t>Needs</a:t>
            </a:r>
            <a:endParaRPr lang="fr-FR" b="0" err="1"/>
          </a:p>
        </p:txBody>
      </p:sp>
      <p:sp>
        <p:nvSpPr>
          <p:cNvPr id="1082" name="Google Shape;108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47</a:t>
            </a:fld>
            <a:endParaRPr/>
          </a:p>
        </p:txBody>
      </p:sp>
      <p:grpSp>
        <p:nvGrpSpPr>
          <p:cNvPr id="2" name="Groupe 1">
            <a:extLst>
              <a:ext uri="{FF2B5EF4-FFF2-40B4-BE49-F238E27FC236}">
                <a16:creationId xmlns:a16="http://schemas.microsoft.com/office/drawing/2014/main" id="{F51099D6-593F-08F0-6CCC-E24A9032865E}"/>
              </a:ext>
            </a:extLst>
          </p:cNvPr>
          <p:cNvGrpSpPr/>
          <p:nvPr/>
        </p:nvGrpSpPr>
        <p:grpSpPr>
          <a:xfrm>
            <a:off x="629594" y="2815840"/>
            <a:ext cx="842092" cy="854411"/>
            <a:chOff x="232730" y="3365488"/>
            <a:chExt cx="937734" cy="951452"/>
          </a:xfrm>
        </p:grpSpPr>
        <p:grpSp>
          <p:nvGrpSpPr>
            <p:cNvPr id="3" name="Google Shape;679;p28">
              <a:extLst>
                <a:ext uri="{FF2B5EF4-FFF2-40B4-BE49-F238E27FC236}">
                  <a16:creationId xmlns:a16="http://schemas.microsoft.com/office/drawing/2014/main" id="{E0E189B0-520E-4CF2-DFC8-AADEBD1A8D0D}"/>
                </a:ext>
              </a:extLst>
            </p:cNvPr>
            <p:cNvGrpSpPr/>
            <p:nvPr/>
          </p:nvGrpSpPr>
          <p:grpSpPr>
            <a:xfrm rot="2700000">
              <a:off x="225871" y="3372347"/>
              <a:ext cx="951452" cy="937734"/>
              <a:chOff x="3326525" y="3507956"/>
              <a:chExt cx="782250" cy="782250"/>
            </a:xfrm>
          </p:grpSpPr>
          <p:sp>
            <p:nvSpPr>
              <p:cNvPr id="5" name="Google Shape;680;p28">
                <a:extLst>
                  <a:ext uri="{FF2B5EF4-FFF2-40B4-BE49-F238E27FC236}">
                    <a16:creationId xmlns:a16="http://schemas.microsoft.com/office/drawing/2014/main" id="{9BCEE09C-B1DC-0376-BAEB-34883797F44C}"/>
                  </a:ext>
                </a:extLst>
              </p:cNvPr>
              <p:cNvSpPr/>
              <p:nvPr/>
            </p:nvSpPr>
            <p:spPr>
              <a:xfrm rot="5400000">
                <a:off x="3556831"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 name="Google Shape;681;p28">
                <a:extLst>
                  <a:ext uri="{FF2B5EF4-FFF2-40B4-BE49-F238E27FC236}">
                    <a16:creationId xmlns:a16="http://schemas.microsoft.com/office/drawing/2014/main" id="{9653110E-45AC-6157-8C2B-DEEB625CE0FB}"/>
                  </a:ext>
                </a:extLst>
              </p:cNvPr>
              <p:cNvSpPr/>
              <p:nvPr/>
            </p:nvSpPr>
            <p:spPr>
              <a:xfrm rot="5400000">
                <a:off x="3403294"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 name="Google Shape;682;p28">
                <a:extLst>
                  <a:ext uri="{FF2B5EF4-FFF2-40B4-BE49-F238E27FC236}">
                    <a16:creationId xmlns:a16="http://schemas.microsoft.com/office/drawing/2014/main" id="{2D64CC14-93A4-557C-50D3-565CBF7BE1FE}"/>
                  </a:ext>
                </a:extLst>
              </p:cNvPr>
              <p:cNvSpPr/>
              <p:nvPr/>
            </p:nvSpPr>
            <p:spPr>
              <a:xfrm rot="5400000">
                <a:off x="3249756"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 name="Google Shape;683;p28">
                <a:extLst>
                  <a:ext uri="{FF2B5EF4-FFF2-40B4-BE49-F238E27FC236}">
                    <a16:creationId xmlns:a16="http://schemas.microsoft.com/office/drawing/2014/main" id="{FC1EFD88-D5DF-AE68-8C53-03DB39BB7B8F}"/>
                  </a:ext>
                </a:extLst>
              </p:cNvPr>
              <p:cNvSpPr/>
              <p:nvPr/>
            </p:nvSpPr>
            <p:spPr>
              <a:xfrm rot="5400000">
                <a:off x="3096219"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 name="Google Shape;684;p28">
                <a:extLst>
                  <a:ext uri="{FF2B5EF4-FFF2-40B4-BE49-F238E27FC236}">
                    <a16:creationId xmlns:a16="http://schemas.microsoft.com/office/drawing/2014/main" id="{08E0EF83-4940-84BF-299B-7E6950FB53CB}"/>
                  </a:ext>
                </a:extLst>
              </p:cNvPr>
              <p:cNvSpPr/>
              <p:nvPr/>
            </p:nvSpPr>
            <p:spPr>
              <a:xfrm>
                <a:off x="3326525" y="3621975"/>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 name="Google Shape;685;p28">
                <a:extLst>
                  <a:ext uri="{FF2B5EF4-FFF2-40B4-BE49-F238E27FC236}">
                    <a16:creationId xmlns:a16="http://schemas.microsoft.com/office/drawing/2014/main" id="{530E1014-0876-6E16-0438-093426F7EE20}"/>
                  </a:ext>
                </a:extLst>
              </p:cNvPr>
              <p:cNvSpPr/>
              <p:nvPr/>
            </p:nvSpPr>
            <p:spPr>
              <a:xfrm>
                <a:off x="3326525" y="3775513"/>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 name="Google Shape;686;p28">
                <a:extLst>
                  <a:ext uri="{FF2B5EF4-FFF2-40B4-BE49-F238E27FC236}">
                    <a16:creationId xmlns:a16="http://schemas.microsoft.com/office/drawing/2014/main" id="{11EA2195-3663-A7F2-8DE3-A1DA73037B14}"/>
                  </a:ext>
                </a:extLst>
              </p:cNvPr>
              <p:cNvSpPr/>
              <p:nvPr/>
            </p:nvSpPr>
            <p:spPr>
              <a:xfrm>
                <a:off x="3328775" y="3929050"/>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2" name="Google Shape;687;p28">
                <a:extLst>
                  <a:ext uri="{FF2B5EF4-FFF2-40B4-BE49-F238E27FC236}">
                    <a16:creationId xmlns:a16="http://schemas.microsoft.com/office/drawing/2014/main" id="{D8AA3C4C-B93E-1C37-E969-334AB0D3B581}"/>
                  </a:ext>
                </a:extLst>
              </p:cNvPr>
              <p:cNvSpPr/>
              <p:nvPr/>
            </p:nvSpPr>
            <p:spPr>
              <a:xfrm>
                <a:off x="3328775" y="4082588"/>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3" name="Google Shape;688;p28">
                <a:extLst>
                  <a:ext uri="{FF2B5EF4-FFF2-40B4-BE49-F238E27FC236}">
                    <a16:creationId xmlns:a16="http://schemas.microsoft.com/office/drawing/2014/main" id="{26FC9532-A590-6D47-D983-66DFD2A93841}"/>
                  </a:ext>
                </a:extLst>
              </p:cNvPr>
              <p:cNvSpPr/>
              <p:nvPr/>
            </p:nvSpPr>
            <p:spPr>
              <a:xfrm>
                <a:off x="3381575" y="3560525"/>
                <a:ext cx="674400" cy="677100"/>
              </a:xfrm>
              <a:prstGeom prst="roundRect">
                <a:avLst>
                  <a:gd name="adj" fmla="val 952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
          <p:nvSpPr>
            <p:cNvPr id="4" name="Google Shape;689;p28">
              <a:extLst>
                <a:ext uri="{FF2B5EF4-FFF2-40B4-BE49-F238E27FC236}">
                  <a16:creationId xmlns:a16="http://schemas.microsoft.com/office/drawing/2014/main" id="{3D8C752A-DA65-C357-5A9F-1C3F7E8EB76D}"/>
                </a:ext>
              </a:extLst>
            </p:cNvPr>
            <p:cNvSpPr txBox="1"/>
            <p:nvPr/>
          </p:nvSpPr>
          <p:spPr>
            <a:xfrm>
              <a:off x="315127" y="3608866"/>
              <a:ext cx="772902" cy="46544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fr-FR" sz="1800" b="1">
                  <a:solidFill>
                    <a:srgbClr val="FFFFFF"/>
                  </a:solidFill>
                  <a:latin typeface="Nunito"/>
                  <a:ea typeface="Nunito"/>
                  <a:cs typeface="Nunito"/>
                  <a:sym typeface="Nunito"/>
                </a:rPr>
                <a:t>X</a:t>
              </a:r>
              <a:r>
                <a:rPr lang="fr" sz="1800" b="1">
                  <a:solidFill>
                    <a:srgbClr val="FFFFFF"/>
                  </a:solidFill>
                  <a:latin typeface="Nunito"/>
                  <a:ea typeface="Nunito"/>
                  <a:cs typeface="Nunito"/>
                  <a:sym typeface="Nunito"/>
                </a:rPr>
                <a:t>1</a:t>
              </a:r>
            </a:p>
            <a:p>
              <a:pPr marL="0" lvl="0" indent="0" algn="ctr" rtl="0">
                <a:spcBef>
                  <a:spcPts val="0"/>
                </a:spcBef>
                <a:spcAft>
                  <a:spcPts val="0"/>
                </a:spcAft>
                <a:buNone/>
              </a:pPr>
              <a:r>
                <a:rPr lang="fr" sz="1800" b="1">
                  <a:solidFill>
                    <a:srgbClr val="FFFFFF"/>
                  </a:solidFill>
                  <a:latin typeface="Nunito"/>
                  <a:ea typeface="Nunito"/>
                  <a:cs typeface="Nunito"/>
                  <a:sym typeface="Nunito"/>
                </a:rPr>
                <a:t>core</a:t>
              </a:r>
              <a:endParaRPr sz="1800" b="1">
                <a:solidFill>
                  <a:srgbClr val="FFFFFF"/>
                </a:solidFill>
                <a:latin typeface="Nunito"/>
                <a:ea typeface="Nunito"/>
                <a:cs typeface="Nunito"/>
                <a:sym typeface="Nunito"/>
              </a:endParaRPr>
            </a:p>
          </p:txBody>
        </p:sp>
      </p:grpSp>
      <p:sp>
        <p:nvSpPr>
          <p:cNvPr id="15" name="ZoneTexte 14">
            <a:extLst>
              <a:ext uri="{FF2B5EF4-FFF2-40B4-BE49-F238E27FC236}">
                <a16:creationId xmlns:a16="http://schemas.microsoft.com/office/drawing/2014/main" id="{A55C31FC-89F5-2C60-A4CD-6EBD0A538836}"/>
              </a:ext>
            </a:extLst>
          </p:cNvPr>
          <p:cNvSpPr txBox="1"/>
          <p:nvPr/>
        </p:nvSpPr>
        <p:spPr>
          <a:xfrm>
            <a:off x="3853620" y="2571569"/>
            <a:ext cx="1974396" cy="400110"/>
          </a:xfrm>
          <a:prstGeom prst="rect">
            <a:avLst/>
          </a:prstGeom>
          <a:noFill/>
        </p:spPr>
        <p:txBody>
          <a:bodyPr wrap="square" lIns="91440" tIns="45720" rIns="91440" bIns="45720" anchor="t">
            <a:spAutoFit/>
          </a:bodyPr>
          <a:lstStyle/>
          <a:p>
            <a:r>
              <a:rPr lang="fr" sz="2000" b="1">
                <a:solidFill>
                  <a:srgbClr val="194073"/>
                </a:solidFill>
                <a:latin typeface="Fira Code"/>
                <a:ea typeface="Fira Code"/>
                <a:cs typeface="Fira Code"/>
                <a:sym typeface="Fira Code"/>
              </a:rPr>
              <a:t>💾 </a:t>
            </a:r>
            <a:r>
              <a:rPr lang="fr-FR" sz="1400" b="1">
                <a:solidFill>
                  <a:schemeClr val="tx1"/>
                </a:solidFill>
                <a:latin typeface="Fira Code"/>
                <a:ea typeface="Fira Code"/>
                <a:cs typeface="Fira Code"/>
                <a:sym typeface="Fira Code"/>
              </a:rPr>
              <a:t>min </a:t>
            </a:r>
            <a:r>
              <a:rPr lang="fr-FR" b="1">
                <a:solidFill>
                  <a:schemeClr val="tx1"/>
                </a:solidFill>
                <a:latin typeface="Fira Code"/>
                <a:ea typeface="Fira Code"/>
                <a:cs typeface="Fira Code"/>
                <a:sym typeface="Fira Code"/>
              </a:rPr>
              <a:t>=&gt; </a:t>
            </a:r>
            <a:r>
              <a:rPr lang="fr-FR" b="1" err="1">
                <a:solidFill>
                  <a:schemeClr val="tx1"/>
                </a:solidFill>
                <a:latin typeface="Fira Code"/>
                <a:ea typeface="Fira Code"/>
                <a:cs typeface="Fira Code"/>
                <a:sym typeface="Fira Code"/>
              </a:rPr>
              <a:t>Nmin</a:t>
            </a:r>
            <a:r>
              <a:rPr lang="fr-FR" b="1">
                <a:solidFill>
                  <a:srgbClr val="194073"/>
                </a:solidFill>
                <a:latin typeface="Fira Code"/>
                <a:ea typeface="Fira Code"/>
                <a:cs typeface="Fira Code"/>
                <a:sym typeface="Fira Code"/>
              </a:rPr>
              <a:t> </a:t>
            </a:r>
            <a:endParaRPr lang="fr-FR" sz="1400" b="1">
              <a:solidFill>
                <a:srgbClr val="194073"/>
              </a:solidFill>
              <a:latin typeface="Fira Code"/>
              <a:ea typeface="Fira Code"/>
              <a:cs typeface="Fira Code"/>
              <a:sym typeface="Fira Code"/>
            </a:endParaRPr>
          </a:p>
        </p:txBody>
      </p:sp>
      <p:pic>
        <p:nvPicPr>
          <p:cNvPr id="16" name="Google Shape;54;p13">
            <a:extLst>
              <a:ext uri="{FF2B5EF4-FFF2-40B4-BE49-F238E27FC236}">
                <a16:creationId xmlns:a16="http://schemas.microsoft.com/office/drawing/2014/main" id="{282AABB2-E4B7-075A-7590-C31ABB9AFCC9}"/>
              </a:ext>
            </a:extLst>
          </p:cNvPr>
          <p:cNvPicPr preferRelativeResize="0"/>
          <p:nvPr/>
        </p:nvPicPr>
        <p:blipFill rotWithShape="1">
          <a:blip r:embed="rId3">
            <a:alphaModFix/>
          </a:blip>
          <a:srcRect t="5223" r="30767" b="5017"/>
          <a:stretch/>
        </p:blipFill>
        <p:spPr>
          <a:xfrm>
            <a:off x="2007053" y="2846905"/>
            <a:ext cx="937800" cy="972600"/>
          </a:xfrm>
          <a:prstGeom prst="ellipse">
            <a:avLst/>
          </a:prstGeom>
          <a:noFill/>
          <a:ln>
            <a:noFill/>
          </a:ln>
        </p:spPr>
      </p:pic>
      <p:pic>
        <p:nvPicPr>
          <p:cNvPr id="17" name="Google Shape;54;p13">
            <a:extLst>
              <a:ext uri="{FF2B5EF4-FFF2-40B4-BE49-F238E27FC236}">
                <a16:creationId xmlns:a16="http://schemas.microsoft.com/office/drawing/2014/main" id="{7F711973-9D56-A74B-9D87-91EF74996AC4}"/>
              </a:ext>
            </a:extLst>
          </p:cNvPr>
          <p:cNvPicPr preferRelativeResize="0"/>
          <p:nvPr/>
        </p:nvPicPr>
        <p:blipFill rotWithShape="1">
          <a:blip r:embed="rId3">
            <a:alphaModFix/>
          </a:blip>
          <a:srcRect t="5223" r="30767" b="5017"/>
          <a:stretch/>
        </p:blipFill>
        <p:spPr>
          <a:xfrm>
            <a:off x="2944853" y="3368605"/>
            <a:ext cx="471364" cy="488856"/>
          </a:xfrm>
          <a:prstGeom prst="ellipse">
            <a:avLst/>
          </a:prstGeom>
          <a:noFill/>
          <a:ln>
            <a:noFill/>
          </a:ln>
        </p:spPr>
      </p:pic>
      <p:pic>
        <p:nvPicPr>
          <p:cNvPr id="18" name="Google Shape;54;p13">
            <a:extLst>
              <a:ext uri="{FF2B5EF4-FFF2-40B4-BE49-F238E27FC236}">
                <a16:creationId xmlns:a16="http://schemas.microsoft.com/office/drawing/2014/main" id="{DBBFA7EB-CFEF-3228-0BA6-FF70D08AE63A}"/>
              </a:ext>
            </a:extLst>
          </p:cNvPr>
          <p:cNvPicPr preferRelativeResize="0"/>
          <p:nvPr/>
        </p:nvPicPr>
        <p:blipFill rotWithShape="1">
          <a:blip r:embed="rId3">
            <a:alphaModFix/>
          </a:blip>
          <a:srcRect t="5223" r="30767" b="5017"/>
          <a:stretch/>
        </p:blipFill>
        <p:spPr>
          <a:xfrm>
            <a:off x="2944853" y="2793417"/>
            <a:ext cx="471364" cy="488856"/>
          </a:xfrm>
          <a:prstGeom prst="ellipse">
            <a:avLst/>
          </a:prstGeom>
          <a:noFill/>
          <a:ln>
            <a:noFill/>
          </a:ln>
        </p:spPr>
      </p:pic>
      <p:sp>
        <p:nvSpPr>
          <p:cNvPr id="19" name="ZoneTexte 18">
            <a:extLst>
              <a:ext uri="{FF2B5EF4-FFF2-40B4-BE49-F238E27FC236}">
                <a16:creationId xmlns:a16="http://schemas.microsoft.com/office/drawing/2014/main" id="{C4A4F229-2DA2-88EE-81A6-1C8C6FCC3451}"/>
              </a:ext>
            </a:extLst>
          </p:cNvPr>
          <p:cNvSpPr txBox="1"/>
          <p:nvPr/>
        </p:nvSpPr>
        <p:spPr>
          <a:xfrm>
            <a:off x="3852611" y="3161672"/>
            <a:ext cx="1971174" cy="461665"/>
          </a:xfrm>
          <a:prstGeom prst="rect">
            <a:avLst/>
          </a:prstGeom>
          <a:noFill/>
        </p:spPr>
        <p:txBody>
          <a:bodyPr wrap="square" lIns="91440" tIns="45720" rIns="91440" bIns="45720" anchor="t">
            <a:spAutoFit/>
          </a:bodyPr>
          <a:lstStyle/>
          <a:p>
            <a:r>
              <a:rPr lang="fr" sz="1200" b="1" err="1">
                <a:solidFill>
                  <a:srgbClr val="FF0000"/>
                </a:solidFill>
                <a:latin typeface="Fira Code"/>
                <a:ea typeface="Fira Code"/>
                <a:cs typeface="Fira Code"/>
                <a:sym typeface="Fira Code"/>
              </a:rPr>
              <a:t>theoretical</a:t>
            </a:r>
            <a:r>
              <a:rPr lang="fr" sz="1200" b="1">
                <a:solidFill>
                  <a:srgbClr val="FF0000"/>
                </a:solidFill>
                <a:latin typeface="Fira Code"/>
                <a:ea typeface="Fira Code"/>
                <a:cs typeface="Fira Code"/>
                <a:sym typeface="Fira Code"/>
              </a:rPr>
              <a:t> maximal speed up (</a:t>
            </a:r>
            <a:r>
              <a:rPr lang="fr" sz="1200" b="1" err="1">
                <a:solidFill>
                  <a:srgbClr val="FF0000"/>
                </a:solidFill>
                <a:latin typeface="Fira Code"/>
                <a:ea typeface="Fira Code"/>
                <a:cs typeface="Fira Code"/>
                <a:sym typeface="Fira Code"/>
              </a:rPr>
              <a:t>Smax</a:t>
            </a:r>
            <a:r>
              <a:rPr lang="fr" sz="1200" b="1">
                <a:solidFill>
                  <a:srgbClr val="FF0000"/>
                </a:solidFill>
                <a:latin typeface="Fira Code"/>
                <a:ea typeface="Fira Code"/>
                <a:cs typeface="Fira Code"/>
                <a:sym typeface="Fira Code"/>
              </a:rPr>
              <a:t>)</a:t>
            </a:r>
            <a:endParaRPr lang="fr-FR" sz="1200">
              <a:solidFill>
                <a:srgbClr val="FF0000"/>
              </a:solidFill>
              <a:latin typeface="Fira Code"/>
              <a:ea typeface="Fira Code"/>
              <a:cs typeface="Fira Code"/>
            </a:endParaRPr>
          </a:p>
        </p:txBody>
      </p:sp>
      <p:sp>
        <p:nvSpPr>
          <p:cNvPr id="22" name="ZoneTexte 21">
            <a:extLst>
              <a:ext uri="{FF2B5EF4-FFF2-40B4-BE49-F238E27FC236}">
                <a16:creationId xmlns:a16="http://schemas.microsoft.com/office/drawing/2014/main" id="{AF89C41B-82F3-17A1-39ED-0405A8B750AE}"/>
              </a:ext>
            </a:extLst>
          </p:cNvPr>
          <p:cNvSpPr txBox="1"/>
          <p:nvPr/>
        </p:nvSpPr>
        <p:spPr>
          <a:xfrm>
            <a:off x="1113235" y="3628427"/>
            <a:ext cx="1154473" cy="307777"/>
          </a:xfrm>
          <a:prstGeom prst="rect">
            <a:avLst/>
          </a:prstGeom>
          <a:noFill/>
        </p:spPr>
        <p:txBody>
          <a:bodyPr wrap="square" lIns="91440" tIns="45720" rIns="91440" bIns="45720" anchor="t">
            <a:spAutoFit/>
          </a:bodyPr>
          <a:lstStyle/>
          <a:p>
            <a:pPr marL="0" lvl="0" indent="0" algn="l" rtl="0">
              <a:spcBef>
                <a:spcPts val="0"/>
              </a:spcBef>
              <a:spcAft>
                <a:spcPts val="0"/>
              </a:spcAft>
              <a:buNone/>
            </a:pPr>
            <a:r>
              <a:rPr lang="fr-FR" sz="1400" b="1">
                <a:solidFill>
                  <a:schemeClr val="tx1"/>
                </a:solidFill>
                <a:latin typeface="Fira Code"/>
                <a:ea typeface="Fira Code"/>
                <a:cs typeface="Fira Code"/>
                <a:sym typeface="Fira Code"/>
              </a:rPr>
              <a:t>+pipeline</a:t>
            </a:r>
            <a:endParaRPr lang="fr-FR" sz="1400" b="1">
              <a:solidFill>
                <a:schemeClr val="tx1"/>
              </a:solidFill>
              <a:latin typeface="Fira Code"/>
              <a:ea typeface="Fira Code"/>
              <a:cs typeface="Fira Code"/>
            </a:endParaRPr>
          </a:p>
        </p:txBody>
      </p:sp>
      <p:sp>
        <p:nvSpPr>
          <p:cNvPr id="21" name="Google Shape;1079;p45">
            <a:extLst>
              <a:ext uri="{FF2B5EF4-FFF2-40B4-BE49-F238E27FC236}">
                <a16:creationId xmlns:a16="http://schemas.microsoft.com/office/drawing/2014/main" id="{6CE40D08-F03E-E5C6-F2FA-D7209E1E08F4}"/>
              </a:ext>
            </a:extLst>
          </p:cNvPr>
          <p:cNvSpPr/>
          <p:nvPr/>
        </p:nvSpPr>
        <p:spPr>
          <a:xfrm>
            <a:off x="5695950" y="1793575"/>
            <a:ext cx="3449025" cy="183592"/>
          </a:xfrm>
          <a:prstGeom prst="roundRect">
            <a:avLst>
              <a:gd name="adj" fmla="val 16667"/>
            </a:avLst>
          </a:prstGeom>
          <a:solidFill>
            <a:srgbClr val="CFE2F3"/>
          </a:solidFill>
          <a:ln>
            <a:noFill/>
          </a:ln>
        </p:spPr>
        <p:txBody>
          <a:bodyPr spcFirstLastPara="1" wrap="square" lIns="62200" tIns="12250" rIns="62200" bIns="62200" anchor="t" anchorCtr="0">
            <a:noAutofit/>
          </a:bodyPr>
          <a:lstStyle/>
          <a:p>
            <a:pPr marL="0" lvl="0" indent="0" algn="l" rtl="0">
              <a:spcBef>
                <a:spcPts val="0"/>
              </a:spcBef>
              <a:spcAft>
                <a:spcPts val="0"/>
              </a:spcAft>
              <a:buNone/>
            </a:pPr>
            <a:r>
              <a:rPr lang="fr" sz="1000" b="1">
                <a:solidFill>
                  <a:schemeClr val="tx1"/>
                </a:solidFill>
                <a:latin typeface="Fira Code"/>
                <a:ea typeface="Fira Code"/>
                <a:cs typeface="Fira Code"/>
                <a:sym typeface="Fira Code"/>
              </a:rPr>
              <a:t>for(</a:t>
            </a:r>
            <a:r>
              <a:rPr lang="fr" sz="1000" b="1">
                <a:solidFill>
                  <a:srgbClr val="183F8C"/>
                </a:solidFill>
                <a:latin typeface="Fira Code"/>
                <a:ea typeface="Fira Code"/>
                <a:cs typeface="Fira Code"/>
                <a:sym typeface="Fira Code"/>
              </a:rPr>
              <a:t>Node</a:t>
            </a:r>
            <a:r>
              <a:rPr lang="fr" sz="1000" b="1">
                <a:solidFill>
                  <a:schemeClr val="tx1"/>
                </a:solidFill>
                <a:latin typeface="Fira Code"/>
                <a:ea typeface="Fira Code"/>
                <a:cs typeface="Fira Code"/>
                <a:sym typeface="Fira Code"/>
              </a:rPr>
              <a:t>&lt;</a:t>
            </a:r>
            <a:r>
              <a:rPr lang="fr" sz="1000" b="1" err="1">
                <a:solidFill>
                  <a:schemeClr val="tx1"/>
                </a:solidFill>
                <a:latin typeface="Fira Code"/>
                <a:ea typeface="Fira Code"/>
                <a:cs typeface="Fira Code"/>
                <a:sym typeface="Fira Code"/>
              </a:rPr>
              <a:t>Nmax</a:t>
            </a:r>
            <a:r>
              <a:rPr lang="fr" sz="1000" b="1">
                <a:solidFill>
                  <a:schemeClr val="tx1"/>
                </a:solidFill>
                <a:latin typeface="Fira Code"/>
                <a:ea typeface="Fira Code"/>
                <a:cs typeface="Fira Code"/>
                <a:sym typeface="Fira Code"/>
              </a:rPr>
              <a:t>; </a:t>
            </a:r>
            <a:r>
              <a:rPr lang="fr" sz="1000" b="1" err="1">
                <a:solidFill>
                  <a:srgbClr val="00B0F0"/>
                </a:solidFill>
                <a:latin typeface="Fira Code"/>
                <a:ea typeface="Fira Code"/>
                <a:cs typeface="Fira Code"/>
                <a:sym typeface="Fira Code"/>
              </a:rPr>
              <a:t>Core</a:t>
            </a:r>
            <a:r>
              <a:rPr lang="fr" sz="1000" b="1">
                <a:solidFill>
                  <a:schemeClr val="tx1"/>
                </a:solidFill>
                <a:latin typeface="Fira Code"/>
                <a:ea typeface="Fira Code"/>
                <a:cs typeface="Fira Code"/>
                <a:sym typeface="Fira Code"/>
              </a:rPr>
              <a:t>&lt;</a:t>
            </a:r>
            <a:r>
              <a:rPr lang="fr" sz="1000" b="1" err="1">
                <a:solidFill>
                  <a:schemeClr val="tx1"/>
                </a:solidFill>
                <a:latin typeface="Fira Code"/>
                <a:ea typeface="Fira Code"/>
                <a:cs typeface="Fira Code"/>
                <a:sym typeface="Fira Code"/>
              </a:rPr>
              <a:t>CMax;</a:t>
            </a:r>
            <a:r>
              <a:rPr lang="fr" sz="1000" b="1" err="1">
                <a:solidFill>
                  <a:srgbClr val="8C4130"/>
                </a:solidFill>
                <a:latin typeface="Fira Code"/>
                <a:ea typeface="Fira Code"/>
                <a:cs typeface="Fira Code"/>
                <a:sym typeface="Fira Code"/>
              </a:rPr>
              <a:t>Network</a:t>
            </a:r>
            <a:r>
              <a:rPr lang="fr" sz="1000" b="1">
                <a:solidFill>
                  <a:schemeClr val="tx1"/>
                </a:solidFill>
                <a:latin typeface="Fira Code"/>
                <a:ea typeface="Fira Code"/>
                <a:cs typeface="Fira Code"/>
                <a:sym typeface="Fira Code"/>
              </a:rPr>
              <a:t>++){}</a:t>
            </a:r>
            <a:endParaRPr lang="fr-FR" sz="1000" b="1">
              <a:solidFill>
                <a:schemeClr val="tx1"/>
              </a:solidFill>
              <a:latin typeface="Fira Code"/>
              <a:ea typeface="Fira Code"/>
              <a:cs typeface="Fira Code"/>
            </a:endParaRPr>
          </a:p>
        </p:txBody>
      </p:sp>
      <p:sp>
        <p:nvSpPr>
          <p:cNvPr id="24" name="Google Shape;1083;p45">
            <a:extLst>
              <a:ext uri="{FF2B5EF4-FFF2-40B4-BE49-F238E27FC236}">
                <a16:creationId xmlns:a16="http://schemas.microsoft.com/office/drawing/2014/main" id="{99D1AAD6-AD8F-0E20-5916-07A1A1DDD956}"/>
              </a:ext>
            </a:extLst>
          </p:cNvPr>
          <p:cNvSpPr txBox="1"/>
          <p:nvPr/>
        </p:nvSpPr>
        <p:spPr>
          <a:xfrm>
            <a:off x="260899" y="1519200"/>
            <a:ext cx="3320108"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900">
                <a:solidFill>
                  <a:schemeClr val="dk1"/>
                </a:solidFill>
                <a:latin typeface="Nunito"/>
                <a:ea typeface="Nunito"/>
                <a:cs typeface="Nunito"/>
                <a:sym typeface="Nunito"/>
              </a:rPr>
              <a:t>🔍Λ(</a:t>
            </a:r>
            <a:r>
              <a:rPr lang="fr" sz="900" b="1">
                <a:solidFill>
                  <a:srgbClr val="183F8C"/>
                </a:solidFill>
                <a:latin typeface="Nunito"/>
                <a:ea typeface="Nunito"/>
                <a:cs typeface="Nunito"/>
                <a:sym typeface="Nunito"/>
              </a:rPr>
              <a:t>Node</a:t>
            </a:r>
            <a:r>
              <a:rPr lang="fr" sz="900">
                <a:solidFill>
                  <a:schemeClr val="dk1"/>
                </a:solidFill>
                <a:latin typeface="Nunito"/>
                <a:ea typeface="Nunito"/>
                <a:cs typeface="Nunito"/>
                <a:sym typeface="Nunito"/>
              </a:rPr>
              <a:t>, </a:t>
            </a:r>
            <a:r>
              <a:rPr lang="fr" sz="900" b="1" err="1">
                <a:solidFill>
                  <a:srgbClr val="00B0F0"/>
                </a:solidFill>
                <a:latin typeface="Nunito"/>
                <a:ea typeface="Nunito"/>
                <a:cs typeface="Nunito"/>
                <a:sym typeface="Nunito"/>
              </a:rPr>
              <a:t>Core</a:t>
            </a:r>
            <a:r>
              <a:rPr lang="fr" sz="900" err="1">
                <a:solidFill>
                  <a:schemeClr val="dk1"/>
                </a:solidFill>
                <a:latin typeface="Nunito"/>
                <a:ea typeface="Nunito"/>
                <a:cs typeface="Nunito"/>
                <a:sym typeface="Nunito"/>
              </a:rPr>
              <a:t>,</a:t>
            </a:r>
            <a:r>
              <a:rPr lang="fr" sz="900" b="1" err="1">
                <a:solidFill>
                  <a:srgbClr val="8C4130"/>
                </a:solidFill>
                <a:latin typeface="Nunito"/>
                <a:ea typeface="Nunito"/>
                <a:cs typeface="Nunito"/>
                <a:sym typeface="Nunito"/>
              </a:rPr>
              <a:t>Network</a:t>
            </a:r>
            <a:r>
              <a:rPr lang="fr" sz="900">
                <a:solidFill>
                  <a:schemeClr val="dk1"/>
                </a:solidFill>
                <a:latin typeface="Nunito"/>
                <a:ea typeface="Nunito"/>
                <a:cs typeface="Nunito"/>
                <a:sym typeface="Nunito"/>
              </a:rPr>
              <a:t>) ⇒ρ(</a:t>
            </a:r>
            <a:r>
              <a:rPr lang="fr" sz="900" b="1">
                <a:solidFill>
                  <a:schemeClr val="dk1"/>
                </a:solidFill>
                <a:latin typeface="Nunito"/>
                <a:ea typeface="Nunito"/>
                <a:cs typeface="Nunito"/>
                <a:sym typeface="Nunito"/>
              </a:rPr>
              <a:t>⌛,💾,🔋,💵)</a:t>
            </a:r>
            <a:endParaRPr sz="900">
              <a:solidFill>
                <a:schemeClr val="dk1"/>
              </a:solidFill>
              <a:latin typeface="Nunito"/>
              <a:ea typeface="Nunito"/>
              <a:cs typeface="Nunito"/>
              <a:sym typeface="Nunito"/>
            </a:endParaRPr>
          </a:p>
        </p:txBody>
      </p:sp>
      <p:sp>
        <p:nvSpPr>
          <p:cNvPr id="23" name="ZoneTexte 22">
            <a:extLst>
              <a:ext uri="{FF2B5EF4-FFF2-40B4-BE49-F238E27FC236}">
                <a16:creationId xmlns:a16="http://schemas.microsoft.com/office/drawing/2014/main" id="{6C0A2299-5902-96A8-8A7C-F8D0958BEE22}"/>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extLst>
      <p:ext uri="{BB962C8B-B14F-4D97-AF65-F5344CB8AC3E}">
        <p14:creationId xmlns:p14="http://schemas.microsoft.com/office/powerpoint/2010/main" val="646730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39600000">
                                      <p:cBhvr>
                                        <p:cTn id="6" dur="1000" fill="hold"/>
                                        <p:tgtEl>
                                          <p:spTgt spid="16"/>
                                        </p:tgtEl>
                                        <p:attrNameLst>
                                          <p:attrName>r</p:attrName>
                                        </p:attrNameLst>
                                      </p:cBhvr>
                                    </p:animRot>
                                  </p:childTnLst>
                                </p:cTn>
                              </p:par>
                              <p:par>
                                <p:cTn id="7" presetID="8" presetClass="emph" presetSubtype="0" fill="hold" nodeType="withEffect">
                                  <p:stCondLst>
                                    <p:cond delay="0"/>
                                  </p:stCondLst>
                                  <p:childTnLst>
                                    <p:animRot by="-39600000">
                                      <p:cBhvr>
                                        <p:cTn id="8" dur="1000" fill="hold"/>
                                        <p:tgtEl>
                                          <p:spTgt spid="17"/>
                                        </p:tgtEl>
                                        <p:attrNameLst>
                                          <p:attrName>r</p:attrName>
                                        </p:attrNameLst>
                                      </p:cBhvr>
                                    </p:animRot>
                                  </p:childTnLst>
                                </p:cTn>
                              </p:par>
                              <p:par>
                                <p:cTn id="9" presetID="8" presetClass="emph" presetSubtype="0" fill="hold" nodeType="withEffect">
                                  <p:stCondLst>
                                    <p:cond delay="0"/>
                                  </p:stCondLst>
                                  <p:childTnLst>
                                    <p:animRot by="-39600000">
                                      <p:cBhvr>
                                        <p:cTn id="10" dur="1000" fill="hold"/>
                                        <p:tgtEl>
                                          <p:spTgt spid="18"/>
                                        </p:tgtEl>
                                        <p:attrNameLst>
                                          <p:attrName>r</p:attrName>
                                        </p:attrNameLst>
                                      </p:cBhvr>
                                    </p:animRo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20" name="Google Shape;1080;p45">
            <a:extLst>
              <a:ext uri="{FF2B5EF4-FFF2-40B4-BE49-F238E27FC236}">
                <a16:creationId xmlns:a16="http://schemas.microsoft.com/office/drawing/2014/main" id="{20422BDC-CC4F-274F-84A9-42CDB574B520}"/>
              </a:ext>
            </a:extLst>
          </p:cNvPr>
          <p:cNvSpPr/>
          <p:nvPr/>
        </p:nvSpPr>
        <p:spPr>
          <a:xfrm>
            <a:off x="257176" y="1796100"/>
            <a:ext cx="5543548" cy="3072600"/>
          </a:xfrm>
          <a:prstGeom prst="roundRect">
            <a:avLst>
              <a:gd name="adj" fmla="val 16667"/>
            </a:avLst>
          </a:prstGeom>
          <a:solidFill>
            <a:srgbClr val="CFE2F3"/>
          </a:solidFill>
          <a:ln>
            <a:noFill/>
          </a:ln>
        </p:spPr>
        <p:txBody>
          <a:bodyPr spcFirstLastPara="1" wrap="square" lIns="62200" tIns="12250" rIns="62200" bIns="62200" anchor="t" anchorCtr="0">
            <a:noAutofit/>
          </a:bodyPr>
          <a:lstStyle/>
          <a:p>
            <a:pPr marL="0" lvl="0" indent="0" algn="l" rtl="0">
              <a:spcBef>
                <a:spcPts val="0"/>
              </a:spcBef>
              <a:spcAft>
                <a:spcPts val="0"/>
              </a:spcAft>
              <a:buNone/>
            </a:pPr>
            <a:r>
              <a:rPr lang="fr" sz="1600" b="1">
                <a:latin typeface="Fira Code"/>
                <a:ea typeface="Fira Code"/>
                <a:cs typeface="Fira Code"/>
                <a:sym typeface="Fira Code"/>
              </a:rPr>
              <a:t>Init</a:t>
            </a:r>
            <a:r>
              <a:rPr lang="fr" sz="1200" b="1">
                <a:latin typeface="Fira Code"/>
                <a:ea typeface="Fira Code"/>
                <a:cs typeface="Fira Code"/>
                <a:sym typeface="Fira Code"/>
              </a:rPr>
              <a:t>{</a:t>
            </a:r>
            <a:endParaRPr sz="1200" b="1">
              <a:latin typeface="Fira Code"/>
              <a:ea typeface="Fira Code"/>
              <a:cs typeface="Fira Code"/>
              <a:sym typeface="Fira Code"/>
            </a:endParaRPr>
          </a:p>
          <a:p>
            <a:pPr marL="0" lvl="0" indent="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r>
              <a:rPr lang="fr" sz="1700" b="1">
                <a:latin typeface="Fira Code"/>
                <a:ea typeface="Fira Code"/>
                <a:cs typeface="Fira Code"/>
                <a:sym typeface="Fira Code"/>
              </a:rPr>
              <a:t>                </a:t>
            </a:r>
          </a:p>
          <a:p>
            <a:pPr marL="0" lvl="0" indent="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endParaRPr sz="1200" b="1">
              <a:latin typeface="Fira Code"/>
              <a:ea typeface="Fira Code"/>
              <a:cs typeface="Fira Code"/>
              <a:sym typeface="Fira Code"/>
            </a:endParaRPr>
          </a:p>
          <a:p>
            <a:pPr marL="0" lvl="0" indent="304800" algn="l" rtl="0">
              <a:spcBef>
                <a:spcPts val="0"/>
              </a:spcBef>
              <a:spcAft>
                <a:spcPts val="0"/>
              </a:spcAft>
              <a:buNone/>
            </a:pPr>
            <a:endParaRPr lang="en-GB" sz="1200" b="1">
              <a:latin typeface="Fira Code"/>
              <a:ea typeface="Fira Code"/>
              <a:cs typeface="Fira Code"/>
              <a:sym typeface="Fira Code"/>
            </a:endParaRPr>
          </a:p>
          <a:p>
            <a:pPr marL="0" lvl="0" indent="304800" algn="l" rtl="0">
              <a:spcBef>
                <a:spcPts val="0"/>
              </a:spcBef>
              <a:spcAft>
                <a:spcPts val="0"/>
              </a:spcAft>
              <a:buNone/>
            </a:pPr>
            <a:endParaRPr lang="fr-FR" sz="1200" b="1">
              <a:latin typeface="Fira Code"/>
              <a:ea typeface="Fira Code"/>
              <a:cs typeface="Fira Code"/>
              <a:sym typeface="Fira Code"/>
            </a:endParaRPr>
          </a:p>
          <a:p>
            <a:pPr marL="0" lvl="0" indent="304800" algn="l" rtl="0">
              <a:spcBef>
                <a:spcPts val="0"/>
              </a:spcBef>
              <a:spcAft>
                <a:spcPts val="0"/>
              </a:spcAft>
              <a:buNone/>
            </a:pPr>
            <a:endParaRPr lang="fr-FR" sz="1200" b="1">
              <a:latin typeface="Fira Code"/>
              <a:ea typeface="Fira Code"/>
              <a:cs typeface="Fira Code"/>
              <a:sym typeface="Fira Code"/>
            </a:endParaRPr>
          </a:p>
          <a:p>
            <a:pPr marL="0" lvl="0" indent="304800" algn="l" rtl="0">
              <a:spcBef>
                <a:spcPts val="0"/>
              </a:spcBef>
              <a:spcAft>
                <a:spcPts val="0"/>
              </a:spcAft>
              <a:buNone/>
            </a:pPr>
            <a:endParaRPr lang="fr-FR" sz="1200" b="1">
              <a:latin typeface="Fira Code"/>
              <a:ea typeface="Fira Code"/>
              <a:cs typeface="Fira Code"/>
              <a:sym typeface="Fira Code"/>
            </a:endParaRPr>
          </a:p>
          <a:p>
            <a:pPr marL="0" lvl="0" indent="304800" algn="l" rtl="0">
              <a:spcBef>
                <a:spcPts val="0"/>
              </a:spcBef>
              <a:spcAft>
                <a:spcPts val="0"/>
              </a:spcAft>
              <a:buNone/>
            </a:pPr>
            <a:endParaRPr lang="fr-FR" sz="1200" b="1">
              <a:latin typeface="Fira Code"/>
              <a:ea typeface="Fira Code"/>
              <a:cs typeface="Fira Code"/>
              <a:sym typeface="Fira Code"/>
            </a:endParaRPr>
          </a:p>
          <a:p>
            <a:pPr marL="0" lvl="0" indent="304800" algn="l" rtl="0">
              <a:spcBef>
                <a:spcPts val="0"/>
              </a:spcBef>
              <a:spcAft>
                <a:spcPts val="0"/>
              </a:spcAft>
              <a:buNone/>
            </a:pPr>
            <a:endParaRPr lang="fr-FR" sz="1200" b="1">
              <a:latin typeface="Fira Code"/>
              <a:ea typeface="Fira Code"/>
              <a:cs typeface="Fira Code"/>
              <a:sym typeface="Fira Code"/>
            </a:endParaRPr>
          </a:p>
          <a:p>
            <a:pPr marL="0" lvl="0" indent="30480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r>
              <a:rPr lang="fr" sz="1200" b="1">
                <a:latin typeface="Fira Code"/>
                <a:ea typeface="Fira Code"/>
                <a:cs typeface="Fira Code"/>
                <a:sym typeface="Fira Code"/>
              </a:rPr>
              <a:t>}</a:t>
            </a:r>
            <a:endParaRPr sz="1200" b="1">
              <a:latin typeface="Fira Code"/>
              <a:ea typeface="Fira Code"/>
              <a:cs typeface="Fira Code"/>
              <a:sym typeface="Fira Code"/>
            </a:endParaRPr>
          </a:p>
        </p:txBody>
      </p:sp>
      <p:sp>
        <p:nvSpPr>
          <p:cNvPr id="1078" name="Google Shape;107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a:t>Initial Simulations to </a:t>
            </a:r>
            <a:r>
              <a:rPr lang="fr" err="1"/>
              <a:t>Estimate</a:t>
            </a:r>
            <a:r>
              <a:rPr lang="fr"/>
              <a:t> </a:t>
            </a:r>
            <a:r>
              <a:rPr lang="fr" err="1"/>
              <a:t>Needs</a:t>
            </a:r>
            <a:endParaRPr lang="fr-FR" err="1"/>
          </a:p>
        </p:txBody>
      </p:sp>
      <p:sp>
        <p:nvSpPr>
          <p:cNvPr id="1082" name="Google Shape;108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48</a:t>
            </a:fld>
            <a:endParaRPr/>
          </a:p>
        </p:txBody>
      </p:sp>
      <p:grpSp>
        <p:nvGrpSpPr>
          <p:cNvPr id="2" name="Groupe 1">
            <a:extLst>
              <a:ext uri="{FF2B5EF4-FFF2-40B4-BE49-F238E27FC236}">
                <a16:creationId xmlns:a16="http://schemas.microsoft.com/office/drawing/2014/main" id="{F51099D6-593F-08F0-6CCC-E24A9032865E}"/>
              </a:ext>
            </a:extLst>
          </p:cNvPr>
          <p:cNvGrpSpPr/>
          <p:nvPr/>
        </p:nvGrpSpPr>
        <p:grpSpPr>
          <a:xfrm>
            <a:off x="610544" y="3349240"/>
            <a:ext cx="842092" cy="854411"/>
            <a:chOff x="232730" y="3365488"/>
            <a:chExt cx="937734" cy="951452"/>
          </a:xfrm>
        </p:grpSpPr>
        <p:grpSp>
          <p:nvGrpSpPr>
            <p:cNvPr id="3" name="Google Shape;679;p28">
              <a:extLst>
                <a:ext uri="{FF2B5EF4-FFF2-40B4-BE49-F238E27FC236}">
                  <a16:creationId xmlns:a16="http://schemas.microsoft.com/office/drawing/2014/main" id="{E0E189B0-520E-4CF2-DFC8-AADEBD1A8D0D}"/>
                </a:ext>
              </a:extLst>
            </p:cNvPr>
            <p:cNvGrpSpPr/>
            <p:nvPr/>
          </p:nvGrpSpPr>
          <p:grpSpPr>
            <a:xfrm rot="2700000">
              <a:off x="225871" y="3372347"/>
              <a:ext cx="951452" cy="937734"/>
              <a:chOff x="3326525" y="3507956"/>
              <a:chExt cx="782250" cy="782250"/>
            </a:xfrm>
          </p:grpSpPr>
          <p:sp>
            <p:nvSpPr>
              <p:cNvPr id="5" name="Google Shape;680;p28">
                <a:extLst>
                  <a:ext uri="{FF2B5EF4-FFF2-40B4-BE49-F238E27FC236}">
                    <a16:creationId xmlns:a16="http://schemas.microsoft.com/office/drawing/2014/main" id="{9BCEE09C-B1DC-0376-BAEB-34883797F44C}"/>
                  </a:ext>
                </a:extLst>
              </p:cNvPr>
              <p:cNvSpPr/>
              <p:nvPr/>
            </p:nvSpPr>
            <p:spPr>
              <a:xfrm rot="5400000">
                <a:off x="3556831"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 name="Google Shape;681;p28">
                <a:extLst>
                  <a:ext uri="{FF2B5EF4-FFF2-40B4-BE49-F238E27FC236}">
                    <a16:creationId xmlns:a16="http://schemas.microsoft.com/office/drawing/2014/main" id="{9653110E-45AC-6157-8C2B-DEEB625CE0FB}"/>
                  </a:ext>
                </a:extLst>
              </p:cNvPr>
              <p:cNvSpPr/>
              <p:nvPr/>
            </p:nvSpPr>
            <p:spPr>
              <a:xfrm rot="5400000">
                <a:off x="3403294"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 name="Google Shape;682;p28">
                <a:extLst>
                  <a:ext uri="{FF2B5EF4-FFF2-40B4-BE49-F238E27FC236}">
                    <a16:creationId xmlns:a16="http://schemas.microsoft.com/office/drawing/2014/main" id="{2D64CC14-93A4-557C-50D3-565CBF7BE1FE}"/>
                  </a:ext>
                </a:extLst>
              </p:cNvPr>
              <p:cNvSpPr/>
              <p:nvPr/>
            </p:nvSpPr>
            <p:spPr>
              <a:xfrm rot="5400000">
                <a:off x="3249756"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 name="Google Shape;683;p28">
                <a:extLst>
                  <a:ext uri="{FF2B5EF4-FFF2-40B4-BE49-F238E27FC236}">
                    <a16:creationId xmlns:a16="http://schemas.microsoft.com/office/drawing/2014/main" id="{FC1EFD88-D5DF-AE68-8C53-03DB39BB7B8F}"/>
                  </a:ext>
                </a:extLst>
              </p:cNvPr>
              <p:cNvSpPr/>
              <p:nvPr/>
            </p:nvSpPr>
            <p:spPr>
              <a:xfrm rot="5400000">
                <a:off x="3096219"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 name="Google Shape;684;p28">
                <a:extLst>
                  <a:ext uri="{FF2B5EF4-FFF2-40B4-BE49-F238E27FC236}">
                    <a16:creationId xmlns:a16="http://schemas.microsoft.com/office/drawing/2014/main" id="{08E0EF83-4940-84BF-299B-7E6950FB53CB}"/>
                  </a:ext>
                </a:extLst>
              </p:cNvPr>
              <p:cNvSpPr/>
              <p:nvPr/>
            </p:nvSpPr>
            <p:spPr>
              <a:xfrm>
                <a:off x="3326525" y="3621975"/>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 name="Google Shape;685;p28">
                <a:extLst>
                  <a:ext uri="{FF2B5EF4-FFF2-40B4-BE49-F238E27FC236}">
                    <a16:creationId xmlns:a16="http://schemas.microsoft.com/office/drawing/2014/main" id="{530E1014-0876-6E16-0438-093426F7EE20}"/>
                  </a:ext>
                </a:extLst>
              </p:cNvPr>
              <p:cNvSpPr/>
              <p:nvPr/>
            </p:nvSpPr>
            <p:spPr>
              <a:xfrm>
                <a:off x="3326525" y="3775513"/>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 name="Google Shape;686;p28">
                <a:extLst>
                  <a:ext uri="{FF2B5EF4-FFF2-40B4-BE49-F238E27FC236}">
                    <a16:creationId xmlns:a16="http://schemas.microsoft.com/office/drawing/2014/main" id="{11EA2195-3663-A7F2-8DE3-A1DA73037B14}"/>
                  </a:ext>
                </a:extLst>
              </p:cNvPr>
              <p:cNvSpPr/>
              <p:nvPr/>
            </p:nvSpPr>
            <p:spPr>
              <a:xfrm>
                <a:off x="3328775" y="3929050"/>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2" name="Google Shape;687;p28">
                <a:extLst>
                  <a:ext uri="{FF2B5EF4-FFF2-40B4-BE49-F238E27FC236}">
                    <a16:creationId xmlns:a16="http://schemas.microsoft.com/office/drawing/2014/main" id="{D8AA3C4C-B93E-1C37-E969-334AB0D3B581}"/>
                  </a:ext>
                </a:extLst>
              </p:cNvPr>
              <p:cNvSpPr/>
              <p:nvPr/>
            </p:nvSpPr>
            <p:spPr>
              <a:xfrm>
                <a:off x="3328775" y="4082588"/>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3" name="Google Shape;688;p28">
                <a:extLst>
                  <a:ext uri="{FF2B5EF4-FFF2-40B4-BE49-F238E27FC236}">
                    <a16:creationId xmlns:a16="http://schemas.microsoft.com/office/drawing/2014/main" id="{26FC9532-A590-6D47-D983-66DFD2A93841}"/>
                  </a:ext>
                </a:extLst>
              </p:cNvPr>
              <p:cNvSpPr/>
              <p:nvPr/>
            </p:nvSpPr>
            <p:spPr>
              <a:xfrm>
                <a:off x="3381575" y="3560525"/>
                <a:ext cx="674400" cy="677100"/>
              </a:xfrm>
              <a:prstGeom prst="roundRect">
                <a:avLst>
                  <a:gd name="adj" fmla="val 952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
          <p:nvSpPr>
            <p:cNvPr id="4" name="Google Shape;689;p28">
              <a:extLst>
                <a:ext uri="{FF2B5EF4-FFF2-40B4-BE49-F238E27FC236}">
                  <a16:creationId xmlns:a16="http://schemas.microsoft.com/office/drawing/2014/main" id="{3D8C752A-DA65-C357-5A9F-1C3F7E8EB76D}"/>
                </a:ext>
              </a:extLst>
            </p:cNvPr>
            <p:cNvSpPr txBox="1"/>
            <p:nvPr/>
          </p:nvSpPr>
          <p:spPr>
            <a:xfrm>
              <a:off x="241512" y="3610535"/>
              <a:ext cx="926609" cy="46544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fr-FR" sz="1800" b="1">
                  <a:solidFill>
                    <a:srgbClr val="FFFFFF"/>
                  </a:solidFill>
                  <a:latin typeface="Nunito"/>
                  <a:ea typeface="Nunito"/>
                  <a:cs typeface="Nunito"/>
                  <a:sym typeface="Nunito"/>
                </a:rPr>
                <a:t>X </a:t>
              </a:r>
              <a:r>
                <a:rPr lang="fr" sz="1800" b="1">
                  <a:solidFill>
                    <a:srgbClr val="FFFFFF"/>
                  </a:solidFill>
                  <a:latin typeface="Nunito"/>
                  <a:ea typeface="Nunito"/>
                  <a:cs typeface="Nunito"/>
                  <a:sym typeface="Nunito"/>
                </a:rPr>
                <a:t>Smax</a:t>
              </a:r>
            </a:p>
          </p:txBody>
        </p:sp>
      </p:grpSp>
      <p:sp>
        <p:nvSpPr>
          <p:cNvPr id="15" name="ZoneTexte 14">
            <a:extLst>
              <a:ext uri="{FF2B5EF4-FFF2-40B4-BE49-F238E27FC236}">
                <a16:creationId xmlns:a16="http://schemas.microsoft.com/office/drawing/2014/main" id="{A55C31FC-89F5-2C60-A4CD-6EBD0A538836}"/>
              </a:ext>
            </a:extLst>
          </p:cNvPr>
          <p:cNvSpPr txBox="1"/>
          <p:nvPr/>
        </p:nvSpPr>
        <p:spPr>
          <a:xfrm>
            <a:off x="3825045" y="2567076"/>
            <a:ext cx="1874474" cy="400110"/>
          </a:xfrm>
          <a:prstGeom prst="rect">
            <a:avLst/>
          </a:prstGeom>
          <a:noFill/>
        </p:spPr>
        <p:txBody>
          <a:bodyPr wrap="square" lIns="91440" tIns="45720" rIns="91440" bIns="45720" anchor="t">
            <a:spAutoFit/>
          </a:bodyPr>
          <a:lstStyle/>
          <a:p>
            <a:r>
              <a:rPr lang="fr" sz="2000" b="1">
                <a:latin typeface="Fira Code"/>
                <a:ea typeface="Fira Code"/>
                <a:cs typeface="Fira Code"/>
                <a:sym typeface="Fira Code"/>
              </a:rPr>
              <a:t>💾 </a:t>
            </a:r>
            <a:r>
              <a:rPr lang="fr-FR" sz="1400" b="1">
                <a:latin typeface="Fira Code"/>
                <a:ea typeface="Fira Code"/>
                <a:cs typeface="Fira Code"/>
                <a:sym typeface="Fira Code"/>
              </a:rPr>
              <a:t>min </a:t>
            </a:r>
            <a:r>
              <a:rPr lang="fr-FR" b="1">
                <a:latin typeface="Fira Code"/>
                <a:ea typeface="Fira Code"/>
                <a:cs typeface="Fira Code"/>
                <a:sym typeface="Fira Code"/>
              </a:rPr>
              <a:t>=&gt; </a:t>
            </a:r>
            <a:r>
              <a:rPr lang="fr-FR" b="1" err="1">
                <a:latin typeface="Fira Code"/>
                <a:ea typeface="Fira Code"/>
                <a:cs typeface="Fira Code"/>
                <a:sym typeface="Fira Code"/>
              </a:rPr>
              <a:t>Nmin</a:t>
            </a:r>
            <a:endParaRPr lang="fr-FR" sz="1400" b="1">
              <a:latin typeface="Fira Code"/>
              <a:ea typeface="Fira Code"/>
              <a:cs typeface="Fira Code"/>
            </a:endParaRPr>
          </a:p>
        </p:txBody>
      </p:sp>
      <p:pic>
        <p:nvPicPr>
          <p:cNvPr id="16" name="Google Shape;54;p13">
            <a:extLst>
              <a:ext uri="{FF2B5EF4-FFF2-40B4-BE49-F238E27FC236}">
                <a16:creationId xmlns:a16="http://schemas.microsoft.com/office/drawing/2014/main" id="{282AABB2-E4B7-075A-7590-C31ABB9AFCC9}"/>
              </a:ext>
            </a:extLst>
          </p:cNvPr>
          <p:cNvPicPr preferRelativeResize="0"/>
          <p:nvPr/>
        </p:nvPicPr>
        <p:blipFill rotWithShape="1">
          <a:blip r:embed="rId3">
            <a:alphaModFix/>
          </a:blip>
          <a:srcRect t="5223" r="30767" b="5017"/>
          <a:stretch/>
        </p:blipFill>
        <p:spPr>
          <a:xfrm>
            <a:off x="1988003" y="3380305"/>
            <a:ext cx="937800" cy="972600"/>
          </a:xfrm>
          <a:prstGeom prst="ellipse">
            <a:avLst/>
          </a:prstGeom>
          <a:noFill/>
          <a:ln>
            <a:noFill/>
          </a:ln>
        </p:spPr>
      </p:pic>
      <p:pic>
        <p:nvPicPr>
          <p:cNvPr id="17" name="Google Shape;54;p13">
            <a:extLst>
              <a:ext uri="{FF2B5EF4-FFF2-40B4-BE49-F238E27FC236}">
                <a16:creationId xmlns:a16="http://schemas.microsoft.com/office/drawing/2014/main" id="{7F711973-9D56-A74B-9D87-91EF74996AC4}"/>
              </a:ext>
            </a:extLst>
          </p:cNvPr>
          <p:cNvPicPr preferRelativeResize="0"/>
          <p:nvPr/>
        </p:nvPicPr>
        <p:blipFill rotWithShape="1">
          <a:blip r:embed="rId3">
            <a:alphaModFix/>
          </a:blip>
          <a:srcRect t="5223" r="30767" b="5017"/>
          <a:stretch/>
        </p:blipFill>
        <p:spPr>
          <a:xfrm>
            <a:off x="2925803" y="3902005"/>
            <a:ext cx="471364" cy="488856"/>
          </a:xfrm>
          <a:prstGeom prst="ellipse">
            <a:avLst/>
          </a:prstGeom>
          <a:noFill/>
          <a:ln>
            <a:noFill/>
          </a:ln>
        </p:spPr>
      </p:pic>
      <p:pic>
        <p:nvPicPr>
          <p:cNvPr id="18" name="Google Shape;54;p13">
            <a:extLst>
              <a:ext uri="{FF2B5EF4-FFF2-40B4-BE49-F238E27FC236}">
                <a16:creationId xmlns:a16="http://schemas.microsoft.com/office/drawing/2014/main" id="{DBBFA7EB-CFEF-3228-0BA6-FF70D08AE63A}"/>
              </a:ext>
            </a:extLst>
          </p:cNvPr>
          <p:cNvPicPr preferRelativeResize="0"/>
          <p:nvPr/>
        </p:nvPicPr>
        <p:blipFill rotWithShape="1">
          <a:blip r:embed="rId3">
            <a:alphaModFix/>
          </a:blip>
          <a:srcRect t="5223" r="30767" b="5017"/>
          <a:stretch/>
        </p:blipFill>
        <p:spPr>
          <a:xfrm>
            <a:off x="2925803" y="3326817"/>
            <a:ext cx="471364" cy="488856"/>
          </a:xfrm>
          <a:prstGeom prst="ellipse">
            <a:avLst/>
          </a:prstGeom>
          <a:noFill/>
          <a:ln>
            <a:noFill/>
          </a:ln>
        </p:spPr>
      </p:pic>
      <p:sp>
        <p:nvSpPr>
          <p:cNvPr id="19" name="ZoneTexte 18">
            <a:extLst>
              <a:ext uri="{FF2B5EF4-FFF2-40B4-BE49-F238E27FC236}">
                <a16:creationId xmlns:a16="http://schemas.microsoft.com/office/drawing/2014/main" id="{C4A4F229-2DA2-88EE-81A6-1C8C6FCC3451}"/>
              </a:ext>
            </a:extLst>
          </p:cNvPr>
          <p:cNvSpPr txBox="1"/>
          <p:nvPr/>
        </p:nvSpPr>
        <p:spPr>
          <a:xfrm>
            <a:off x="3833561" y="3161672"/>
            <a:ext cx="1971174" cy="307777"/>
          </a:xfrm>
          <a:prstGeom prst="rect">
            <a:avLst/>
          </a:prstGeom>
          <a:noFill/>
        </p:spPr>
        <p:txBody>
          <a:bodyPr wrap="square">
            <a:spAutoFit/>
          </a:bodyPr>
          <a:lstStyle/>
          <a:p>
            <a:r>
              <a:rPr lang="fr" sz="1400" b="1">
                <a:solidFill>
                  <a:schemeClr val="tx1"/>
                </a:solidFill>
                <a:latin typeface="Fira Code"/>
                <a:ea typeface="Fira Code"/>
                <a:cs typeface="Fira Code"/>
                <a:sym typeface="Fira Code"/>
              </a:rPr>
              <a:t>theoretical Smax</a:t>
            </a:r>
            <a:endParaRPr lang="fr-FR">
              <a:solidFill>
                <a:schemeClr val="tx1"/>
              </a:solidFill>
            </a:endParaRPr>
          </a:p>
        </p:txBody>
      </p:sp>
      <p:sp>
        <p:nvSpPr>
          <p:cNvPr id="21" name="ZoneTexte 20">
            <a:extLst>
              <a:ext uri="{FF2B5EF4-FFF2-40B4-BE49-F238E27FC236}">
                <a16:creationId xmlns:a16="http://schemas.microsoft.com/office/drawing/2014/main" id="{34C8EDF3-3263-34FF-9C1D-7A0B81532DB8}"/>
              </a:ext>
            </a:extLst>
          </p:cNvPr>
          <p:cNvSpPr txBox="1"/>
          <p:nvPr/>
        </p:nvSpPr>
        <p:spPr>
          <a:xfrm>
            <a:off x="3821452" y="3571825"/>
            <a:ext cx="2277899" cy="400110"/>
          </a:xfrm>
          <a:prstGeom prst="rect">
            <a:avLst/>
          </a:prstGeom>
          <a:noFill/>
        </p:spPr>
        <p:txBody>
          <a:bodyPr wrap="square" lIns="91440" tIns="45720" rIns="91440" bIns="45720" anchor="t">
            <a:spAutoFit/>
          </a:bodyPr>
          <a:lstStyle/>
          <a:p>
            <a:r>
              <a:rPr lang="fr" sz="2000" b="1">
                <a:solidFill>
                  <a:srgbClr val="FF0000"/>
                </a:solidFill>
                <a:latin typeface="Fira Code"/>
                <a:ea typeface="Fira Code"/>
                <a:cs typeface="Fira Code"/>
                <a:sym typeface="Fira Code"/>
              </a:rPr>
              <a:t>⌛</a:t>
            </a:r>
            <a:r>
              <a:rPr lang="fr" sz="1400" b="1" err="1">
                <a:solidFill>
                  <a:srgbClr val="FF0000"/>
                </a:solidFill>
                <a:latin typeface="Fira Code"/>
                <a:ea typeface="Fira Code"/>
                <a:cs typeface="Fira Code"/>
                <a:sym typeface="Fira Code"/>
              </a:rPr>
              <a:t>target</a:t>
            </a:r>
            <a:r>
              <a:rPr lang="fr" b="1">
                <a:solidFill>
                  <a:srgbClr val="FF0000"/>
                </a:solidFill>
                <a:latin typeface="Fira Code"/>
                <a:ea typeface="Fira Code"/>
                <a:cs typeface="Fira Code"/>
                <a:sym typeface="Fira Code"/>
              </a:rPr>
              <a:t> </a:t>
            </a:r>
            <a:r>
              <a:rPr lang="fr" b="1" err="1">
                <a:solidFill>
                  <a:srgbClr val="FF0000"/>
                </a:solidFill>
                <a:latin typeface="Fira Code"/>
                <a:ea typeface="Fira Code"/>
                <a:cs typeface="Fira Code"/>
                <a:sym typeface="Fira Code"/>
              </a:rPr>
              <a:t>latency</a:t>
            </a:r>
            <a:endParaRPr lang="fr-FR" err="1">
              <a:solidFill>
                <a:srgbClr val="FF0000"/>
              </a:solidFill>
            </a:endParaRPr>
          </a:p>
        </p:txBody>
      </p:sp>
      <p:sp>
        <p:nvSpPr>
          <p:cNvPr id="22" name="Google Shape;1079;p45">
            <a:extLst>
              <a:ext uri="{FF2B5EF4-FFF2-40B4-BE49-F238E27FC236}">
                <a16:creationId xmlns:a16="http://schemas.microsoft.com/office/drawing/2014/main" id="{B4CCC0D9-1E7B-2CDE-2E06-1C1FAF99E5D4}"/>
              </a:ext>
            </a:extLst>
          </p:cNvPr>
          <p:cNvSpPr/>
          <p:nvPr/>
        </p:nvSpPr>
        <p:spPr>
          <a:xfrm>
            <a:off x="5695950" y="1793575"/>
            <a:ext cx="3449025" cy="183592"/>
          </a:xfrm>
          <a:prstGeom prst="roundRect">
            <a:avLst>
              <a:gd name="adj" fmla="val 16667"/>
            </a:avLst>
          </a:prstGeom>
          <a:solidFill>
            <a:srgbClr val="CFE2F3"/>
          </a:solidFill>
          <a:ln>
            <a:noFill/>
          </a:ln>
        </p:spPr>
        <p:txBody>
          <a:bodyPr spcFirstLastPara="1" wrap="square" lIns="62200" tIns="12250" rIns="62200" bIns="62200" anchor="t" anchorCtr="0">
            <a:noAutofit/>
          </a:bodyPr>
          <a:lstStyle/>
          <a:p>
            <a:pPr marL="0" lvl="0" indent="0" algn="l" rtl="0">
              <a:spcBef>
                <a:spcPts val="0"/>
              </a:spcBef>
              <a:spcAft>
                <a:spcPts val="0"/>
              </a:spcAft>
              <a:buNone/>
            </a:pPr>
            <a:r>
              <a:rPr lang="fr" sz="1000" b="1">
                <a:solidFill>
                  <a:schemeClr val="tx1"/>
                </a:solidFill>
                <a:latin typeface="Fira Code"/>
                <a:ea typeface="Fira Code"/>
                <a:cs typeface="Fira Code"/>
                <a:sym typeface="Fira Code"/>
              </a:rPr>
              <a:t>for(</a:t>
            </a:r>
            <a:r>
              <a:rPr lang="fr" sz="1000" b="1">
                <a:solidFill>
                  <a:srgbClr val="183F8C"/>
                </a:solidFill>
                <a:latin typeface="Fira Code"/>
                <a:ea typeface="Fira Code"/>
                <a:cs typeface="Fira Code"/>
                <a:sym typeface="Fira Code"/>
              </a:rPr>
              <a:t>Node</a:t>
            </a:r>
            <a:r>
              <a:rPr lang="fr" sz="1000" b="1">
                <a:solidFill>
                  <a:schemeClr val="tx1"/>
                </a:solidFill>
                <a:latin typeface="Fira Code"/>
                <a:ea typeface="Fira Code"/>
                <a:cs typeface="Fira Code"/>
                <a:sym typeface="Fira Code"/>
              </a:rPr>
              <a:t>&lt;</a:t>
            </a:r>
            <a:r>
              <a:rPr lang="fr" sz="1000" b="1" err="1">
                <a:solidFill>
                  <a:schemeClr val="tx1"/>
                </a:solidFill>
                <a:latin typeface="Fira Code"/>
                <a:ea typeface="Fira Code"/>
                <a:cs typeface="Fira Code"/>
                <a:sym typeface="Fira Code"/>
              </a:rPr>
              <a:t>Nmax</a:t>
            </a:r>
            <a:r>
              <a:rPr lang="fr" sz="1000" b="1">
                <a:solidFill>
                  <a:schemeClr val="tx1"/>
                </a:solidFill>
                <a:latin typeface="Fira Code"/>
                <a:ea typeface="Fira Code"/>
                <a:cs typeface="Fira Code"/>
                <a:sym typeface="Fira Code"/>
              </a:rPr>
              <a:t>; </a:t>
            </a:r>
            <a:r>
              <a:rPr lang="fr" sz="1000" b="1" err="1">
                <a:solidFill>
                  <a:srgbClr val="00B0F0"/>
                </a:solidFill>
                <a:latin typeface="Fira Code"/>
                <a:ea typeface="Fira Code"/>
                <a:cs typeface="Fira Code"/>
                <a:sym typeface="Fira Code"/>
              </a:rPr>
              <a:t>Core</a:t>
            </a:r>
            <a:r>
              <a:rPr lang="fr" sz="1000" b="1">
                <a:solidFill>
                  <a:schemeClr val="tx1"/>
                </a:solidFill>
                <a:latin typeface="Fira Code"/>
                <a:ea typeface="Fira Code"/>
                <a:cs typeface="Fira Code"/>
                <a:sym typeface="Fira Code"/>
              </a:rPr>
              <a:t>&lt;</a:t>
            </a:r>
            <a:r>
              <a:rPr lang="fr" sz="1000" b="1" err="1">
                <a:solidFill>
                  <a:schemeClr val="tx1"/>
                </a:solidFill>
                <a:latin typeface="Fira Code"/>
                <a:ea typeface="Fira Code"/>
                <a:cs typeface="Fira Code"/>
                <a:sym typeface="Fira Code"/>
              </a:rPr>
              <a:t>CMax;</a:t>
            </a:r>
            <a:r>
              <a:rPr lang="fr" sz="1000" b="1" err="1">
                <a:solidFill>
                  <a:srgbClr val="8C4130"/>
                </a:solidFill>
                <a:latin typeface="Fira Code"/>
                <a:ea typeface="Fira Code"/>
                <a:cs typeface="Fira Code"/>
                <a:sym typeface="Fira Code"/>
              </a:rPr>
              <a:t>Network</a:t>
            </a:r>
            <a:r>
              <a:rPr lang="fr" sz="1000" b="1">
                <a:solidFill>
                  <a:schemeClr val="tx1"/>
                </a:solidFill>
                <a:latin typeface="Fira Code"/>
                <a:ea typeface="Fira Code"/>
                <a:cs typeface="Fira Code"/>
                <a:sym typeface="Fira Code"/>
              </a:rPr>
              <a:t>++){}</a:t>
            </a:r>
            <a:endParaRPr lang="fr-FR" sz="1000" b="1">
              <a:solidFill>
                <a:schemeClr val="tx1"/>
              </a:solidFill>
              <a:latin typeface="Fira Code"/>
              <a:ea typeface="Fira Code"/>
              <a:cs typeface="Fira Code"/>
            </a:endParaRPr>
          </a:p>
        </p:txBody>
      </p:sp>
      <p:sp>
        <p:nvSpPr>
          <p:cNvPr id="24" name="Google Shape;1083;p45">
            <a:extLst>
              <a:ext uri="{FF2B5EF4-FFF2-40B4-BE49-F238E27FC236}">
                <a16:creationId xmlns:a16="http://schemas.microsoft.com/office/drawing/2014/main" id="{F816D056-20FE-4B7F-B88D-8385C790DECF}"/>
              </a:ext>
            </a:extLst>
          </p:cNvPr>
          <p:cNvSpPr txBox="1"/>
          <p:nvPr/>
        </p:nvSpPr>
        <p:spPr>
          <a:xfrm>
            <a:off x="260899" y="1519200"/>
            <a:ext cx="3320108"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900">
                <a:solidFill>
                  <a:schemeClr val="dk1"/>
                </a:solidFill>
                <a:latin typeface="Nunito"/>
                <a:ea typeface="Nunito"/>
                <a:cs typeface="Nunito"/>
                <a:sym typeface="Nunito"/>
              </a:rPr>
              <a:t>🔍Λ(</a:t>
            </a:r>
            <a:r>
              <a:rPr lang="fr" sz="900" b="1">
                <a:solidFill>
                  <a:srgbClr val="183F8C"/>
                </a:solidFill>
                <a:latin typeface="Nunito"/>
                <a:ea typeface="Nunito"/>
                <a:cs typeface="Nunito"/>
                <a:sym typeface="Nunito"/>
              </a:rPr>
              <a:t>Node</a:t>
            </a:r>
            <a:r>
              <a:rPr lang="fr" sz="900">
                <a:solidFill>
                  <a:schemeClr val="dk1"/>
                </a:solidFill>
                <a:latin typeface="Nunito"/>
                <a:ea typeface="Nunito"/>
                <a:cs typeface="Nunito"/>
                <a:sym typeface="Nunito"/>
              </a:rPr>
              <a:t>, </a:t>
            </a:r>
            <a:r>
              <a:rPr lang="fr" sz="900" b="1" err="1">
                <a:solidFill>
                  <a:srgbClr val="00B0F0"/>
                </a:solidFill>
                <a:latin typeface="Nunito"/>
                <a:ea typeface="Nunito"/>
                <a:cs typeface="Nunito"/>
                <a:sym typeface="Nunito"/>
              </a:rPr>
              <a:t>Core</a:t>
            </a:r>
            <a:r>
              <a:rPr lang="fr" sz="900" err="1">
                <a:solidFill>
                  <a:schemeClr val="dk1"/>
                </a:solidFill>
                <a:latin typeface="Nunito"/>
                <a:ea typeface="Nunito"/>
                <a:cs typeface="Nunito"/>
                <a:sym typeface="Nunito"/>
              </a:rPr>
              <a:t>,</a:t>
            </a:r>
            <a:r>
              <a:rPr lang="fr" sz="900" b="1" err="1">
                <a:solidFill>
                  <a:srgbClr val="8C4130"/>
                </a:solidFill>
                <a:latin typeface="Nunito"/>
                <a:ea typeface="Nunito"/>
                <a:cs typeface="Nunito"/>
                <a:sym typeface="Nunito"/>
              </a:rPr>
              <a:t>Network</a:t>
            </a:r>
            <a:r>
              <a:rPr lang="fr" sz="900">
                <a:solidFill>
                  <a:schemeClr val="dk1"/>
                </a:solidFill>
                <a:latin typeface="Nunito"/>
                <a:ea typeface="Nunito"/>
                <a:cs typeface="Nunito"/>
                <a:sym typeface="Nunito"/>
              </a:rPr>
              <a:t>) ⇒ρ(</a:t>
            </a:r>
            <a:r>
              <a:rPr lang="fr" sz="900" b="1">
                <a:solidFill>
                  <a:schemeClr val="dk1"/>
                </a:solidFill>
                <a:latin typeface="Nunito"/>
                <a:ea typeface="Nunito"/>
                <a:cs typeface="Nunito"/>
                <a:sym typeface="Nunito"/>
              </a:rPr>
              <a:t>⌛,💾,🔋,💵)</a:t>
            </a:r>
            <a:endParaRPr sz="900">
              <a:solidFill>
                <a:schemeClr val="dk1"/>
              </a:solidFill>
              <a:latin typeface="Nunito"/>
              <a:ea typeface="Nunito"/>
              <a:cs typeface="Nunito"/>
              <a:sym typeface="Nunito"/>
            </a:endParaRPr>
          </a:p>
        </p:txBody>
      </p:sp>
      <p:sp>
        <p:nvSpPr>
          <p:cNvPr id="23" name="ZoneTexte 22">
            <a:extLst>
              <a:ext uri="{FF2B5EF4-FFF2-40B4-BE49-F238E27FC236}">
                <a16:creationId xmlns:a16="http://schemas.microsoft.com/office/drawing/2014/main" id="{FD6F84A0-D6AD-A3E0-FC2D-6F5BB94642D4}"/>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extLst>
      <p:ext uri="{BB962C8B-B14F-4D97-AF65-F5344CB8AC3E}">
        <p14:creationId xmlns:p14="http://schemas.microsoft.com/office/powerpoint/2010/main" val="425832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39600000">
                                      <p:cBhvr>
                                        <p:cTn id="6" dur="1000" fill="hold"/>
                                        <p:tgtEl>
                                          <p:spTgt spid="16"/>
                                        </p:tgtEl>
                                        <p:attrNameLst>
                                          <p:attrName>r</p:attrName>
                                        </p:attrNameLst>
                                      </p:cBhvr>
                                    </p:animRot>
                                  </p:childTnLst>
                                </p:cTn>
                              </p:par>
                              <p:par>
                                <p:cTn id="7" presetID="8" presetClass="emph" presetSubtype="0" fill="hold" nodeType="withEffect">
                                  <p:stCondLst>
                                    <p:cond delay="0"/>
                                  </p:stCondLst>
                                  <p:childTnLst>
                                    <p:animRot by="-39600000">
                                      <p:cBhvr>
                                        <p:cTn id="8" dur="1000" fill="hold"/>
                                        <p:tgtEl>
                                          <p:spTgt spid="17"/>
                                        </p:tgtEl>
                                        <p:attrNameLst>
                                          <p:attrName>r</p:attrName>
                                        </p:attrNameLst>
                                      </p:cBhvr>
                                    </p:animRot>
                                  </p:childTnLst>
                                </p:cTn>
                              </p:par>
                              <p:par>
                                <p:cTn id="9" presetID="8" presetClass="emph" presetSubtype="0" fill="hold" nodeType="withEffect">
                                  <p:stCondLst>
                                    <p:cond delay="0"/>
                                  </p:stCondLst>
                                  <p:childTnLst>
                                    <p:animRot by="-39600000">
                                      <p:cBhvr>
                                        <p:cTn id="10" dur="1000" fill="hold"/>
                                        <p:tgtEl>
                                          <p:spTgt spid="18"/>
                                        </p:tgtEl>
                                        <p:attrNameLst>
                                          <p:attrName>r</p:attrName>
                                        </p:attrNameLst>
                                      </p:cBhvr>
                                    </p:animRo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5"/>
          <p:cNvSpPr txBox="1">
            <a:spLocks noGrp="1"/>
          </p:cNvSpPr>
          <p:nvPr>
            <p:ph type="title"/>
          </p:nvPr>
        </p:nvSpPr>
        <p:spPr>
          <a:xfrm>
            <a:off x="22423" y="445025"/>
            <a:ext cx="9077988" cy="572700"/>
          </a:xfrm>
          <a:prstGeom prst="rect">
            <a:avLst/>
          </a:prstGeom>
        </p:spPr>
        <p:txBody>
          <a:bodyPr spcFirstLastPara="1" wrap="square" lIns="91425" tIns="91425" rIns="91425" bIns="91425" anchor="t" anchorCtr="0">
            <a:noAutofit/>
          </a:bodyPr>
          <a:lstStyle/>
          <a:p>
            <a:r>
              <a:rPr lang="fr"/>
              <a:t>Iterative Simulations for Optimizing Parallelism</a:t>
            </a:r>
            <a:endParaRPr lang="fr-FR"/>
          </a:p>
        </p:txBody>
      </p:sp>
      <p:sp>
        <p:nvSpPr>
          <p:cNvPr id="1079" name="Google Shape;1079;p45"/>
          <p:cNvSpPr/>
          <p:nvPr/>
        </p:nvSpPr>
        <p:spPr>
          <a:xfrm>
            <a:off x="3895725" y="1984075"/>
            <a:ext cx="5125425" cy="2679142"/>
          </a:xfrm>
          <a:prstGeom prst="roundRect">
            <a:avLst>
              <a:gd name="adj" fmla="val 16667"/>
            </a:avLst>
          </a:prstGeom>
          <a:solidFill>
            <a:srgbClr val="CFE2F3"/>
          </a:solidFill>
          <a:ln>
            <a:noFill/>
          </a:ln>
        </p:spPr>
        <p:txBody>
          <a:bodyPr spcFirstLastPara="1" wrap="square" lIns="62200" tIns="12250" rIns="62200" bIns="62200" anchor="t" anchorCtr="0">
            <a:noAutofit/>
          </a:bodyPr>
          <a:lstStyle/>
          <a:p>
            <a:pPr marL="0" lvl="0" indent="0" algn="l" rtl="0">
              <a:spcBef>
                <a:spcPts val="0"/>
              </a:spcBef>
              <a:spcAft>
                <a:spcPts val="0"/>
              </a:spcAft>
              <a:buNone/>
            </a:pPr>
            <a:r>
              <a:rPr lang="fr" sz="1200" b="1">
                <a:latin typeface="Fira Code"/>
                <a:ea typeface="Fira Code"/>
                <a:cs typeface="Fira Code"/>
                <a:sym typeface="Fira Code"/>
              </a:rPr>
              <a:t>for(</a:t>
            </a:r>
            <a:r>
              <a:rPr lang="fr" sz="1200" b="1">
                <a:solidFill>
                  <a:srgbClr val="183F8C"/>
                </a:solidFill>
                <a:latin typeface="Fira Code"/>
                <a:ea typeface="Fira Code"/>
                <a:cs typeface="Fira Code"/>
                <a:sym typeface="Fira Code"/>
              </a:rPr>
              <a:t>Node</a:t>
            </a:r>
            <a:r>
              <a:rPr lang="fr" sz="1200" b="1">
                <a:latin typeface="Fira Code"/>
                <a:ea typeface="Fira Code"/>
                <a:cs typeface="Fira Code"/>
                <a:sym typeface="Fira Code"/>
              </a:rPr>
              <a:t>&lt;</a:t>
            </a:r>
            <a:r>
              <a:rPr lang="fr" sz="1200" b="1" err="1">
                <a:latin typeface="Fira Code"/>
                <a:ea typeface="Fira Code"/>
                <a:cs typeface="Fira Code"/>
                <a:sym typeface="Fira Code"/>
              </a:rPr>
              <a:t>NodeMax</a:t>
            </a:r>
            <a:r>
              <a:rPr lang="fr" sz="1200" b="1">
                <a:latin typeface="Fira Code"/>
                <a:ea typeface="Fira Code"/>
                <a:cs typeface="Fira Code"/>
                <a:sym typeface="Fira Code"/>
              </a:rPr>
              <a:t>; </a:t>
            </a:r>
            <a:r>
              <a:rPr lang="fr" sz="1200" b="1" err="1">
                <a:solidFill>
                  <a:srgbClr val="00B0F0"/>
                </a:solidFill>
                <a:latin typeface="Fira Code"/>
                <a:ea typeface="Fira Code"/>
                <a:cs typeface="Fira Code"/>
                <a:sym typeface="Fira Code"/>
              </a:rPr>
              <a:t>Core</a:t>
            </a:r>
            <a:r>
              <a:rPr lang="fr" sz="1200" b="1">
                <a:latin typeface="Fira Code"/>
                <a:ea typeface="Fira Code"/>
                <a:cs typeface="Fira Code"/>
                <a:sym typeface="Fira Code"/>
              </a:rPr>
              <a:t>&lt;</a:t>
            </a:r>
            <a:r>
              <a:rPr lang="fr" sz="1200" b="1" err="1">
                <a:latin typeface="Fira Code"/>
                <a:ea typeface="Fira Code"/>
                <a:cs typeface="Fira Code"/>
                <a:sym typeface="Fira Code"/>
              </a:rPr>
              <a:t>CoreMax;</a:t>
            </a:r>
            <a:r>
              <a:rPr lang="fr" sz="1200" b="1" err="1">
                <a:solidFill>
                  <a:srgbClr val="8C4130"/>
                </a:solidFill>
                <a:latin typeface="Fira Code"/>
                <a:ea typeface="Fira Code"/>
                <a:cs typeface="Fira Code"/>
                <a:sym typeface="Fira Code"/>
              </a:rPr>
              <a:t>Network</a:t>
            </a:r>
            <a:r>
              <a:rPr lang="fr" sz="1200" b="1">
                <a:solidFill>
                  <a:schemeClr val="tx1"/>
                </a:solidFill>
                <a:latin typeface="Fira Code"/>
                <a:ea typeface="Fira Code"/>
                <a:cs typeface="Fira Code"/>
                <a:sym typeface="Fira Code"/>
              </a:rPr>
              <a:t>++</a:t>
            </a:r>
            <a:r>
              <a:rPr lang="fr" sz="1200" b="1">
                <a:latin typeface="Fira Code"/>
                <a:ea typeface="Fira Code"/>
                <a:cs typeface="Fira Code"/>
                <a:sym typeface="Fira Code"/>
              </a:rPr>
              <a:t>){</a:t>
            </a:r>
            <a:endParaRPr sz="1200" b="1">
              <a:latin typeface="Fira Code"/>
              <a:ea typeface="Fira Code"/>
              <a:cs typeface="Fira Code"/>
              <a:sym typeface="Fira Code"/>
            </a:endParaRPr>
          </a:p>
          <a:p>
            <a:pPr marL="0" lvl="0" indent="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endParaRPr lang="fr" sz="1200" b="1">
              <a:latin typeface="Fira Code"/>
              <a:ea typeface="Fira Code"/>
              <a:cs typeface="Fira Code"/>
              <a:sym typeface="Fira Code"/>
            </a:endParaRPr>
          </a:p>
          <a:p>
            <a:pPr marL="0" lvl="0" indent="0" algn="l" rtl="0">
              <a:spcBef>
                <a:spcPts val="0"/>
              </a:spcBef>
              <a:spcAft>
                <a:spcPts val="0"/>
              </a:spcAft>
              <a:buNone/>
            </a:pPr>
            <a:endParaRPr lang="fr" sz="1200" b="1">
              <a:latin typeface="Fira Code"/>
              <a:ea typeface="Fira Code"/>
              <a:cs typeface="Fira Code"/>
              <a:sym typeface="Fira Code"/>
            </a:endParaRPr>
          </a:p>
          <a:p>
            <a:pPr marL="0" lvl="0" indent="0" algn="l" rtl="0">
              <a:spcBef>
                <a:spcPts val="0"/>
              </a:spcBef>
              <a:spcAft>
                <a:spcPts val="0"/>
              </a:spcAft>
              <a:buNone/>
            </a:pPr>
            <a:endParaRPr lang="fr" sz="1700" b="1">
              <a:latin typeface="Fira Code"/>
              <a:ea typeface="Fira Code"/>
              <a:cs typeface="Fira Code"/>
              <a:sym typeface="Fira Code"/>
            </a:endParaRPr>
          </a:p>
          <a:p>
            <a:pPr marL="0" lvl="0" indent="0" algn="l" rtl="0">
              <a:spcBef>
                <a:spcPts val="0"/>
              </a:spcBef>
              <a:spcAft>
                <a:spcPts val="0"/>
              </a:spcAft>
              <a:buNone/>
            </a:pPr>
            <a:endParaRPr sz="1700" b="1">
              <a:latin typeface="Fira Code"/>
              <a:ea typeface="Fira Code"/>
              <a:cs typeface="Fira Code"/>
              <a:sym typeface="Fira Code"/>
            </a:endParaRPr>
          </a:p>
          <a:p>
            <a:pPr marL="0" lvl="0" indent="30480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r>
              <a:rPr lang="fr" sz="1200" b="1">
                <a:latin typeface="Fira Code"/>
                <a:ea typeface="Fira Code"/>
                <a:cs typeface="Fira Code"/>
                <a:sym typeface="Fira Code"/>
              </a:rPr>
              <a:t>SCOPE </a:t>
            </a:r>
            <a:r>
              <a:rPr lang="fr" sz="1200" b="1" err="1">
                <a:latin typeface="Fira Code"/>
                <a:ea typeface="Fira Code"/>
                <a:cs typeface="Fira Code"/>
                <a:sym typeface="Fira Code"/>
              </a:rPr>
              <a:t>adjustment</a:t>
            </a:r>
            <a:r>
              <a:rPr lang="fr" sz="1200" b="1">
                <a:latin typeface="Fira Code"/>
                <a:ea typeface="Fira Code"/>
                <a:cs typeface="Fira Code"/>
                <a:sym typeface="Fira Code"/>
              </a:rPr>
              <a:t>:</a:t>
            </a:r>
            <a:endParaRPr sz="1200" b="1">
              <a:latin typeface="Fira Code"/>
              <a:ea typeface="Fira Code"/>
              <a:cs typeface="Fira Code"/>
              <a:sym typeface="Fira Code"/>
            </a:endParaRPr>
          </a:p>
          <a:p>
            <a:pPr marL="0" lvl="0" indent="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endParaRPr sz="1200" b="1">
              <a:latin typeface="Fira Code"/>
              <a:ea typeface="Fira Code"/>
              <a:cs typeface="Fira Code"/>
              <a:sym typeface="Fira Code"/>
            </a:endParaRPr>
          </a:p>
          <a:p>
            <a:pPr marL="0" lvl="0" indent="0" algn="l" rtl="0">
              <a:spcBef>
                <a:spcPts val="0"/>
              </a:spcBef>
              <a:spcAft>
                <a:spcPts val="0"/>
              </a:spcAft>
              <a:buNone/>
            </a:pPr>
            <a:r>
              <a:rPr lang="fr" sz="1200" b="1">
                <a:latin typeface="Fira Code"/>
                <a:ea typeface="Fira Code"/>
                <a:cs typeface="Fira Code"/>
                <a:sym typeface="Fira Code"/>
              </a:rPr>
              <a:t>}</a:t>
            </a:r>
            <a:endParaRPr sz="1200" b="1">
              <a:latin typeface="Fira Code"/>
              <a:ea typeface="Fira Code"/>
              <a:cs typeface="Fira Code"/>
              <a:sym typeface="Fira Code"/>
            </a:endParaRPr>
          </a:p>
        </p:txBody>
      </p:sp>
      <p:sp>
        <p:nvSpPr>
          <p:cNvPr id="1080" name="Google Shape;1080;p45"/>
          <p:cNvSpPr/>
          <p:nvPr/>
        </p:nvSpPr>
        <p:spPr>
          <a:xfrm>
            <a:off x="125550" y="1984075"/>
            <a:ext cx="893626" cy="313500"/>
          </a:xfrm>
          <a:prstGeom prst="roundRect">
            <a:avLst>
              <a:gd name="adj" fmla="val 16667"/>
            </a:avLst>
          </a:prstGeom>
          <a:solidFill>
            <a:srgbClr val="CFE2F3"/>
          </a:solidFill>
          <a:ln>
            <a:noFill/>
          </a:ln>
        </p:spPr>
        <p:txBody>
          <a:bodyPr spcFirstLastPara="1" wrap="square" lIns="62200" tIns="12250" rIns="62200" bIns="62200" anchor="t" anchorCtr="0">
            <a:noAutofit/>
          </a:bodyPr>
          <a:lstStyle/>
          <a:p>
            <a:pPr marL="0" lvl="0" indent="0" algn="l" rtl="0">
              <a:spcBef>
                <a:spcPts val="0"/>
              </a:spcBef>
              <a:spcAft>
                <a:spcPts val="0"/>
              </a:spcAft>
              <a:buNone/>
            </a:pPr>
            <a:r>
              <a:rPr lang="fr" sz="1600" b="1">
                <a:latin typeface="Fira Code"/>
                <a:ea typeface="Fira Code"/>
                <a:cs typeface="Fira Code"/>
                <a:sym typeface="Fira Code"/>
              </a:rPr>
              <a:t>Init</a:t>
            </a:r>
            <a:r>
              <a:rPr lang="fr" sz="1200" b="1">
                <a:latin typeface="Fira Code"/>
                <a:ea typeface="Fira Code"/>
                <a:cs typeface="Fira Code"/>
                <a:sym typeface="Fira Code"/>
              </a:rPr>
              <a:t>{}</a:t>
            </a:r>
            <a:endParaRPr sz="1200" b="1">
              <a:latin typeface="Fira Code"/>
              <a:ea typeface="Fira Code"/>
              <a:cs typeface="Fira Code"/>
              <a:sym typeface="Fira Code"/>
            </a:endParaRPr>
          </a:p>
        </p:txBody>
      </p:sp>
      <p:pic>
        <p:nvPicPr>
          <p:cNvPr id="1081" name="Google Shape;1081;p45"/>
          <p:cNvPicPr preferRelativeResize="0"/>
          <p:nvPr/>
        </p:nvPicPr>
        <p:blipFill>
          <a:blip r:embed="rId3">
            <a:alphaModFix/>
          </a:blip>
          <a:stretch>
            <a:fillRect/>
          </a:stretch>
        </p:blipFill>
        <p:spPr>
          <a:xfrm>
            <a:off x="5485868" y="3822995"/>
            <a:ext cx="2717871" cy="532358"/>
          </a:xfrm>
          <a:prstGeom prst="rect">
            <a:avLst/>
          </a:prstGeom>
          <a:noFill/>
          <a:ln>
            <a:noFill/>
          </a:ln>
          <a:effectLst>
            <a:outerShdw blurRad="57150" dist="19050" dir="5400000" algn="bl" rotWithShape="0">
              <a:srgbClr val="000000">
                <a:alpha val="50000"/>
              </a:srgbClr>
            </a:outerShdw>
          </a:effectLst>
        </p:spPr>
      </p:pic>
      <p:sp>
        <p:nvSpPr>
          <p:cNvPr id="1082" name="Google Shape;108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49</a:t>
            </a:fld>
            <a:endParaRPr/>
          </a:p>
        </p:txBody>
      </p:sp>
      <p:grpSp>
        <p:nvGrpSpPr>
          <p:cNvPr id="2" name="Groupe 1">
            <a:extLst>
              <a:ext uri="{FF2B5EF4-FFF2-40B4-BE49-F238E27FC236}">
                <a16:creationId xmlns:a16="http://schemas.microsoft.com/office/drawing/2014/main" id="{8BC55E3F-533F-CA03-7EAD-35B73222BBEF}"/>
              </a:ext>
            </a:extLst>
          </p:cNvPr>
          <p:cNvGrpSpPr/>
          <p:nvPr/>
        </p:nvGrpSpPr>
        <p:grpSpPr>
          <a:xfrm>
            <a:off x="4150954" y="2571750"/>
            <a:ext cx="842092" cy="854411"/>
            <a:chOff x="232730" y="3365488"/>
            <a:chExt cx="937734" cy="951452"/>
          </a:xfrm>
        </p:grpSpPr>
        <p:grpSp>
          <p:nvGrpSpPr>
            <p:cNvPr id="3" name="Google Shape;679;p28">
              <a:extLst>
                <a:ext uri="{FF2B5EF4-FFF2-40B4-BE49-F238E27FC236}">
                  <a16:creationId xmlns:a16="http://schemas.microsoft.com/office/drawing/2014/main" id="{F33A6492-7EF4-EB72-B7C8-9338FF19FA88}"/>
                </a:ext>
              </a:extLst>
            </p:cNvPr>
            <p:cNvGrpSpPr/>
            <p:nvPr/>
          </p:nvGrpSpPr>
          <p:grpSpPr>
            <a:xfrm rot="2700000">
              <a:off x="225871" y="3372347"/>
              <a:ext cx="951452" cy="937734"/>
              <a:chOff x="3326525" y="3507956"/>
              <a:chExt cx="782250" cy="782250"/>
            </a:xfrm>
          </p:grpSpPr>
          <p:sp>
            <p:nvSpPr>
              <p:cNvPr id="5" name="Google Shape;680;p28">
                <a:extLst>
                  <a:ext uri="{FF2B5EF4-FFF2-40B4-BE49-F238E27FC236}">
                    <a16:creationId xmlns:a16="http://schemas.microsoft.com/office/drawing/2014/main" id="{531CFC13-B597-7A4A-DDED-074E4CBB7C9C}"/>
                  </a:ext>
                </a:extLst>
              </p:cNvPr>
              <p:cNvSpPr/>
              <p:nvPr/>
            </p:nvSpPr>
            <p:spPr>
              <a:xfrm rot="5400000">
                <a:off x="3556831"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 name="Google Shape;681;p28">
                <a:extLst>
                  <a:ext uri="{FF2B5EF4-FFF2-40B4-BE49-F238E27FC236}">
                    <a16:creationId xmlns:a16="http://schemas.microsoft.com/office/drawing/2014/main" id="{F97E9307-5758-A9D0-27E0-2A39D7F31949}"/>
                  </a:ext>
                </a:extLst>
              </p:cNvPr>
              <p:cNvSpPr/>
              <p:nvPr/>
            </p:nvSpPr>
            <p:spPr>
              <a:xfrm rot="5400000">
                <a:off x="3403294" y="385895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 name="Google Shape;682;p28">
                <a:extLst>
                  <a:ext uri="{FF2B5EF4-FFF2-40B4-BE49-F238E27FC236}">
                    <a16:creationId xmlns:a16="http://schemas.microsoft.com/office/drawing/2014/main" id="{49A99E99-DADE-DC73-7306-88D83A03B800}"/>
                  </a:ext>
                </a:extLst>
              </p:cNvPr>
              <p:cNvSpPr/>
              <p:nvPr/>
            </p:nvSpPr>
            <p:spPr>
              <a:xfrm rot="5400000">
                <a:off x="3249756"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 name="Google Shape;683;p28">
                <a:extLst>
                  <a:ext uri="{FF2B5EF4-FFF2-40B4-BE49-F238E27FC236}">
                    <a16:creationId xmlns:a16="http://schemas.microsoft.com/office/drawing/2014/main" id="{7C9FBF8E-9CDB-CBE4-29F7-B15178914DE5}"/>
                  </a:ext>
                </a:extLst>
              </p:cNvPr>
              <p:cNvSpPr/>
              <p:nvPr/>
            </p:nvSpPr>
            <p:spPr>
              <a:xfrm rot="5400000">
                <a:off x="3096219" y="3861206"/>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9" name="Google Shape;684;p28">
                <a:extLst>
                  <a:ext uri="{FF2B5EF4-FFF2-40B4-BE49-F238E27FC236}">
                    <a16:creationId xmlns:a16="http://schemas.microsoft.com/office/drawing/2014/main" id="{8CBD1E8C-CAF0-33C3-B19F-0C340A71A6A4}"/>
                  </a:ext>
                </a:extLst>
              </p:cNvPr>
              <p:cNvSpPr/>
              <p:nvPr/>
            </p:nvSpPr>
            <p:spPr>
              <a:xfrm>
                <a:off x="3326525" y="3621975"/>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 name="Google Shape;685;p28">
                <a:extLst>
                  <a:ext uri="{FF2B5EF4-FFF2-40B4-BE49-F238E27FC236}">
                    <a16:creationId xmlns:a16="http://schemas.microsoft.com/office/drawing/2014/main" id="{334289B8-81E2-25C9-4CD6-2B3C947B3DDF}"/>
                  </a:ext>
                </a:extLst>
              </p:cNvPr>
              <p:cNvSpPr/>
              <p:nvPr/>
            </p:nvSpPr>
            <p:spPr>
              <a:xfrm>
                <a:off x="3326525" y="3775513"/>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 name="Google Shape;686;p28">
                <a:extLst>
                  <a:ext uri="{FF2B5EF4-FFF2-40B4-BE49-F238E27FC236}">
                    <a16:creationId xmlns:a16="http://schemas.microsoft.com/office/drawing/2014/main" id="{39BE5E3E-81C8-A3F4-D3ED-C306098ADDC8}"/>
                  </a:ext>
                </a:extLst>
              </p:cNvPr>
              <p:cNvSpPr/>
              <p:nvPr/>
            </p:nvSpPr>
            <p:spPr>
              <a:xfrm>
                <a:off x="3328775" y="3929050"/>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2" name="Google Shape;687;p28">
                <a:extLst>
                  <a:ext uri="{FF2B5EF4-FFF2-40B4-BE49-F238E27FC236}">
                    <a16:creationId xmlns:a16="http://schemas.microsoft.com/office/drawing/2014/main" id="{F8DE920F-C93F-716C-030F-81B5E9F62CAA}"/>
                  </a:ext>
                </a:extLst>
              </p:cNvPr>
              <p:cNvSpPr/>
              <p:nvPr/>
            </p:nvSpPr>
            <p:spPr>
              <a:xfrm>
                <a:off x="3328775" y="4082588"/>
                <a:ext cx="780000" cy="780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3" name="Google Shape;688;p28">
                <a:extLst>
                  <a:ext uri="{FF2B5EF4-FFF2-40B4-BE49-F238E27FC236}">
                    <a16:creationId xmlns:a16="http://schemas.microsoft.com/office/drawing/2014/main" id="{A99FD008-1506-A7FD-0A24-2176D3F73953}"/>
                  </a:ext>
                </a:extLst>
              </p:cNvPr>
              <p:cNvSpPr/>
              <p:nvPr/>
            </p:nvSpPr>
            <p:spPr>
              <a:xfrm>
                <a:off x="3381575" y="3560525"/>
                <a:ext cx="674400" cy="677100"/>
              </a:xfrm>
              <a:prstGeom prst="roundRect">
                <a:avLst>
                  <a:gd name="adj" fmla="val 9527"/>
                </a:avLst>
              </a:pr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
          <p:nvSpPr>
            <p:cNvPr id="4" name="Google Shape;689;p28">
              <a:extLst>
                <a:ext uri="{FF2B5EF4-FFF2-40B4-BE49-F238E27FC236}">
                  <a16:creationId xmlns:a16="http://schemas.microsoft.com/office/drawing/2014/main" id="{A61B1FA5-7E18-7FFC-5AA1-9C6AB66536F0}"/>
                </a:ext>
              </a:extLst>
            </p:cNvPr>
            <p:cNvSpPr txBox="1"/>
            <p:nvPr/>
          </p:nvSpPr>
          <p:spPr>
            <a:xfrm>
              <a:off x="315127" y="3608866"/>
              <a:ext cx="772902" cy="46544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l-GR" sz="1800" b="1">
                  <a:solidFill>
                    <a:srgbClr val="FFFFFF"/>
                  </a:solidFill>
                  <a:latin typeface="Nunito"/>
                  <a:ea typeface="Nunito"/>
                  <a:cs typeface="Nunito"/>
                  <a:sym typeface="Nunito"/>
                </a:rPr>
                <a:t>Λ</a:t>
              </a:r>
              <a:endParaRPr lang="fr-FR" sz="1800" b="1">
                <a:solidFill>
                  <a:srgbClr val="FFFFFF"/>
                </a:solidFill>
                <a:latin typeface="Nunito"/>
                <a:ea typeface="Nunito"/>
                <a:cs typeface="Nunito"/>
                <a:sym typeface="Nunito"/>
              </a:endParaRPr>
            </a:p>
          </p:txBody>
        </p:sp>
      </p:grpSp>
      <p:sp>
        <p:nvSpPr>
          <p:cNvPr id="15" name="ZoneTexte 14">
            <a:extLst>
              <a:ext uri="{FF2B5EF4-FFF2-40B4-BE49-F238E27FC236}">
                <a16:creationId xmlns:a16="http://schemas.microsoft.com/office/drawing/2014/main" id="{231D867B-E682-8F30-5712-CDF14F30ABC0}"/>
              </a:ext>
            </a:extLst>
          </p:cNvPr>
          <p:cNvSpPr txBox="1"/>
          <p:nvPr/>
        </p:nvSpPr>
        <p:spPr>
          <a:xfrm>
            <a:off x="7259737" y="2782190"/>
            <a:ext cx="1400175" cy="307777"/>
          </a:xfrm>
          <a:prstGeom prst="rect">
            <a:avLst/>
          </a:prstGeom>
          <a:noFill/>
        </p:spPr>
        <p:txBody>
          <a:bodyPr wrap="square">
            <a:spAutoFit/>
          </a:bodyPr>
          <a:lstStyle/>
          <a:p>
            <a:pPr marL="0" lvl="0" indent="0" algn="l" rtl="0">
              <a:spcBef>
                <a:spcPts val="0"/>
              </a:spcBef>
              <a:spcAft>
                <a:spcPts val="0"/>
              </a:spcAft>
              <a:buNone/>
            </a:pPr>
            <a:r>
              <a:rPr lang="fr" sz="1400" b="1">
                <a:solidFill>
                  <a:srgbClr val="194073"/>
                </a:solidFill>
                <a:latin typeface="Fira Code"/>
                <a:ea typeface="Fira Code"/>
                <a:cs typeface="Fira Code"/>
                <a:sym typeface="Fira Code"/>
              </a:rPr>
              <a:t>⌛,💾,🔋,💵</a:t>
            </a:r>
          </a:p>
        </p:txBody>
      </p:sp>
      <p:pic>
        <p:nvPicPr>
          <p:cNvPr id="16" name="Google Shape;54;p13">
            <a:extLst>
              <a:ext uri="{FF2B5EF4-FFF2-40B4-BE49-F238E27FC236}">
                <a16:creationId xmlns:a16="http://schemas.microsoft.com/office/drawing/2014/main" id="{952873E2-B8CA-7F04-831F-19CAA31CD2AD}"/>
              </a:ext>
            </a:extLst>
          </p:cNvPr>
          <p:cNvPicPr preferRelativeResize="0"/>
          <p:nvPr/>
        </p:nvPicPr>
        <p:blipFill rotWithShape="1">
          <a:blip r:embed="rId4">
            <a:alphaModFix/>
          </a:blip>
          <a:srcRect t="5223" r="30767" b="5017"/>
          <a:stretch/>
        </p:blipFill>
        <p:spPr>
          <a:xfrm>
            <a:off x="5560675" y="2494080"/>
            <a:ext cx="937800" cy="972600"/>
          </a:xfrm>
          <a:prstGeom prst="ellipse">
            <a:avLst/>
          </a:prstGeom>
          <a:noFill/>
          <a:ln>
            <a:noFill/>
          </a:ln>
        </p:spPr>
      </p:pic>
      <p:pic>
        <p:nvPicPr>
          <p:cNvPr id="17" name="Google Shape;54;p13">
            <a:extLst>
              <a:ext uri="{FF2B5EF4-FFF2-40B4-BE49-F238E27FC236}">
                <a16:creationId xmlns:a16="http://schemas.microsoft.com/office/drawing/2014/main" id="{689E893B-8D92-8A5A-2F65-B7C212942D75}"/>
              </a:ext>
            </a:extLst>
          </p:cNvPr>
          <p:cNvPicPr preferRelativeResize="0"/>
          <p:nvPr/>
        </p:nvPicPr>
        <p:blipFill rotWithShape="1">
          <a:blip r:embed="rId4">
            <a:alphaModFix/>
          </a:blip>
          <a:srcRect t="5223" r="30767" b="5017"/>
          <a:stretch/>
        </p:blipFill>
        <p:spPr>
          <a:xfrm>
            <a:off x="6498475" y="3015780"/>
            <a:ext cx="471364" cy="488856"/>
          </a:xfrm>
          <a:prstGeom prst="ellipse">
            <a:avLst/>
          </a:prstGeom>
          <a:noFill/>
          <a:ln>
            <a:noFill/>
          </a:ln>
        </p:spPr>
      </p:pic>
      <p:pic>
        <p:nvPicPr>
          <p:cNvPr id="18" name="Google Shape;54;p13">
            <a:extLst>
              <a:ext uri="{FF2B5EF4-FFF2-40B4-BE49-F238E27FC236}">
                <a16:creationId xmlns:a16="http://schemas.microsoft.com/office/drawing/2014/main" id="{A8B947F0-29BF-3621-B1B4-F738038A71DE}"/>
              </a:ext>
            </a:extLst>
          </p:cNvPr>
          <p:cNvPicPr preferRelativeResize="0"/>
          <p:nvPr/>
        </p:nvPicPr>
        <p:blipFill rotWithShape="1">
          <a:blip r:embed="rId4">
            <a:alphaModFix/>
          </a:blip>
          <a:srcRect t="5223" r="30767" b="5017"/>
          <a:stretch/>
        </p:blipFill>
        <p:spPr>
          <a:xfrm>
            <a:off x="6498475" y="2440592"/>
            <a:ext cx="471364" cy="488856"/>
          </a:xfrm>
          <a:prstGeom prst="ellipse">
            <a:avLst/>
          </a:prstGeom>
          <a:noFill/>
          <a:ln>
            <a:noFill/>
          </a:ln>
        </p:spPr>
      </p:pic>
      <p:sp>
        <p:nvSpPr>
          <p:cNvPr id="19" name="Google Shape;1083;p45">
            <a:extLst>
              <a:ext uri="{FF2B5EF4-FFF2-40B4-BE49-F238E27FC236}">
                <a16:creationId xmlns:a16="http://schemas.microsoft.com/office/drawing/2014/main" id="{26441872-C5B4-AC9C-B80B-C6982B18A310}"/>
              </a:ext>
            </a:extLst>
          </p:cNvPr>
          <p:cNvSpPr txBox="1"/>
          <p:nvPr/>
        </p:nvSpPr>
        <p:spPr>
          <a:xfrm>
            <a:off x="260899" y="1519200"/>
            <a:ext cx="3320108"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900">
                <a:solidFill>
                  <a:schemeClr val="dk1"/>
                </a:solidFill>
                <a:latin typeface="Nunito"/>
                <a:ea typeface="Nunito"/>
                <a:cs typeface="Nunito"/>
                <a:sym typeface="Nunito"/>
              </a:rPr>
              <a:t>🔍Λ(</a:t>
            </a:r>
            <a:r>
              <a:rPr lang="fr" sz="900" b="1">
                <a:solidFill>
                  <a:srgbClr val="183F8C"/>
                </a:solidFill>
                <a:latin typeface="Nunito"/>
                <a:ea typeface="Nunito"/>
                <a:cs typeface="Nunito"/>
                <a:sym typeface="Nunito"/>
              </a:rPr>
              <a:t>Node</a:t>
            </a:r>
            <a:r>
              <a:rPr lang="fr" sz="900">
                <a:solidFill>
                  <a:schemeClr val="dk1"/>
                </a:solidFill>
                <a:latin typeface="Nunito"/>
                <a:ea typeface="Nunito"/>
                <a:cs typeface="Nunito"/>
                <a:sym typeface="Nunito"/>
              </a:rPr>
              <a:t>, </a:t>
            </a:r>
            <a:r>
              <a:rPr lang="fr" sz="900" b="1" err="1">
                <a:solidFill>
                  <a:srgbClr val="00B0F0"/>
                </a:solidFill>
                <a:latin typeface="Nunito"/>
                <a:ea typeface="Nunito"/>
                <a:cs typeface="Nunito"/>
                <a:sym typeface="Nunito"/>
              </a:rPr>
              <a:t>Core</a:t>
            </a:r>
            <a:r>
              <a:rPr lang="fr" sz="900" err="1">
                <a:solidFill>
                  <a:schemeClr val="dk1"/>
                </a:solidFill>
                <a:latin typeface="Nunito"/>
                <a:ea typeface="Nunito"/>
                <a:cs typeface="Nunito"/>
                <a:sym typeface="Nunito"/>
              </a:rPr>
              <a:t>,</a:t>
            </a:r>
            <a:r>
              <a:rPr lang="fr" sz="900" b="1" err="1">
                <a:solidFill>
                  <a:srgbClr val="8C4130"/>
                </a:solidFill>
                <a:latin typeface="Nunito"/>
                <a:ea typeface="Nunito"/>
                <a:cs typeface="Nunito"/>
                <a:sym typeface="Nunito"/>
              </a:rPr>
              <a:t>Network</a:t>
            </a:r>
            <a:r>
              <a:rPr lang="fr" sz="900">
                <a:solidFill>
                  <a:schemeClr val="dk1"/>
                </a:solidFill>
                <a:latin typeface="Nunito"/>
                <a:ea typeface="Nunito"/>
                <a:cs typeface="Nunito"/>
                <a:sym typeface="Nunito"/>
              </a:rPr>
              <a:t>) ⇒ρ(</a:t>
            </a:r>
            <a:r>
              <a:rPr lang="fr" sz="900" b="1">
                <a:solidFill>
                  <a:schemeClr val="dk1"/>
                </a:solidFill>
                <a:latin typeface="Nunito"/>
                <a:ea typeface="Nunito"/>
                <a:cs typeface="Nunito"/>
                <a:sym typeface="Nunito"/>
              </a:rPr>
              <a:t>⌛,💾,🔋,💵)</a:t>
            </a:r>
            <a:endParaRPr sz="900">
              <a:solidFill>
                <a:schemeClr val="dk1"/>
              </a:solidFill>
              <a:latin typeface="Nunito"/>
              <a:ea typeface="Nunito"/>
              <a:cs typeface="Nunito"/>
              <a:sym typeface="Nunito"/>
            </a:endParaRPr>
          </a:p>
        </p:txBody>
      </p:sp>
      <p:sp>
        <p:nvSpPr>
          <p:cNvPr id="20" name="ZoneTexte 19">
            <a:extLst>
              <a:ext uri="{FF2B5EF4-FFF2-40B4-BE49-F238E27FC236}">
                <a16:creationId xmlns:a16="http://schemas.microsoft.com/office/drawing/2014/main" id="{8B560591-4643-74DE-1F16-796182C65CD8}"/>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extLst>
      <p:ext uri="{BB962C8B-B14F-4D97-AF65-F5344CB8AC3E}">
        <p14:creationId xmlns:p14="http://schemas.microsoft.com/office/powerpoint/2010/main" val="2105436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39600000">
                                      <p:cBhvr>
                                        <p:cTn id="6" dur="1000" fill="hold"/>
                                        <p:tgtEl>
                                          <p:spTgt spid="16"/>
                                        </p:tgtEl>
                                        <p:attrNameLst>
                                          <p:attrName>r</p:attrName>
                                        </p:attrNameLst>
                                      </p:cBhvr>
                                    </p:animRot>
                                  </p:childTnLst>
                                </p:cTn>
                              </p:par>
                              <p:par>
                                <p:cTn id="7" presetID="8" presetClass="emph" presetSubtype="0" fill="hold" nodeType="withEffect">
                                  <p:stCondLst>
                                    <p:cond delay="0"/>
                                  </p:stCondLst>
                                  <p:childTnLst>
                                    <p:animRot by="-39600000">
                                      <p:cBhvr>
                                        <p:cTn id="8" dur="1000" fill="hold"/>
                                        <p:tgtEl>
                                          <p:spTgt spid="17"/>
                                        </p:tgtEl>
                                        <p:attrNameLst>
                                          <p:attrName>r</p:attrName>
                                        </p:attrNameLst>
                                      </p:cBhvr>
                                    </p:animRot>
                                  </p:childTnLst>
                                </p:cTn>
                              </p:par>
                              <p:par>
                                <p:cTn id="9" presetID="8" presetClass="emph" presetSubtype="0" fill="hold" nodeType="withEffect">
                                  <p:stCondLst>
                                    <p:cond delay="0"/>
                                  </p:stCondLst>
                                  <p:childTnLst>
                                    <p:animRot by="-39600000">
                                      <p:cBhvr>
                                        <p:cTn id="10" dur="1000" fill="hold"/>
                                        <p:tgtEl>
                                          <p:spTgt spid="18"/>
                                        </p:tgtEl>
                                        <p:attrNameLst>
                                          <p:attrName>r</p:attrName>
                                        </p:attrNameLst>
                                      </p:cBhvr>
                                    </p:animRo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81"/>
                                        </p:tgtEl>
                                        <p:attrNameLst>
                                          <p:attrName>style.visibility</p:attrName>
                                        </p:attrNameLst>
                                      </p:cBhvr>
                                      <p:to>
                                        <p:strVal val="visible"/>
                                      </p:to>
                                    </p:set>
                                    <p:animEffect transition="in" filter="fade">
                                      <p:cBhvr>
                                        <p:cTn id="20" dur="500"/>
                                        <p:tgtEl>
                                          <p:spTgt spid="1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1" name="Google Shape;161;p15"/>
          <p:cNvGrpSpPr/>
          <p:nvPr/>
        </p:nvGrpSpPr>
        <p:grpSpPr>
          <a:xfrm>
            <a:off x="2424279" y="3308596"/>
            <a:ext cx="947131" cy="947131"/>
            <a:chOff x="5619550" y="3198175"/>
            <a:chExt cx="1406700" cy="1406700"/>
          </a:xfrm>
        </p:grpSpPr>
        <p:sp>
          <p:nvSpPr>
            <p:cNvPr id="162" name="Google Shape;162;p15"/>
            <p:cNvSpPr/>
            <p:nvPr/>
          </p:nvSpPr>
          <p:spPr>
            <a:xfrm rot="5400000">
              <a:off x="6291850" y="2917443"/>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63" name="Google Shape;163;p15"/>
            <p:cNvSpPr/>
            <p:nvPr/>
          </p:nvSpPr>
          <p:spPr>
            <a:xfrm rot="5400000">
              <a:off x="6291850" y="3104571"/>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64" name="Google Shape;164;p15"/>
            <p:cNvSpPr/>
            <p:nvPr/>
          </p:nvSpPr>
          <p:spPr>
            <a:xfrm rot="5400000">
              <a:off x="6291850" y="3291698"/>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65" name="Google Shape;165;p15"/>
            <p:cNvSpPr/>
            <p:nvPr/>
          </p:nvSpPr>
          <p:spPr>
            <a:xfrm rot="5400000">
              <a:off x="6291850" y="3478826"/>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66" name="Google Shape;166;p15"/>
            <p:cNvSpPr/>
            <p:nvPr/>
          </p:nvSpPr>
          <p:spPr>
            <a:xfrm>
              <a:off x="6011267"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67" name="Google Shape;167;p15"/>
            <p:cNvSpPr/>
            <p:nvPr/>
          </p:nvSpPr>
          <p:spPr>
            <a:xfrm>
              <a:off x="6198395"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68" name="Google Shape;168;p15"/>
            <p:cNvSpPr/>
            <p:nvPr/>
          </p:nvSpPr>
          <p:spPr>
            <a:xfrm>
              <a:off x="6385522"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69" name="Google Shape;169;p15"/>
            <p:cNvSpPr/>
            <p:nvPr/>
          </p:nvSpPr>
          <p:spPr>
            <a:xfrm>
              <a:off x="6572650"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70" name="Google Shape;170;p15"/>
            <p:cNvSpPr/>
            <p:nvPr/>
          </p:nvSpPr>
          <p:spPr>
            <a:xfrm>
              <a:off x="5801694" y="3402395"/>
              <a:ext cx="1070100" cy="998100"/>
            </a:xfrm>
            <a:prstGeom prst="roundRect">
              <a:avLst>
                <a:gd name="adj" fmla="val 16667"/>
              </a:avLst>
            </a:prstGeom>
            <a:solidFill>
              <a:srgbClr val="000000"/>
            </a:solidFill>
            <a:ln w="28575" cap="flat" cmpd="sng">
              <a:solidFill>
                <a:srgbClr val="FFFFFF"/>
              </a:solidFill>
              <a:prstDash val="solid"/>
              <a:round/>
              <a:headEnd type="none" w="sm" len="sm"/>
              <a:tailEnd type="none" w="sm" len="sm"/>
            </a:ln>
          </p:spPr>
          <p:txBody>
            <a:bodyPr spcFirstLastPara="1" wrap="square" lIns="79375" tIns="134375" rIns="79375" bIns="134375" anchor="ctr" anchorCtr="0">
              <a:noAutofit/>
            </a:bodyPr>
            <a:lstStyle/>
            <a:p>
              <a:pPr marL="0" lvl="0" indent="0" algn="ctr" rtl="0">
                <a:spcBef>
                  <a:spcPts val="0"/>
                </a:spcBef>
                <a:spcAft>
                  <a:spcPts val="0"/>
                </a:spcAft>
                <a:buNone/>
              </a:pPr>
              <a:endParaRPr sz="3500">
                <a:solidFill>
                  <a:srgbClr val="FFFFFF"/>
                </a:solidFill>
                <a:latin typeface="Nunito"/>
                <a:ea typeface="Nunito"/>
                <a:cs typeface="Nunito"/>
                <a:sym typeface="Nunito"/>
              </a:endParaRPr>
            </a:p>
          </p:txBody>
        </p:sp>
      </p:grpSp>
      <p:sp>
        <p:nvSpPr>
          <p:cNvPr id="171" name="Google Shape;171;p15"/>
          <p:cNvSpPr/>
          <p:nvPr/>
        </p:nvSpPr>
        <p:spPr>
          <a:xfrm>
            <a:off x="2660204" y="3560821"/>
            <a:ext cx="475500" cy="442500"/>
          </a:xfrm>
          <a:prstGeom prst="roundRect">
            <a:avLst>
              <a:gd name="adj" fmla="val 16667"/>
            </a:avLst>
          </a:prstGeom>
          <a:solidFill>
            <a:srgbClr val="000000"/>
          </a:solidFill>
          <a:ln w="28575" cap="flat" cmpd="sng">
            <a:solidFill>
              <a:srgbClr val="FFFFFF"/>
            </a:solidFill>
            <a:prstDash val="solid"/>
            <a:round/>
            <a:headEnd type="none" w="sm" len="sm"/>
            <a:tailEnd type="none" w="sm" len="sm"/>
          </a:ln>
        </p:spPr>
        <p:txBody>
          <a:bodyPr spcFirstLastPara="1" wrap="square" lIns="79375" tIns="134375" rIns="79375" bIns="134375" anchor="ctr" anchorCtr="0">
            <a:noAutofit/>
          </a:bodyPr>
          <a:lstStyle/>
          <a:p>
            <a:pPr marL="0" lvl="0" indent="0" algn="ctr" rtl="0">
              <a:spcBef>
                <a:spcPts val="0"/>
              </a:spcBef>
              <a:spcAft>
                <a:spcPts val="0"/>
              </a:spcAft>
              <a:buNone/>
            </a:pPr>
            <a:endParaRPr sz="3500">
              <a:solidFill>
                <a:srgbClr val="FFFFFF"/>
              </a:solidFill>
              <a:latin typeface="Nunito"/>
              <a:ea typeface="Nunito"/>
              <a:cs typeface="Nunito"/>
              <a:sym typeface="Nunito"/>
            </a:endParaRPr>
          </a:p>
        </p:txBody>
      </p:sp>
      <p:sp>
        <p:nvSpPr>
          <p:cNvPr id="211" name="Google Shape;21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sz="3300" b="1">
                <a:latin typeface="Nunito"/>
                <a:ea typeface="Nunito"/>
                <a:cs typeface="Nunito"/>
                <a:sym typeface="Nunito"/>
              </a:rPr>
              <a:t>Rapid Prototyping with PREESM</a:t>
            </a:r>
            <a:endParaRPr sz="3300" b="1">
              <a:latin typeface="Nunito"/>
              <a:ea typeface="Nunito"/>
              <a:cs typeface="Nunito"/>
              <a:sym typeface="Nunito"/>
            </a:endParaRPr>
          </a:p>
          <a:p>
            <a:pPr marL="0" lvl="0" indent="0" algn="ctr" rtl="0">
              <a:spcBef>
                <a:spcPts val="0"/>
              </a:spcBef>
              <a:spcAft>
                <a:spcPts val="0"/>
              </a:spcAft>
              <a:buNone/>
            </a:pPr>
            <a:r>
              <a:rPr lang="fr" i="1">
                <a:latin typeface="Nunito"/>
                <a:ea typeface="Nunito"/>
                <a:cs typeface="Nunito"/>
                <a:sym typeface="Nunito"/>
              </a:rPr>
              <a:t>Save Time and Money</a:t>
            </a:r>
            <a:endParaRPr sz="2500" b="1">
              <a:latin typeface="Nunito"/>
              <a:ea typeface="Nunito"/>
              <a:cs typeface="Nunito"/>
              <a:sym typeface="Nunito"/>
            </a:endParaRPr>
          </a:p>
        </p:txBody>
      </p:sp>
      <p:sp>
        <p:nvSpPr>
          <p:cNvPr id="212" name="Google Shape;21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a:t>
            </a:fld>
            <a:endParaRPr/>
          </a:p>
        </p:txBody>
      </p:sp>
      <p:pic>
        <p:nvPicPr>
          <p:cNvPr id="3" name="Google Shape;1127;p48" descr="Une image contenant texte, triangle&#10;&#10;Description générée automatiquement">
            <a:extLst>
              <a:ext uri="{FF2B5EF4-FFF2-40B4-BE49-F238E27FC236}">
                <a16:creationId xmlns:a16="http://schemas.microsoft.com/office/drawing/2014/main" id="{27A609CE-F9A5-BC0D-5E66-98411F8E92C9}"/>
              </a:ext>
            </a:extLst>
          </p:cNvPr>
          <p:cNvPicPr preferRelativeResize="0"/>
          <p:nvPr/>
        </p:nvPicPr>
        <p:blipFill>
          <a:blip r:embed="rId3">
            <a:alphaModFix amt="41000"/>
          </a:blip>
          <a:stretch>
            <a:fillRect/>
          </a:stretch>
        </p:blipFill>
        <p:spPr>
          <a:xfrm>
            <a:off x="2297053" y="1809056"/>
            <a:ext cx="1205394" cy="1205394"/>
          </a:xfrm>
          <a:prstGeom prst="rect">
            <a:avLst/>
          </a:prstGeom>
          <a:noFill/>
          <a:ln>
            <a:noFill/>
          </a:ln>
        </p:spPr>
      </p:pic>
      <p:grpSp>
        <p:nvGrpSpPr>
          <p:cNvPr id="8" name="Groupe 7">
            <a:extLst>
              <a:ext uri="{FF2B5EF4-FFF2-40B4-BE49-F238E27FC236}">
                <a16:creationId xmlns:a16="http://schemas.microsoft.com/office/drawing/2014/main" id="{07986D02-4A05-1BAE-9B66-5254B2C2D593}"/>
              </a:ext>
            </a:extLst>
          </p:cNvPr>
          <p:cNvGrpSpPr/>
          <p:nvPr/>
        </p:nvGrpSpPr>
        <p:grpSpPr>
          <a:xfrm>
            <a:off x="5765129" y="1809055"/>
            <a:ext cx="1205394" cy="2446632"/>
            <a:chOff x="5765129" y="1809055"/>
            <a:chExt cx="1205394" cy="2446632"/>
          </a:xfrm>
        </p:grpSpPr>
        <p:pic>
          <p:nvPicPr>
            <p:cNvPr id="210" name="Google Shape;210;p15"/>
            <p:cNvPicPr preferRelativeResize="0"/>
            <p:nvPr/>
          </p:nvPicPr>
          <p:blipFill>
            <a:blip r:embed="rId4">
              <a:alphaModFix/>
            </a:blip>
            <a:stretch>
              <a:fillRect/>
            </a:stretch>
          </p:blipFill>
          <p:spPr>
            <a:xfrm>
              <a:off x="5774358" y="3308563"/>
              <a:ext cx="1183917" cy="947124"/>
            </a:xfrm>
            <a:prstGeom prst="rect">
              <a:avLst/>
            </a:prstGeom>
            <a:noFill/>
            <a:ln>
              <a:noFill/>
            </a:ln>
          </p:spPr>
        </p:pic>
        <p:pic>
          <p:nvPicPr>
            <p:cNvPr id="4" name="Google Shape;1127;p48" descr="Une image contenant texte, triangle&#10;&#10;Description générée automatiquement">
              <a:extLst>
                <a:ext uri="{FF2B5EF4-FFF2-40B4-BE49-F238E27FC236}">
                  <a16:creationId xmlns:a16="http://schemas.microsoft.com/office/drawing/2014/main" id="{DF3E0FFA-9D11-0E91-6C30-2BEB556B18B1}"/>
                </a:ext>
              </a:extLst>
            </p:cNvPr>
            <p:cNvPicPr preferRelativeResize="0"/>
            <p:nvPr/>
          </p:nvPicPr>
          <p:blipFill>
            <a:blip r:embed="rId3">
              <a:alphaModFix/>
            </a:blip>
            <a:stretch>
              <a:fillRect/>
            </a:stretch>
          </p:blipFill>
          <p:spPr>
            <a:xfrm>
              <a:off x="5765129" y="1809055"/>
              <a:ext cx="1205394" cy="1205394"/>
            </a:xfrm>
            <a:prstGeom prst="rect">
              <a:avLst/>
            </a:prstGeom>
            <a:noFill/>
            <a:ln>
              <a:noFill/>
            </a:ln>
          </p:spPr>
        </p:pic>
      </p:grpSp>
      <p:cxnSp>
        <p:nvCxnSpPr>
          <p:cNvPr id="7" name="Connecteur droit avec flèche 6">
            <a:extLst>
              <a:ext uri="{FF2B5EF4-FFF2-40B4-BE49-F238E27FC236}">
                <a16:creationId xmlns:a16="http://schemas.microsoft.com/office/drawing/2014/main" id="{B2ECB1B2-7264-229C-346A-5BEECF7B1ACB}"/>
              </a:ext>
            </a:extLst>
          </p:cNvPr>
          <p:cNvCxnSpPr/>
          <p:nvPr/>
        </p:nvCxnSpPr>
        <p:spPr>
          <a:xfrm>
            <a:off x="4079524" y="3010605"/>
            <a:ext cx="977898" cy="112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Google Shape;781;p31">
            <a:extLst>
              <a:ext uri="{FF2B5EF4-FFF2-40B4-BE49-F238E27FC236}">
                <a16:creationId xmlns:a16="http://schemas.microsoft.com/office/drawing/2014/main" id="{F455E6BD-15F6-E19F-6CEE-3E3451F9AE8A}"/>
              </a:ext>
            </a:extLst>
          </p:cNvPr>
          <p:cNvSpPr/>
          <p:nvPr/>
        </p:nvSpPr>
        <p:spPr>
          <a:xfrm>
            <a:off x="1539747" y="4660604"/>
            <a:ext cx="6000137" cy="396799"/>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 sz="1800" err="1">
                <a:solidFill>
                  <a:schemeClr val="dk1"/>
                </a:solidFill>
                <a:latin typeface="Nunito"/>
                <a:sym typeface="Nunito"/>
              </a:rPr>
              <a:t>Functional</a:t>
            </a:r>
            <a:r>
              <a:rPr lang="fr" sz="1800">
                <a:solidFill>
                  <a:schemeClr val="dk1"/>
                </a:solidFill>
                <a:latin typeface="Nunito"/>
                <a:sym typeface="Nunito"/>
              </a:rPr>
              <a:t> versions of a program as fast as possible</a:t>
            </a:r>
            <a:endParaRPr lang="fr-FR" sz="1800">
              <a:solidFill>
                <a:schemeClr val="dk1"/>
              </a:solidFill>
              <a:latin typeface="Nunito"/>
            </a:endParaRPr>
          </a:p>
        </p:txBody>
      </p:sp>
      <p:sp>
        <p:nvSpPr>
          <p:cNvPr id="6" name="ZoneTexte 5">
            <a:extLst>
              <a:ext uri="{FF2B5EF4-FFF2-40B4-BE49-F238E27FC236}">
                <a16:creationId xmlns:a16="http://schemas.microsoft.com/office/drawing/2014/main" id="{F129A1C8-5BE6-510B-8581-34F12E981159}"/>
              </a:ext>
            </a:extLst>
          </p:cNvPr>
          <p:cNvSpPr txBox="1"/>
          <p:nvPr/>
        </p:nvSpPr>
        <p:spPr>
          <a:xfrm>
            <a:off x="8011206" y="137772"/>
            <a:ext cx="1010329"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err="1">
                <a:latin typeface="Nunito"/>
              </a:rPr>
              <a:t>Preamble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53"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err="1"/>
              <a:t>Comparison</a:t>
            </a:r>
            <a:r>
              <a:rPr lang="fr"/>
              <a:t> </a:t>
            </a:r>
            <a:r>
              <a:rPr lang="fr" err="1"/>
              <a:t>Analysis</a:t>
            </a:r>
            <a:r>
              <a:rPr lang="fr"/>
              <a:t>: </a:t>
            </a:r>
            <a:br>
              <a:rPr lang="en-US"/>
            </a:br>
            <a:r>
              <a:rPr lang="fr"/>
              <a:t>Pseudo-exhaustive vs. </a:t>
            </a:r>
            <a:r>
              <a:rPr lang="fr" err="1"/>
              <a:t>Proposed</a:t>
            </a:r>
            <a:r>
              <a:rPr lang="fr"/>
              <a:t> </a:t>
            </a:r>
            <a:r>
              <a:rPr lang="fr" err="1"/>
              <a:t>co</a:t>
            </a:r>
            <a:r>
              <a:rPr lang="fr"/>
              <a:t>-design </a:t>
            </a:r>
            <a:endParaRPr lang="fr" b="1">
              <a:latin typeface="Nunito"/>
              <a:ea typeface="Nunito"/>
              <a:cs typeface="Nunito"/>
            </a:endParaRPr>
          </a:p>
        </p:txBody>
      </p:sp>
      <p:sp>
        <p:nvSpPr>
          <p:cNvPr id="1093" name="Google Shape;1093;p46"/>
          <p:cNvSpPr txBox="1"/>
          <p:nvPr/>
        </p:nvSpPr>
        <p:spPr>
          <a:xfrm>
            <a:off x="1191275" y="3884521"/>
            <a:ext cx="2315100" cy="834044"/>
          </a:xfrm>
          <a:prstGeom prst="rect">
            <a:avLst/>
          </a:prstGeom>
          <a:noFill/>
          <a:ln>
            <a:noFill/>
          </a:ln>
        </p:spPr>
        <p:txBody>
          <a:bodyPr spcFirstLastPara="1" wrap="square" lIns="91425" tIns="91425" rIns="91425" bIns="91425" anchor="t" anchorCtr="0">
            <a:spAutoFit/>
          </a:bodyPr>
          <a:lstStyle/>
          <a:p>
            <a:pPr marL="723900" lvl="0" indent="-317500" algn="l" rtl="0">
              <a:lnSpc>
                <a:spcPct val="115000"/>
              </a:lnSpc>
              <a:spcBef>
                <a:spcPts val="1200"/>
              </a:spcBef>
              <a:spcAft>
                <a:spcPts val="0"/>
              </a:spcAft>
              <a:buClr>
                <a:schemeClr val="dk1"/>
              </a:buClr>
              <a:buSzPts val="1400"/>
              <a:buChar char="✗"/>
            </a:pPr>
            <a:r>
              <a:rPr lang="fr">
                <a:latin typeface="Nunito"/>
                <a:ea typeface="Nunito"/>
                <a:cs typeface="Nunito"/>
                <a:sym typeface="Nunito"/>
              </a:rPr>
              <a:t>72 simu.​</a:t>
            </a:r>
            <a:endParaRPr>
              <a:latin typeface="Nunito"/>
              <a:ea typeface="Nunito"/>
              <a:cs typeface="Nunito"/>
              <a:sym typeface="Nunito"/>
            </a:endParaRPr>
          </a:p>
          <a:p>
            <a:pPr marL="723900" lvl="0" indent="-317500" algn="l" rtl="0">
              <a:lnSpc>
                <a:spcPct val="115000"/>
              </a:lnSpc>
              <a:spcBef>
                <a:spcPts val="0"/>
              </a:spcBef>
              <a:spcAft>
                <a:spcPts val="0"/>
              </a:spcAft>
              <a:buClr>
                <a:schemeClr val="dk1"/>
              </a:buClr>
              <a:buSzPts val="1400"/>
              <a:buChar char="✗"/>
            </a:pPr>
            <a:r>
              <a:rPr lang="fr">
                <a:latin typeface="Nunito"/>
                <a:ea typeface="Nunito"/>
                <a:cs typeface="Nunito"/>
                <a:sym typeface="Nunito"/>
              </a:rPr>
              <a:t>52m 58 s​</a:t>
            </a:r>
            <a:endParaRPr>
              <a:latin typeface="Nunito"/>
              <a:ea typeface="Nunito"/>
              <a:cs typeface="Nunito"/>
              <a:sym typeface="Nunito"/>
            </a:endParaRPr>
          </a:p>
        </p:txBody>
      </p:sp>
      <p:sp>
        <p:nvSpPr>
          <p:cNvPr id="1094" name="Google Shape;109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50</a:t>
            </a:fld>
            <a:endParaRPr/>
          </a:p>
        </p:txBody>
      </p:sp>
      <p:pic>
        <p:nvPicPr>
          <p:cNvPr id="1095" name="Google Shape;1095;p46"/>
          <p:cNvPicPr preferRelativeResize="0"/>
          <p:nvPr/>
        </p:nvPicPr>
        <p:blipFill rotWithShape="1">
          <a:blip r:embed="rId3">
            <a:alphaModFix/>
          </a:blip>
          <a:srcRect t="3298" b="50041"/>
          <a:stretch/>
        </p:blipFill>
        <p:spPr>
          <a:xfrm>
            <a:off x="83100" y="1502435"/>
            <a:ext cx="6243119" cy="2422031"/>
          </a:xfrm>
          <a:prstGeom prst="rect">
            <a:avLst/>
          </a:prstGeom>
          <a:noFill/>
          <a:ln>
            <a:noFill/>
          </a:ln>
        </p:spPr>
      </p:pic>
      <p:sp>
        <p:nvSpPr>
          <p:cNvPr id="3" name="ZoneTexte 2">
            <a:extLst>
              <a:ext uri="{FF2B5EF4-FFF2-40B4-BE49-F238E27FC236}">
                <a16:creationId xmlns:a16="http://schemas.microsoft.com/office/drawing/2014/main" id="{61BEF12F-4136-0066-BC65-43CA30A00B35}"/>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err="1"/>
              <a:t>Comparison</a:t>
            </a:r>
            <a:r>
              <a:rPr lang="fr"/>
              <a:t> </a:t>
            </a:r>
            <a:r>
              <a:rPr lang="fr" err="1"/>
              <a:t>Analysis</a:t>
            </a:r>
            <a:r>
              <a:rPr lang="fr"/>
              <a:t>: </a:t>
            </a:r>
            <a:br>
              <a:rPr lang="en-US"/>
            </a:br>
            <a:r>
              <a:rPr lang="fr"/>
              <a:t>Pseudo-exhaustive vs. </a:t>
            </a:r>
            <a:r>
              <a:rPr lang="fr" err="1"/>
              <a:t>Proposed</a:t>
            </a:r>
            <a:r>
              <a:rPr lang="fr"/>
              <a:t> </a:t>
            </a:r>
            <a:r>
              <a:rPr lang="fr" err="1"/>
              <a:t>co</a:t>
            </a:r>
            <a:r>
              <a:rPr lang="fr"/>
              <a:t>-design </a:t>
            </a:r>
            <a:endParaRPr lang="fr" b="1">
              <a:latin typeface="Nunito"/>
              <a:ea typeface="Nunito"/>
              <a:cs typeface="Nunito"/>
            </a:endParaRPr>
          </a:p>
        </p:txBody>
      </p:sp>
      <p:sp>
        <p:nvSpPr>
          <p:cNvPr id="1093" name="Google Shape;1093;p46"/>
          <p:cNvSpPr txBox="1"/>
          <p:nvPr/>
        </p:nvSpPr>
        <p:spPr>
          <a:xfrm>
            <a:off x="1191275" y="3884521"/>
            <a:ext cx="2315100" cy="648000"/>
          </a:xfrm>
          <a:prstGeom prst="rect">
            <a:avLst/>
          </a:prstGeom>
          <a:noFill/>
          <a:ln>
            <a:noFill/>
          </a:ln>
        </p:spPr>
        <p:txBody>
          <a:bodyPr spcFirstLastPara="1" wrap="square" lIns="91425" tIns="91425" rIns="91425" bIns="91425" anchor="t" anchorCtr="0">
            <a:spAutoFit/>
          </a:bodyPr>
          <a:lstStyle/>
          <a:p>
            <a:pPr marL="723900" lvl="0" indent="-317500" algn="l" rtl="0">
              <a:lnSpc>
                <a:spcPct val="115000"/>
              </a:lnSpc>
              <a:spcBef>
                <a:spcPts val="1200"/>
              </a:spcBef>
              <a:spcAft>
                <a:spcPts val="0"/>
              </a:spcAft>
              <a:buClr>
                <a:schemeClr val="dk1"/>
              </a:buClr>
              <a:buSzPts val="1400"/>
              <a:buChar char="✗"/>
            </a:pPr>
            <a:r>
              <a:rPr lang="fr">
                <a:solidFill>
                  <a:schemeClr val="dk1"/>
                </a:solidFill>
                <a:latin typeface="Nunito"/>
                <a:ea typeface="Nunito"/>
                <a:cs typeface="Nunito"/>
                <a:sym typeface="Nunito"/>
              </a:rPr>
              <a:t>72 simu.​</a:t>
            </a:r>
            <a:endParaRPr>
              <a:solidFill>
                <a:schemeClr val="dk1"/>
              </a:solidFill>
              <a:latin typeface="Nunito"/>
              <a:ea typeface="Nunito"/>
              <a:cs typeface="Nunito"/>
              <a:sym typeface="Nunito"/>
            </a:endParaRPr>
          </a:p>
          <a:p>
            <a:pPr marL="723900" lvl="0" indent="-317500" algn="l" rtl="0">
              <a:lnSpc>
                <a:spcPct val="115000"/>
              </a:lnSpc>
              <a:spcBef>
                <a:spcPts val="0"/>
              </a:spcBef>
              <a:spcAft>
                <a:spcPts val="0"/>
              </a:spcAft>
              <a:buClr>
                <a:schemeClr val="dk1"/>
              </a:buClr>
              <a:buSzPts val="1400"/>
              <a:buChar char="✗"/>
            </a:pPr>
            <a:r>
              <a:rPr lang="fr">
                <a:solidFill>
                  <a:schemeClr val="dk1"/>
                </a:solidFill>
                <a:latin typeface="Nunito"/>
                <a:ea typeface="Nunito"/>
                <a:cs typeface="Nunito"/>
                <a:sym typeface="Nunito"/>
              </a:rPr>
              <a:t>52m 58 s​</a:t>
            </a:r>
            <a:endParaRPr>
              <a:solidFill>
                <a:schemeClr val="dk1"/>
              </a:solidFill>
              <a:latin typeface="Nunito"/>
              <a:ea typeface="Nunito"/>
              <a:cs typeface="Nunito"/>
              <a:sym typeface="Nunito"/>
            </a:endParaRPr>
          </a:p>
        </p:txBody>
      </p:sp>
      <p:sp>
        <p:nvSpPr>
          <p:cNvPr id="1094" name="Google Shape;109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51</a:t>
            </a:fld>
            <a:endParaRPr/>
          </a:p>
        </p:txBody>
      </p:sp>
      <p:pic>
        <p:nvPicPr>
          <p:cNvPr id="1095" name="Google Shape;1095;p46"/>
          <p:cNvPicPr preferRelativeResize="0"/>
          <p:nvPr/>
        </p:nvPicPr>
        <p:blipFill rotWithShape="1">
          <a:blip r:embed="rId3">
            <a:alphaModFix amt="51000"/>
          </a:blip>
          <a:srcRect t="3298" b="50041"/>
          <a:stretch/>
        </p:blipFill>
        <p:spPr>
          <a:xfrm>
            <a:off x="2607" y="1502435"/>
            <a:ext cx="2854366" cy="1085849"/>
          </a:xfrm>
          <a:prstGeom prst="rect">
            <a:avLst/>
          </a:prstGeom>
          <a:noFill/>
          <a:ln>
            <a:noFill/>
          </a:ln>
        </p:spPr>
      </p:pic>
      <p:sp>
        <p:nvSpPr>
          <p:cNvPr id="1098" name="Google Shape;1098;p46"/>
          <p:cNvSpPr txBox="1"/>
          <p:nvPr/>
        </p:nvSpPr>
        <p:spPr>
          <a:xfrm>
            <a:off x="5531575" y="3834192"/>
            <a:ext cx="2315100" cy="648000"/>
          </a:xfrm>
          <a:prstGeom prst="rect">
            <a:avLst/>
          </a:prstGeom>
          <a:noFill/>
          <a:ln>
            <a:noFill/>
          </a:ln>
        </p:spPr>
        <p:txBody>
          <a:bodyPr spcFirstLastPara="1" wrap="square" lIns="91425" tIns="91425" rIns="91425" bIns="91425" anchor="t" anchorCtr="0">
            <a:spAutoFit/>
          </a:bodyPr>
          <a:lstStyle/>
          <a:p>
            <a:pPr marL="723900" lvl="0" indent="-317500" algn="l" rtl="0">
              <a:lnSpc>
                <a:spcPct val="115000"/>
              </a:lnSpc>
              <a:spcBef>
                <a:spcPts val="1200"/>
              </a:spcBef>
              <a:spcAft>
                <a:spcPts val="0"/>
              </a:spcAft>
              <a:buClr>
                <a:schemeClr val="dk1"/>
              </a:buClr>
              <a:buSzPts val="1400"/>
              <a:buChar char="✓"/>
            </a:pPr>
            <a:r>
              <a:rPr lang="fr" b="1">
                <a:solidFill>
                  <a:schemeClr val="dk1"/>
                </a:solidFill>
                <a:latin typeface="Nunito"/>
                <a:ea typeface="Nunito"/>
                <a:cs typeface="Nunito"/>
                <a:sym typeface="Nunito"/>
              </a:rPr>
              <a:t>22</a:t>
            </a:r>
            <a:r>
              <a:rPr lang="fr">
                <a:solidFill>
                  <a:schemeClr val="dk1"/>
                </a:solidFill>
                <a:latin typeface="Nunito"/>
                <a:ea typeface="Nunito"/>
                <a:cs typeface="Nunito"/>
                <a:sym typeface="Nunito"/>
              </a:rPr>
              <a:t> simu.​</a:t>
            </a:r>
            <a:endParaRPr>
              <a:solidFill>
                <a:schemeClr val="dk1"/>
              </a:solidFill>
              <a:latin typeface="Nunito"/>
              <a:ea typeface="Nunito"/>
              <a:cs typeface="Nunito"/>
              <a:sym typeface="Nunito"/>
            </a:endParaRPr>
          </a:p>
          <a:p>
            <a:pPr marL="723900" lvl="0" indent="-317500" algn="l" rtl="0">
              <a:lnSpc>
                <a:spcPct val="115000"/>
              </a:lnSpc>
              <a:spcBef>
                <a:spcPts val="0"/>
              </a:spcBef>
              <a:spcAft>
                <a:spcPts val="0"/>
              </a:spcAft>
              <a:buClr>
                <a:schemeClr val="dk1"/>
              </a:buClr>
              <a:buSzPts val="1400"/>
              <a:buChar char="✓"/>
            </a:pPr>
            <a:r>
              <a:rPr lang="fr">
                <a:solidFill>
                  <a:schemeClr val="dk1"/>
                </a:solidFill>
                <a:latin typeface="Nunito"/>
                <a:ea typeface="Nunito"/>
                <a:cs typeface="Nunito"/>
                <a:sym typeface="Nunito"/>
              </a:rPr>
              <a:t>14m 26s</a:t>
            </a:r>
            <a:endParaRPr>
              <a:solidFill>
                <a:schemeClr val="dk1"/>
              </a:solidFill>
              <a:latin typeface="Nunito"/>
              <a:ea typeface="Nunito"/>
              <a:cs typeface="Nunito"/>
              <a:sym typeface="Nunito"/>
            </a:endParaRPr>
          </a:p>
        </p:txBody>
      </p:sp>
      <p:pic>
        <p:nvPicPr>
          <p:cNvPr id="1099" name="Google Shape;1099;p46"/>
          <p:cNvPicPr preferRelativeResize="0"/>
          <p:nvPr/>
        </p:nvPicPr>
        <p:blipFill>
          <a:blip r:embed="rId4">
            <a:alphaModFix/>
          </a:blip>
          <a:stretch>
            <a:fillRect/>
          </a:stretch>
        </p:blipFill>
        <p:spPr>
          <a:xfrm>
            <a:off x="4431025" y="4151222"/>
            <a:ext cx="281950" cy="322225"/>
          </a:xfrm>
          <a:prstGeom prst="rect">
            <a:avLst/>
          </a:prstGeom>
          <a:noFill/>
          <a:ln>
            <a:noFill/>
          </a:ln>
        </p:spPr>
      </p:pic>
      <p:pic>
        <p:nvPicPr>
          <p:cNvPr id="2" name="Image 1" descr="Une image contenant texte, capture d’écran, diagramme, Tracé&#10;&#10;Description générée automatiquement">
            <a:extLst>
              <a:ext uri="{FF2B5EF4-FFF2-40B4-BE49-F238E27FC236}">
                <a16:creationId xmlns:a16="http://schemas.microsoft.com/office/drawing/2014/main" id="{EA37B277-08C4-0AC6-0A33-ADDB7B786DAD}"/>
              </a:ext>
            </a:extLst>
          </p:cNvPr>
          <p:cNvPicPr>
            <a:picLocks noChangeAspect="1"/>
          </p:cNvPicPr>
          <p:nvPr/>
        </p:nvPicPr>
        <p:blipFill>
          <a:blip r:embed="rId5"/>
          <a:stretch>
            <a:fillRect/>
          </a:stretch>
        </p:blipFill>
        <p:spPr>
          <a:xfrm>
            <a:off x="2941347" y="1502201"/>
            <a:ext cx="6191250" cy="2428875"/>
          </a:xfrm>
          <a:prstGeom prst="rect">
            <a:avLst/>
          </a:prstGeom>
        </p:spPr>
      </p:pic>
      <p:sp>
        <p:nvSpPr>
          <p:cNvPr id="4" name="ZoneTexte 3">
            <a:extLst>
              <a:ext uri="{FF2B5EF4-FFF2-40B4-BE49-F238E27FC236}">
                <a16:creationId xmlns:a16="http://schemas.microsoft.com/office/drawing/2014/main" id="{50061D49-29C3-867C-917E-559927AF6C2A}"/>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extLst>
      <p:ext uri="{BB962C8B-B14F-4D97-AF65-F5344CB8AC3E}">
        <p14:creationId xmlns:p14="http://schemas.microsoft.com/office/powerpoint/2010/main" val="28346958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 err="1"/>
              <a:t>Comparison</a:t>
            </a:r>
            <a:r>
              <a:rPr lang="fr"/>
              <a:t> </a:t>
            </a:r>
            <a:r>
              <a:rPr lang="fr" err="1"/>
              <a:t>Analysis</a:t>
            </a:r>
            <a:r>
              <a:rPr lang="fr"/>
              <a:t>: </a:t>
            </a:r>
            <a:br>
              <a:rPr lang="en-US"/>
            </a:br>
            <a:r>
              <a:rPr lang="fr"/>
              <a:t>Pseudo-exhaustive vs. </a:t>
            </a:r>
            <a:r>
              <a:rPr lang="fr" err="1"/>
              <a:t>Proposed</a:t>
            </a:r>
            <a:r>
              <a:rPr lang="fr"/>
              <a:t> </a:t>
            </a:r>
            <a:r>
              <a:rPr lang="fr" err="1"/>
              <a:t>co</a:t>
            </a:r>
            <a:r>
              <a:rPr lang="fr"/>
              <a:t>-design </a:t>
            </a:r>
            <a:endParaRPr lang="fr" b="1">
              <a:latin typeface="Nunito"/>
              <a:ea typeface="Nunito"/>
              <a:cs typeface="Nunito"/>
            </a:endParaRPr>
          </a:p>
        </p:txBody>
      </p:sp>
      <p:sp>
        <p:nvSpPr>
          <p:cNvPr id="1093" name="Google Shape;1093;p46"/>
          <p:cNvSpPr txBox="1"/>
          <p:nvPr/>
        </p:nvSpPr>
        <p:spPr>
          <a:xfrm>
            <a:off x="1191275" y="3884521"/>
            <a:ext cx="2315100" cy="648000"/>
          </a:xfrm>
          <a:prstGeom prst="rect">
            <a:avLst/>
          </a:prstGeom>
          <a:noFill/>
          <a:ln>
            <a:noFill/>
          </a:ln>
        </p:spPr>
        <p:txBody>
          <a:bodyPr spcFirstLastPara="1" wrap="square" lIns="91425" tIns="91425" rIns="91425" bIns="91425" anchor="t" anchorCtr="0">
            <a:spAutoFit/>
          </a:bodyPr>
          <a:lstStyle/>
          <a:p>
            <a:pPr marL="723900" lvl="0" indent="-317500" algn="l" rtl="0">
              <a:lnSpc>
                <a:spcPct val="115000"/>
              </a:lnSpc>
              <a:spcBef>
                <a:spcPts val="1200"/>
              </a:spcBef>
              <a:spcAft>
                <a:spcPts val="0"/>
              </a:spcAft>
              <a:buClr>
                <a:schemeClr val="dk1"/>
              </a:buClr>
              <a:buSzPts val="1400"/>
              <a:buChar char="✗"/>
            </a:pPr>
            <a:r>
              <a:rPr lang="fr">
                <a:solidFill>
                  <a:schemeClr val="dk1"/>
                </a:solidFill>
                <a:latin typeface="Nunito"/>
                <a:ea typeface="Nunito"/>
                <a:cs typeface="Nunito"/>
                <a:sym typeface="Nunito"/>
              </a:rPr>
              <a:t>72 simu.​</a:t>
            </a:r>
            <a:endParaRPr>
              <a:solidFill>
                <a:schemeClr val="dk1"/>
              </a:solidFill>
              <a:latin typeface="Nunito"/>
              <a:ea typeface="Nunito"/>
              <a:cs typeface="Nunito"/>
              <a:sym typeface="Nunito"/>
            </a:endParaRPr>
          </a:p>
          <a:p>
            <a:pPr marL="723900" lvl="0" indent="-317500" algn="l" rtl="0">
              <a:lnSpc>
                <a:spcPct val="115000"/>
              </a:lnSpc>
              <a:spcBef>
                <a:spcPts val="0"/>
              </a:spcBef>
              <a:spcAft>
                <a:spcPts val="0"/>
              </a:spcAft>
              <a:buClr>
                <a:schemeClr val="dk1"/>
              </a:buClr>
              <a:buSzPts val="1400"/>
              <a:buChar char="✗"/>
            </a:pPr>
            <a:r>
              <a:rPr lang="fr">
                <a:solidFill>
                  <a:schemeClr val="dk1"/>
                </a:solidFill>
                <a:latin typeface="Nunito"/>
                <a:ea typeface="Nunito"/>
                <a:cs typeface="Nunito"/>
                <a:sym typeface="Nunito"/>
              </a:rPr>
              <a:t>52m 58 s​</a:t>
            </a:r>
            <a:endParaRPr>
              <a:solidFill>
                <a:schemeClr val="dk1"/>
              </a:solidFill>
              <a:latin typeface="Nunito"/>
              <a:ea typeface="Nunito"/>
              <a:cs typeface="Nunito"/>
              <a:sym typeface="Nunito"/>
            </a:endParaRPr>
          </a:p>
        </p:txBody>
      </p:sp>
      <p:sp>
        <p:nvSpPr>
          <p:cNvPr id="1094" name="Google Shape;109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52</a:t>
            </a:fld>
            <a:endParaRPr/>
          </a:p>
        </p:txBody>
      </p:sp>
      <p:pic>
        <p:nvPicPr>
          <p:cNvPr id="1095" name="Google Shape;1095;p46"/>
          <p:cNvPicPr preferRelativeResize="0"/>
          <p:nvPr/>
        </p:nvPicPr>
        <p:blipFill rotWithShape="1">
          <a:blip r:embed="rId3">
            <a:alphaModFix amt="51000"/>
          </a:blip>
          <a:srcRect t="3298" b="50041"/>
          <a:stretch/>
        </p:blipFill>
        <p:spPr>
          <a:xfrm>
            <a:off x="2607" y="1502435"/>
            <a:ext cx="2854366" cy="1085849"/>
          </a:xfrm>
          <a:prstGeom prst="rect">
            <a:avLst/>
          </a:prstGeom>
          <a:noFill/>
          <a:ln>
            <a:noFill/>
          </a:ln>
        </p:spPr>
      </p:pic>
      <p:sp>
        <p:nvSpPr>
          <p:cNvPr id="1098" name="Google Shape;1098;p46"/>
          <p:cNvSpPr txBox="1"/>
          <p:nvPr/>
        </p:nvSpPr>
        <p:spPr>
          <a:xfrm>
            <a:off x="5531575" y="3834192"/>
            <a:ext cx="2315100" cy="648000"/>
          </a:xfrm>
          <a:prstGeom prst="rect">
            <a:avLst/>
          </a:prstGeom>
          <a:noFill/>
          <a:ln>
            <a:noFill/>
          </a:ln>
        </p:spPr>
        <p:txBody>
          <a:bodyPr spcFirstLastPara="1" wrap="square" lIns="91425" tIns="91425" rIns="91425" bIns="91425" anchor="t" anchorCtr="0">
            <a:spAutoFit/>
          </a:bodyPr>
          <a:lstStyle/>
          <a:p>
            <a:pPr marL="723900" lvl="0" indent="-317500" algn="l" rtl="0">
              <a:lnSpc>
                <a:spcPct val="115000"/>
              </a:lnSpc>
              <a:spcBef>
                <a:spcPts val="1200"/>
              </a:spcBef>
              <a:spcAft>
                <a:spcPts val="0"/>
              </a:spcAft>
              <a:buClr>
                <a:schemeClr val="dk1"/>
              </a:buClr>
              <a:buSzPts val="1400"/>
              <a:buChar char="✓"/>
            </a:pPr>
            <a:r>
              <a:rPr lang="fr" b="1">
                <a:solidFill>
                  <a:schemeClr val="dk1"/>
                </a:solidFill>
                <a:latin typeface="Nunito"/>
                <a:ea typeface="Nunito"/>
                <a:cs typeface="Nunito"/>
                <a:sym typeface="Nunito"/>
              </a:rPr>
              <a:t>22</a:t>
            </a:r>
            <a:r>
              <a:rPr lang="fr">
                <a:solidFill>
                  <a:schemeClr val="dk1"/>
                </a:solidFill>
                <a:latin typeface="Nunito"/>
                <a:ea typeface="Nunito"/>
                <a:cs typeface="Nunito"/>
                <a:sym typeface="Nunito"/>
              </a:rPr>
              <a:t> simu.​</a:t>
            </a:r>
            <a:endParaRPr>
              <a:solidFill>
                <a:schemeClr val="dk1"/>
              </a:solidFill>
              <a:latin typeface="Nunito"/>
              <a:ea typeface="Nunito"/>
              <a:cs typeface="Nunito"/>
              <a:sym typeface="Nunito"/>
            </a:endParaRPr>
          </a:p>
          <a:p>
            <a:pPr marL="723900" lvl="0" indent="-317500" algn="l" rtl="0">
              <a:lnSpc>
                <a:spcPct val="115000"/>
              </a:lnSpc>
              <a:spcBef>
                <a:spcPts val="0"/>
              </a:spcBef>
              <a:spcAft>
                <a:spcPts val="0"/>
              </a:spcAft>
              <a:buClr>
                <a:schemeClr val="dk1"/>
              </a:buClr>
              <a:buSzPts val="1400"/>
              <a:buChar char="✓"/>
            </a:pPr>
            <a:r>
              <a:rPr lang="fr">
                <a:solidFill>
                  <a:schemeClr val="dk1"/>
                </a:solidFill>
                <a:latin typeface="Nunito"/>
                <a:ea typeface="Nunito"/>
                <a:cs typeface="Nunito"/>
                <a:sym typeface="Nunito"/>
              </a:rPr>
              <a:t>14m 26s</a:t>
            </a:r>
            <a:endParaRPr>
              <a:solidFill>
                <a:schemeClr val="dk1"/>
              </a:solidFill>
              <a:latin typeface="Nunito"/>
              <a:ea typeface="Nunito"/>
              <a:cs typeface="Nunito"/>
              <a:sym typeface="Nunito"/>
            </a:endParaRPr>
          </a:p>
        </p:txBody>
      </p:sp>
      <p:pic>
        <p:nvPicPr>
          <p:cNvPr id="1099" name="Google Shape;1099;p46"/>
          <p:cNvPicPr preferRelativeResize="0"/>
          <p:nvPr/>
        </p:nvPicPr>
        <p:blipFill>
          <a:blip r:embed="rId4">
            <a:alphaModFix/>
          </a:blip>
          <a:stretch>
            <a:fillRect/>
          </a:stretch>
        </p:blipFill>
        <p:spPr>
          <a:xfrm>
            <a:off x="4431025" y="4151222"/>
            <a:ext cx="281950" cy="322225"/>
          </a:xfrm>
          <a:prstGeom prst="rect">
            <a:avLst/>
          </a:prstGeom>
          <a:noFill/>
          <a:ln>
            <a:noFill/>
          </a:ln>
        </p:spPr>
      </p:pic>
      <p:sp>
        <p:nvSpPr>
          <p:cNvPr id="1102" name="Google Shape;1102;p46"/>
          <p:cNvSpPr/>
          <p:nvPr/>
        </p:nvSpPr>
        <p:spPr>
          <a:xfrm>
            <a:off x="2713625" y="4520425"/>
            <a:ext cx="3600600"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fr" err="1">
                <a:solidFill>
                  <a:schemeClr val="dk1"/>
                </a:solidFill>
                <a:latin typeface="Nunito"/>
                <a:ea typeface="Nunito"/>
                <a:cs typeface="Nunito"/>
                <a:sym typeface="Nunito"/>
              </a:rPr>
              <a:t>Reduce</a:t>
            </a:r>
            <a:r>
              <a:rPr lang="fr">
                <a:solidFill>
                  <a:schemeClr val="dk1"/>
                </a:solidFill>
                <a:latin typeface="Nunito"/>
                <a:ea typeface="Nunito"/>
                <a:cs typeface="Nunito"/>
                <a:sym typeface="Nunito"/>
              </a:rPr>
              <a:t> </a:t>
            </a:r>
            <a:r>
              <a:rPr lang="fr" err="1">
                <a:solidFill>
                  <a:schemeClr val="dk1"/>
                </a:solidFill>
                <a:latin typeface="Nunito"/>
                <a:ea typeface="Nunito"/>
                <a:cs typeface="Nunito"/>
                <a:sym typeface="Nunito"/>
              </a:rPr>
              <a:t>co</a:t>
            </a:r>
            <a:r>
              <a:rPr lang="fr">
                <a:solidFill>
                  <a:schemeClr val="dk1"/>
                </a:solidFill>
                <a:latin typeface="Nunito"/>
                <a:ea typeface="Nunito"/>
                <a:cs typeface="Nunito"/>
                <a:sym typeface="Nunito"/>
              </a:rPr>
              <a:t>-design process</a:t>
            </a:r>
            <a:endParaRPr>
              <a:solidFill>
                <a:schemeClr val="dk1"/>
              </a:solidFill>
              <a:latin typeface="Nunito"/>
              <a:ea typeface="Nunito"/>
              <a:cs typeface="Nunito"/>
              <a:sym typeface="Nunito"/>
            </a:endParaRPr>
          </a:p>
          <a:p>
            <a:pPr algn="ctr"/>
            <a:r>
              <a:rPr lang="fr">
                <a:solidFill>
                  <a:schemeClr val="dk1"/>
                </a:solidFill>
                <a:latin typeface="Nunito"/>
                <a:ea typeface="Nunito"/>
                <a:cs typeface="Nunito"/>
                <a:sym typeface="Nunito"/>
              </a:rPr>
              <a:t>(&gt; </a:t>
            </a:r>
            <a:r>
              <a:rPr lang="fr" err="1">
                <a:solidFill>
                  <a:schemeClr val="dk1"/>
                </a:solidFill>
                <a:latin typeface="Nunito"/>
                <a:ea typeface="Nunito"/>
                <a:cs typeface="Nunito"/>
                <a:sym typeface="Nunito"/>
              </a:rPr>
              <a:t>half</a:t>
            </a:r>
            <a:r>
              <a:rPr lang="fr">
                <a:solidFill>
                  <a:schemeClr val="dk1"/>
                </a:solidFill>
                <a:latin typeface="Nunito"/>
                <a:ea typeface="Nunito"/>
                <a:cs typeface="Nunito"/>
                <a:sym typeface="Nunito"/>
              </a:rPr>
              <a:t>) Pareto-optimal architecture</a:t>
            </a:r>
            <a:endParaRPr>
              <a:solidFill>
                <a:schemeClr val="dk1"/>
              </a:solidFill>
              <a:latin typeface="Nunito"/>
              <a:ea typeface="Nunito"/>
              <a:cs typeface="Nunito"/>
              <a:sym typeface="Nunito"/>
            </a:endParaRPr>
          </a:p>
        </p:txBody>
      </p:sp>
      <p:pic>
        <p:nvPicPr>
          <p:cNvPr id="2" name="Image 1" descr="Une image contenant texte, capture d’écran, diagramme, Tracé&#10;&#10;Description générée automatiquement">
            <a:extLst>
              <a:ext uri="{FF2B5EF4-FFF2-40B4-BE49-F238E27FC236}">
                <a16:creationId xmlns:a16="http://schemas.microsoft.com/office/drawing/2014/main" id="{EA37B277-08C4-0AC6-0A33-ADDB7B786DAD}"/>
              </a:ext>
            </a:extLst>
          </p:cNvPr>
          <p:cNvPicPr>
            <a:picLocks noChangeAspect="1"/>
          </p:cNvPicPr>
          <p:nvPr/>
        </p:nvPicPr>
        <p:blipFill>
          <a:blip r:embed="rId5"/>
          <a:stretch>
            <a:fillRect/>
          </a:stretch>
        </p:blipFill>
        <p:spPr>
          <a:xfrm>
            <a:off x="2941347" y="1502201"/>
            <a:ext cx="6191250" cy="2428875"/>
          </a:xfrm>
          <a:prstGeom prst="rect">
            <a:avLst/>
          </a:prstGeom>
        </p:spPr>
      </p:pic>
      <p:sp>
        <p:nvSpPr>
          <p:cNvPr id="4" name="ZoneTexte 3">
            <a:extLst>
              <a:ext uri="{FF2B5EF4-FFF2-40B4-BE49-F238E27FC236}">
                <a16:creationId xmlns:a16="http://schemas.microsoft.com/office/drawing/2014/main" id="{7B651EA3-5EE4-C5E6-4FBE-B7C3B9969D00}"/>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extLst>
      <p:ext uri="{BB962C8B-B14F-4D97-AF65-F5344CB8AC3E}">
        <p14:creationId xmlns:p14="http://schemas.microsoft.com/office/powerpoint/2010/main" val="527113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pic>
        <p:nvPicPr>
          <p:cNvPr id="1107" name="Google Shape;1107;p47"/>
          <p:cNvPicPr preferRelativeResize="0"/>
          <p:nvPr/>
        </p:nvPicPr>
        <p:blipFill rotWithShape="1">
          <a:blip r:embed="rId3">
            <a:alphaModFix/>
          </a:blip>
          <a:srcRect t="5935" r="50000"/>
          <a:stretch/>
        </p:blipFill>
        <p:spPr>
          <a:xfrm>
            <a:off x="641544" y="1607625"/>
            <a:ext cx="3549450" cy="2948100"/>
          </a:xfrm>
          <a:prstGeom prst="rect">
            <a:avLst/>
          </a:prstGeom>
          <a:noFill/>
          <a:ln>
            <a:noFill/>
          </a:ln>
        </p:spPr>
      </p:pic>
      <p:sp>
        <p:nvSpPr>
          <p:cNvPr id="1108" name="Google Shape;1108;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Analysis of network impact on small and bigger architecture</a:t>
            </a:r>
            <a:endParaRPr b="1">
              <a:latin typeface="Nunito"/>
              <a:ea typeface="Nunito"/>
              <a:cs typeface="Nunito"/>
              <a:sym typeface="Nunito"/>
            </a:endParaRPr>
          </a:p>
        </p:txBody>
      </p:sp>
      <p:sp>
        <p:nvSpPr>
          <p:cNvPr id="1109" name="Google Shape;110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53</a:t>
            </a:fld>
            <a:endParaRPr/>
          </a:p>
        </p:txBody>
      </p:sp>
      <p:sp>
        <p:nvSpPr>
          <p:cNvPr id="1110" name="Google Shape;1110;p47"/>
          <p:cNvSpPr txBox="1"/>
          <p:nvPr/>
        </p:nvSpPr>
        <p:spPr>
          <a:xfrm>
            <a:off x="0" y="1575350"/>
            <a:ext cx="1951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a:solidFill>
                  <a:schemeClr val="dk1"/>
                </a:solidFill>
                <a:latin typeface="Permanent Marker"/>
                <a:ea typeface="Permanent Marker"/>
                <a:cs typeface="Permanent Marker"/>
                <a:sym typeface="Permanent Marker"/>
              </a:rPr>
              <a:t>Sobel </a:t>
            </a:r>
            <a:endParaRPr sz="1200">
              <a:solidFill>
                <a:schemeClr val="dk1"/>
              </a:solidFill>
              <a:latin typeface="Permanent Marker"/>
              <a:ea typeface="Permanent Marker"/>
              <a:cs typeface="Permanent Marker"/>
              <a:sym typeface="Permanent Marker"/>
            </a:endParaRPr>
          </a:p>
          <a:p>
            <a:pPr marL="0" lvl="0" indent="0" algn="ctr" rtl="0">
              <a:spcBef>
                <a:spcPts val="0"/>
              </a:spcBef>
              <a:spcAft>
                <a:spcPts val="0"/>
              </a:spcAft>
              <a:buNone/>
            </a:pPr>
            <a:r>
              <a:rPr lang="fr" sz="1200">
                <a:solidFill>
                  <a:schemeClr val="dk1"/>
                </a:solidFill>
                <a:latin typeface="Permanent Marker"/>
                <a:ea typeface="Permanent Marker"/>
                <a:cs typeface="Permanent Marker"/>
                <a:sym typeface="Permanent Marker"/>
              </a:rPr>
              <a:t>(6 nodes 6 cores)</a:t>
            </a:r>
            <a:endParaRPr>
              <a:latin typeface="Permanent Marker"/>
              <a:ea typeface="Permanent Marker"/>
              <a:cs typeface="Permanent Marker"/>
              <a:sym typeface="Permanent Marker"/>
            </a:endParaRPr>
          </a:p>
        </p:txBody>
      </p:sp>
      <p:cxnSp>
        <p:nvCxnSpPr>
          <p:cNvPr id="1111" name="Google Shape;1111;p47"/>
          <p:cNvCxnSpPr>
            <a:stCxn id="1110" idx="2"/>
          </p:cNvCxnSpPr>
          <p:nvPr/>
        </p:nvCxnSpPr>
        <p:spPr>
          <a:xfrm rot="-5400000" flipH="1">
            <a:off x="1086150" y="2019200"/>
            <a:ext cx="352200" cy="572700"/>
          </a:xfrm>
          <a:prstGeom prst="curvedConnector2">
            <a:avLst/>
          </a:prstGeom>
          <a:noFill/>
          <a:ln w="9525" cap="flat" cmpd="sng">
            <a:solidFill>
              <a:schemeClr val="dk1"/>
            </a:solidFill>
            <a:prstDash val="dash"/>
            <a:round/>
            <a:headEnd type="none" w="med" len="med"/>
            <a:tailEnd type="stealth" w="med" len="med"/>
          </a:ln>
        </p:spPr>
      </p:cxnSp>
      <p:grpSp>
        <p:nvGrpSpPr>
          <p:cNvPr id="1112" name="Google Shape;1112;p47"/>
          <p:cNvGrpSpPr/>
          <p:nvPr/>
        </p:nvGrpSpPr>
        <p:grpSpPr>
          <a:xfrm>
            <a:off x="4648200" y="1575350"/>
            <a:ext cx="4419600" cy="2980375"/>
            <a:chOff x="4724400" y="1585525"/>
            <a:chExt cx="4419600" cy="2980375"/>
          </a:xfrm>
        </p:grpSpPr>
        <p:pic>
          <p:nvPicPr>
            <p:cNvPr id="1113" name="Google Shape;1113;p47"/>
            <p:cNvPicPr preferRelativeResize="0"/>
            <p:nvPr/>
          </p:nvPicPr>
          <p:blipFill rotWithShape="1">
            <a:blip r:embed="rId3">
              <a:alphaModFix/>
            </a:blip>
            <a:srcRect l="50000" t="5935"/>
            <a:stretch/>
          </p:blipFill>
          <p:spPr>
            <a:xfrm>
              <a:off x="4724400" y="1617800"/>
              <a:ext cx="3549450" cy="2948100"/>
            </a:xfrm>
            <a:prstGeom prst="rect">
              <a:avLst/>
            </a:prstGeom>
            <a:noFill/>
            <a:ln>
              <a:noFill/>
            </a:ln>
          </p:spPr>
        </p:pic>
        <p:sp>
          <p:nvSpPr>
            <p:cNvPr id="1114" name="Google Shape;1114;p47"/>
            <p:cNvSpPr txBox="1"/>
            <p:nvPr/>
          </p:nvSpPr>
          <p:spPr>
            <a:xfrm>
              <a:off x="7192200" y="1585525"/>
              <a:ext cx="1951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a:solidFill>
                    <a:schemeClr val="dk1"/>
                  </a:solidFill>
                  <a:latin typeface="Permanent Marker"/>
                  <a:ea typeface="Permanent Marker"/>
                  <a:cs typeface="Permanent Marker"/>
                  <a:sym typeface="Permanent Marker"/>
                </a:rPr>
                <a:t>Squeezenet </a:t>
              </a:r>
              <a:endParaRPr sz="1200">
                <a:solidFill>
                  <a:schemeClr val="dk1"/>
                </a:solidFill>
                <a:latin typeface="Permanent Marker"/>
                <a:ea typeface="Permanent Marker"/>
                <a:cs typeface="Permanent Marker"/>
                <a:sym typeface="Permanent Marker"/>
              </a:endParaRPr>
            </a:p>
            <a:p>
              <a:pPr marL="0" lvl="0" indent="0" algn="ctr" rtl="0">
                <a:spcBef>
                  <a:spcPts val="0"/>
                </a:spcBef>
                <a:spcAft>
                  <a:spcPts val="0"/>
                </a:spcAft>
                <a:buNone/>
              </a:pPr>
              <a:r>
                <a:rPr lang="fr" sz="1200">
                  <a:solidFill>
                    <a:schemeClr val="dk1"/>
                  </a:solidFill>
                  <a:latin typeface="Permanent Marker"/>
                  <a:ea typeface="Permanent Marker"/>
                  <a:cs typeface="Permanent Marker"/>
                  <a:sym typeface="Permanent Marker"/>
                </a:rPr>
                <a:t>(24 nodes 6 cores)</a:t>
              </a:r>
              <a:endParaRPr>
                <a:latin typeface="Permanent Marker"/>
                <a:ea typeface="Permanent Marker"/>
                <a:cs typeface="Permanent Marker"/>
                <a:sym typeface="Permanent Marker"/>
              </a:endParaRPr>
            </a:p>
          </p:txBody>
        </p:sp>
        <p:cxnSp>
          <p:nvCxnSpPr>
            <p:cNvPr id="1115" name="Google Shape;1115;p47"/>
            <p:cNvCxnSpPr>
              <a:stCxn id="1114" idx="2"/>
            </p:cNvCxnSpPr>
            <p:nvPr/>
          </p:nvCxnSpPr>
          <p:spPr>
            <a:xfrm rot="5400000">
              <a:off x="7806900" y="2085625"/>
              <a:ext cx="307200" cy="415200"/>
            </a:xfrm>
            <a:prstGeom prst="curvedConnector2">
              <a:avLst/>
            </a:prstGeom>
            <a:noFill/>
            <a:ln w="9525" cap="flat" cmpd="sng">
              <a:solidFill>
                <a:schemeClr val="dk1"/>
              </a:solidFill>
              <a:prstDash val="dash"/>
              <a:round/>
              <a:headEnd type="none" w="med" len="med"/>
              <a:tailEnd type="stealth" w="med" len="med"/>
            </a:ln>
          </p:spPr>
        </p:cxnSp>
      </p:grpSp>
      <p:sp>
        <p:nvSpPr>
          <p:cNvPr id="1116" name="Google Shape;1116;p47"/>
          <p:cNvSpPr/>
          <p:nvPr/>
        </p:nvSpPr>
        <p:spPr>
          <a:xfrm>
            <a:off x="640045" y="3450220"/>
            <a:ext cx="1229880" cy="1250160"/>
          </a:xfrm>
          <a:prstGeom prst="rect">
            <a:avLst/>
          </a:prstGeom>
          <a:solidFill>
            <a:schemeClr val="lt1"/>
          </a:solidFill>
          <a:ln>
            <a:noFill/>
          </a:ln>
        </p:spPr>
        <p:txBody>
          <a:bodyPr spcFirstLastPara="1" wrap="square" lIns="0" tIns="0" rIns="0" bIns="0" anchor="b" anchorCtr="0">
            <a:noAutofit/>
          </a:bodyPr>
          <a:lstStyle/>
          <a:p>
            <a:pPr algn="ctr"/>
            <a:r>
              <a:rPr lang="en-US" sz="1000" i="1" dirty="0">
                <a:solidFill>
                  <a:schemeClr val="bg2"/>
                </a:solidFill>
                <a:latin typeface="Nunito"/>
                <a:ea typeface="Nunito"/>
                <a:cs typeface="Nunito"/>
              </a:rPr>
              <a:t>The largest coverage the better</a:t>
            </a:r>
          </a:p>
        </p:txBody>
      </p:sp>
      <p:sp>
        <p:nvSpPr>
          <p:cNvPr id="1117" name="Google Shape;1117;p47"/>
          <p:cNvSpPr/>
          <p:nvPr/>
        </p:nvSpPr>
        <p:spPr>
          <a:xfrm>
            <a:off x="4710825" y="3450000"/>
            <a:ext cx="1237500" cy="1113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pic>
        <p:nvPicPr>
          <p:cNvPr id="1118" name="Google Shape;1118;p47"/>
          <p:cNvPicPr preferRelativeResize="0"/>
          <p:nvPr/>
        </p:nvPicPr>
        <p:blipFill rotWithShape="1">
          <a:blip r:embed="rId3">
            <a:alphaModFix/>
          </a:blip>
          <a:srcRect t="65857" r="83198"/>
          <a:stretch/>
        </p:blipFill>
        <p:spPr>
          <a:xfrm>
            <a:off x="3975633" y="3098600"/>
            <a:ext cx="1192726" cy="1070075"/>
          </a:xfrm>
          <a:prstGeom prst="rect">
            <a:avLst/>
          </a:prstGeom>
          <a:noFill/>
          <a:ln>
            <a:noFill/>
          </a:ln>
        </p:spPr>
      </p:pic>
      <p:sp>
        <p:nvSpPr>
          <p:cNvPr id="1119" name="Google Shape;1119;p47"/>
          <p:cNvSpPr/>
          <p:nvPr/>
        </p:nvSpPr>
        <p:spPr>
          <a:xfrm>
            <a:off x="2713625" y="4520425"/>
            <a:ext cx="3600600"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solidFill>
                  <a:schemeClr val="dk1"/>
                </a:solidFill>
                <a:latin typeface="Nunito"/>
                <a:ea typeface="Nunito"/>
                <a:cs typeface="Nunito"/>
                <a:sym typeface="Nunito"/>
              </a:rPr>
              <a:t>Multi-network </a:t>
            </a:r>
            <a:r>
              <a:rPr lang="fr" err="1">
                <a:solidFill>
                  <a:schemeClr val="dk1"/>
                </a:solidFill>
                <a:latin typeface="Nunito"/>
                <a:ea typeface="Nunito"/>
                <a:cs typeface="Nunito"/>
                <a:sym typeface="Nunito"/>
              </a:rPr>
              <a:t>analysis</a:t>
            </a:r>
            <a:endParaRPr lang="fr">
              <a:solidFill>
                <a:schemeClr val="dk1"/>
              </a:solidFill>
              <a:latin typeface="Nunito"/>
              <a:ea typeface="Nunito"/>
              <a:cs typeface="Nunito"/>
            </a:endParaRPr>
          </a:p>
          <a:p>
            <a:pPr algn="ctr"/>
            <a:r>
              <a:rPr lang="fr">
                <a:solidFill>
                  <a:schemeClr val="dk1"/>
                </a:solidFill>
                <a:latin typeface="Nunito"/>
                <a:ea typeface="Nunito"/>
                <a:cs typeface="Nunito"/>
              </a:rPr>
              <a:t>Caution: default routing </a:t>
            </a:r>
          </a:p>
        </p:txBody>
      </p:sp>
      <p:grpSp>
        <p:nvGrpSpPr>
          <p:cNvPr id="5" name="Groupe 4">
            <a:extLst>
              <a:ext uri="{FF2B5EF4-FFF2-40B4-BE49-F238E27FC236}">
                <a16:creationId xmlns:a16="http://schemas.microsoft.com/office/drawing/2014/main" id="{7D1488E9-D228-B38E-FB75-AF8935426BFF}"/>
              </a:ext>
            </a:extLst>
          </p:cNvPr>
          <p:cNvGrpSpPr/>
          <p:nvPr/>
        </p:nvGrpSpPr>
        <p:grpSpPr>
          <a:xfrm>
            <a:off x="973811" y="3691655"/>
            <a:ext cx="485774" cy="482380"/>
            <a:chOff x="123705" y="4270299"/>
            <a:chExt cx="485774" cy="482380"/>
          </a:xfrm>
        </p:grpSpPr>
        <p:sp>
          <p:nvSpPr>
            <p:cNvPr id="4" name="Rectangle 3">
              <a:extLst>
                <a:ext uri="{FF2B5EF4-FFF2-40B4-BE49-F238E27FC236}">
                  <a16:creationId xmlns:a16="http://schemas.microsoft.com/office/drawing/2014/main" id="{C1685340-DE01-DE4C-2882-D32F5136B49B}"/>
                </a:ext>
              </a:extLst>
            </p:cNvPr>
            <p:cNvSpPr/>
            <p:nvPr/>
          </p:nvSpPr>
          <p:spPr>
            <a:xfrm rot="-2940000">
              <a:off x="127277" y="4270477"/>
              <a:ext cx="478630" cy="485774"/>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descr="Une image contenant noir, obscurité&#10;&#10;Description générée automatiquement">
              <a:extLst>
                <a:ext uri="{FF2B5EF4-FFF2-40B4-BE49-F238E27FC236}">
                  <a16:creationId xmlns:a16="http://schemas.microsoft.com/office/drawing/2014/main" id="{F74800E4-A2B8-A65D-F75A-35FBBFC66DEA}"/>
                </a:ext>
              </a:extLst>
            </p:cNvPr>
            <p:cNvPicPr>
              <a:picLocks noChangeAspect="1"/>
            </p:cNvPicPr>
            <p:nvPr/>
          </p:nvPicPr>
          <p:blipFill>
            <a:blip r:embed="rId4"/>
            <a:stretch>
              <a:fillRect/>
            </a:stretch>
          </p:blipFill>
          <p:spPr>
            <a:xfrm>
              <a:off x="193375" y="4270299"/>
              <a:ext cx="348651" cy="391783"/>
            </a:xfrm>
            <a:prstGeom prst="rect">
              <a:avLst/>
            </a:prstGeom>
          </p:spPr>
        </p:pic>
      </p:grpSp>
      <p:sp>
        <p:nvSpPr>
          <p:cNvPr id="6" name="ZoneTexte 5">
            <a:extLst>
              <a:ext uri="{FF2B5EF4-FFF2-40B4-BE49-F238E27FC236}">
                <a16:creationId xmlns:a16="http://schemas.microsoft.com/office/drawing/2014/main" id="{98AD1E2A-02E9-AAF2-55D5-6A512A5EB103}"/>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19"/>
                                        </p:tgtEl>
                                        <p:attrNameLst>
                                          <p:attrName>style.visibility</p:attrName>
                                        </p:attrNameLst>
                                      </p:cBhvr>
                                      <p:to>
                                        <p:strVal val="visible"/>
                                      </p:to>
                                    </p:set>
                                    <p:animEffect transition="in" filter="fade">
                                      <p:cBhvr>
                                        <p:cTn id="15" dur="500"/>
                                        <p:tgtEl>
                                          <p:spTgt spid="1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Take away message</a:t>
            </a:r>
            <a:endParaRPr/>
          </a:p>
        </p:txBody>
      </p:sp>
      <p:sp>
        <p:nvSpPr>
          <p:cNvPr id="1125" name="Google Shape;1125;p48"/>
          <p:cNvSpPr txBox="1">
            <a:spLocks noGrp="1"/>
          </p:cNvSpPr>
          <p:nvPr>
            <p:ph type="body" idx="1"/>
          </p:nvPr>
        </p:nvSpPr>
        <p:spPr>
          <a:xfrm>
            <a:off x="311700" y="1152475"/>
            <a:ext cx="8520600" cy="3103980"/>
          </a:xfrm>
          <a:prstGeom prst="rect">
            <a:avLst/>
          </a:prstGeom>
        </p:spPr>
        <p:txBody>
          <a:bodyPr spcFirstLastPara="1" wrap="square" lIns="91425" tIns="91425" rIns="91425" bIns="91425" anchor="ctr" anchorCtr="0">
            <a:normAutofit/>
          </a:bodyPr>
          <a:lstStyle/>
          <a:p>
            <a:pPr marL="114300" indent="0">
              <a:buClr>
                <a:srgbClr val="38761D"/>
              </a:buClr>
              <a:buNone/>
            </a:pPr>
            <a:r>
              <a:rPr lang="fr" sz="1400" dirty="0" err="1"/>
              <a:t>Established</a:t>
            </a:r>
            <a:r>
              <a:rPr lang="fr" sz="1400" dirty="0"/>
              <a:t> by </a:t>
            </a:r>
            <a:r>
              <a:rPr lang="fr" sz="1400" dirty="0" err="1"/>
              <a:t>previous</a:t>
            </a:r>
            <a:r>
              <a:rPr lang="fr" sz="1400" dirty="0"/>
              <a:t> contributions:</a:t>
            </a:r>
            <a:endParaRPr lang="en-US" sz="1400" dirty="0"/>
          </a:p>
          <a:p>
            <a:pPr algn="ctr">
              <a:lnSpc>
                <a:spcPct val="114999"/>
              </a:lnSpc>
              <a:buClr>
                <a:srgbClr val="38761D"/>
              </a:buClr>
              <a:buChar char="✓"/>
            </a:pPr>
            <a:r>
              <a:rPr lang="fr" sz="1600" err="1"/>
              <a:t>Improve</a:t>
            </a:r>
            <a:r>
              <a:rPr lang="fr" sz="1600" dirty="0"/>
              <a:t> mapping </a:t>
            </a:r>
            <a:r>
              <a:rPr lang="fr" sz="1600" err="1"/>
              <a:t>choice</a:t>
            </a:r>
            <a:endParaRPr sz="1600"/>
          </a:p>
          <a:p>
            <a:pPr marL="457200" lvl="0" indent="-342900" algn="ctr" rtl="0">
              <a:spcBef>
                <a:spcPts val="0"/>
              </a:spcBef>
              <a:spcAft>
                <a:spcPts val="0"/>
              </a:spcAft>
              <a:buClr>
                <a:srgbClr val="38761D"/>
              </a:buClr>
              <a:buSzPts val="1800"/>
              <a:buChar char="✓"/>
            </a:pPr>
            <a:r>
              <a:rPr lang="fr" sz="1600" err="1"/>
              <a:t>Reduce</a:t>
            </a:r>
            <a:r>
              <a:rPr lang="fr" sz="1600" dirty="0"/>
              <a:t> </a:t>
            </a:r>
            <a:r>
              <a:rPr lang="fr" sz="1600" err="1"/>
              <a:t>resource</a:t>
            </a:r>
            <a:r>
              <a:rPr lang="fr" sz="1600" dirty="0"/>
              <a:t> allocation time</a:t>
            </a:r>
            <a:endParaRPr sz="1600"/>
          </a:p>
          <a:p>
            <a:pPr marL="457200" lvl="0" indent="-342900" algn="ctr" rtl="0">
              <a:spcBef>
                <a:spcPts val="0"/>
              </a:spcBef>
              <a:spcAft>
                <a:spcPts val="0"/>
              </a:spcAft>
              <a:buClr>
                <a:srgbClr val="38761D"/>
              </a:buClr>
              <a:buSzPts val="1800"/>
              <a:buChar char="✓"/>
            </a:pPr>
            <a:r>
              <a:rPr lang="fr" sz="1600" err="1"/>
              <a:t>Reduce</a:t>
            </a:r>
            <a:r>
              <a:rPr lang="fr" sz="1600" dirty="0"/>
              <a:t> communication &amp; </a:t>
            </a:r>
            <a:r>
              <a:rPr lang="fr" sz="1600" err="1"/>
              <a:t>synchronization</a:t>
            </a:r>
            <a:r>
              <a:rPr lang="fr" sz="1600" dirty="0"/>
              <a:t> </a:t>
            </a:r>
            <a:r>
              <a:rPr lang="fr" sz="1600" err="1"/>
              <a:t>overhead</a:t>
            </a:r>
            <a:endParaRPr sz="1600"/>
          </a:p>
          <a:p>
            <a:pPr algn="ctr">
              <a:buClr>
                <a:srgbClr val="38761D"/>
              </a:buClr>
              <a:buChar char="✓"/>
            </a:pPr>
            <a:r>
              <a:rPr lang="fr" sz="1600" dirty="0"/>
              <a:t>Tackle multi-</a:t>
            </a:r>
            <a:r>
              <a:rPr lang="fr" sz="1600" err="1"/>
              <a:t>node</a:t>
            </a:r>
            <a:r>
              <a:rPr lang="fr" sz="1600" dirty="0"/>
              <a:t> architecture</a:t>
            </a:r>
          </a:p>
          <a:p>
            <a:pPr algn="ctr">
              <a:lnSpc>
                <a:spcPct val="114999"/>
              </a:lnSpc>
              <a:buClr>
                <a:srgbClr val="38761D"/>
              </a:buClr>
              <a:buChar char="✓"/>
            </a:pPr>
            <a:r>
              <a:rPr lang="fr" sz="1600" err="1">
                <a:solidFill>
                  <a:schemeClr val="bg2"/>
                </a:solidFill>
              </a:rPr>
              <a:t>Deployed</a:t>
            </a:r>
            <a:r>
              <a:rPr lang="fr" sz="1600" dirty="0">
                <a:solidFill>
                  <a:schemeClr val="bg2"/>
                </a:solidFill>
              </a:rPr>
              <a:t> and </a:t>
            </a:r>
            <a:r>
              <a:rPr lang="fr" sz="1600" err="1">
                <a:solidFill>
                  <a:schemeClr val="bg2"/>
                </a:solidFill>
              </a:rPr>
              <a:t>validated</a:t>
            </a:r>
            <a:r>
              <a:rPr lang="fr" sz="1600" dirty="0">
                <a:solidFill>
                  <a:schemeClr val="bg2"/>
                </a:solidFill>
              </a:rPr>
              <a:t> on Grid5000</a:t>
            </a:r>
            <a:br>
              <a:rPr lang="fr" dirty="0">
                <a:solidFill>
                  <a:schemeClr val="bg2"/>
                </a:solidFill>
              </a:rPr>
            </a:br>
            <a:endParaRPr lang="fr" dirty="0"/>
          </a:p>
          <a:p>
            <a:pPr marL="114300" indent="0">
              <a:lnSpc>
                <a:spcPct val="114999"/>
              </a:lnSpc>
              <a:buClr>
                <a:srgbClr val="38761D"/>
              </a:buClr>
              <a:buNone/>
            </a:pPr>
            <a:r>
              <a:rPr lang="fr" b="1" dirty="0">
                <a:solidFill>
                  <a:schemeClr val="tx1"/>
                </a:solidFill>
              </a:rPr>
              <a:t>New contribution:</a:t>
            </a:r>
            <a:endParaRPr lang="en-US" b="1" dirty="0">
              <a:solidFill>
                <a:schemeClr val="tx1"/>
              </a:solidFill>
            </a:endParaRPr>
          </a:p>
          <a:p>
            <a:pPr marL="457200" lvl="0" indent="-342900" algn="ctr" rtl="0">
              <a:spcBef>
                <a:spcPts val="0"/>
              </a:spcBef>
              <a:spcAft>
                <a:spcPts val="0"/>
              </a:spcAft>
              <a:buClr>
                <a:srgbClr val="38761D"/>
              </a:buClr>
              <a:buSzPts val="1800"/>
              <a:buChar char="✓"/>
            </a:pPr>
            <a:r>
              <a:rPr lang="fr" b="1" dirty="0" err="1">
                <a:solidFill>
                  <a:schemeClr val="dk1"/>
                </a:solidFill>
              </a:rPr>
              <a:t>Retrieve</a:t>
            </a:r>
            <a:r>
              <a:rPr lang="fr" b="1" dirty="0">
                <a:solidFill>
                  <a:schemeClr val="dk1"/>
                </a:solidFill>
              </a:rPr>
              <a:t> best architecture</a:t>
            </a:r>
          </a:p>
          <a:p>
            <a:pPr algn="ctr">
              <a:lnSpc>
                <a:spcPct val="114999"/>
              </a:lnSpc>
              <a:buClr>
                <a:srgbClr val="38761D"/>
              </a:buClr>
              <a:buChar char="✓"/>
            </a:pPr>
            <a:endParaRPr lang="fr" dirty="0">
              <a:solidFill>
                <a:schemeClr val="dk1"/>
              </a:solidFill>
            </a:endParaRPr>
          </a:p>
        </p:txBody>
      </p:sp>
      <p:sp>
        <p:nvSpPr>
          <p:cNvPr id="1129" name="Google Shape;112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54</a:t>
            </a:fld>
            <a:endParaRPr/>
          </a:p>
        </p:txBody>
      </p:sp>
      <p:grpSp>
        <p:nvGrpSpPr>
          <p:cNvPr id="7" name="Groupe 6">
            <a:extLst>
              <a:ext uri="{FF2B5EF4-FFF2-40B4-BE49-F238E27FC236}">
                <a16:creationId xmlns:a16="http://schemas.microsoft.com/office/drawing/2014/main" id="{18C4C12E-E0AA-CED3-0110-1A62BB002CCD}"/>
              </a:ext>
            </a:extLst>
          </p:cNvPr>
          <p:cNvGrpSpPr/>
          <p:nvPr/>
        </p:nvGrpSpPr>
        <p:grpSpPr>
          <a:xfrm>
            <a:off x="534475" y="4258535"/>
            <a:ext cx="8069962" cy="315360"/>
            <a:chOff x="-212285" y="3069815"/>
            <a:chExt cx="8069962" cy="315360"/>
          </a:xfrm>
        </p:grpSpPr>
        <p:sp>
          <p:nvSpPr>
            <p:cNvPr id="4" name="Google Shape;1166;p50">
              <a:extLst>
                <a:ext uri="{FF2B5EF4-FFF2-40B4-BE49-F238E27FC236}">
                  <a16:creationId xmlns:a16="http://schemas.microsoft.com/office/drawing/2014/main" id="{52FFD6ED-A084-AF7F-690D-68CED7373C58}"/>
                </a:ext>
              </a:extLst>
            </p:cNvPr>
            <p:cNvSpPr txBox="1"/>
            <p:nvPr/>
          </p:nvSpPr>
          <p:spPr>
            <a:xfrm>
              <a:off x="115457" y="3069815"/>
              <a:ext cx="7742220" cy="315360"/>
            </a:xfrm>
            <a:prstGeom prst="rect">
              <a:avLst/>
            </a:prstGeom>
            <a:noFill/>
            <a:ln>
              <a:noFill/>
            </a:ln>
          </p:spPr>
          <p:txBody>
            <a:bodyPr spcFirstLastPara="1" wrap="square" lIns="36000" tIns="0" rIns="0" bIns="0" anchor="ctr" anchorCtr="0">
              <a:noAutofit/>
            </a:bodyPr>
            <a:lstStyle/>
            <a:p>
              <a:r>
                <a:rPr lang="fr" sz="1000" i="1" dirty="0">
                  <a:solidFill>
                    <a:schemeClr val="lt1"/>
                  </a:solidFill>
                  <a:latin typeface="Nunito"/>
                  <a:ea typeface="Nunito"/>
                  <a:cs typeface="Nunito"/>
                  <a:sym typeface="Nunito"/>
                </a:rPr>
                <a:t>[5] </a:t>
              </a:r>
              <a:r>
                <a:rPr lang="fr" sz="1000" b="1" i="1" dirty="0">
                  <a:solidFill>
                    <a:schemeClr val="dk1"/>
                  </a:solidFill>
                  <a:latin typeface="Nunito"/>
                  <a:ea typeface="Nunito"/>
                  <a:cs typeface="Nunito"/>
                  <a:sym typeface="Nunito"/>
                </a:rPr>
                <a:t>O. Renaud</a:t>
              </a:r>
              <a:r>
                <a:rPr lang="fr" sz="1000" i="1" dirty="0">
                  <a:solidFill>
                    <a:schemeClr val="dk1"/>
                  </a:solidFill>
                  <a:latin typeface="Nunito"/>
                  <a:ea typeface="Nunito"/>
                  <a:cs typeface="Nunito"/>
                  <a:sym typeface="Nunito"/>
                </a:rPr>
                <a:t>, K. Desnos, E. Raffin, J.-F. </a:t>
              </a:r>
              <a:r>
                <a:rPr lang="fr" sz="1000" i="1" dirty="0" err="1">
                  <a:solidFill>
                    <a:schemeClr val="dk1"/>
                  </a:solidFill>
                  <a:latin typeface="Nunito"/>
                  <a:ea typeface="Nunito"/>
                  <a:cs typeface="Nunito"/>
                  <a:sym typeface="Nunito"/>
                </a:rPr>
                <a:t>Nezan</a:t>
              </a:r>
              <a:r>
                <a:rPr lang="fr" sz="1000" i="1" dirty="0">
                  <a:solidFill>
                    <a:schemeClr val="dk1"/>
                  </a:solidFill>
                  <a:latin typeface="Nunito"/>
                  <a:ea typeface="Nunito"/>
                  <a:cs typeface="Nunito"/>
                  <a:sym typeface="Nunito"/>
                </a:rPr>
                <a:t>. </a:t>
              </a:r>
              <a:r>
                <a:rPr lang="fr" sz="1000" i="1" dirty="0" err="1">
                  <a:solidFill>
                    <a:schemeClr val="dk1"/>
                  </a:solidFill>
                  <a:latin typeface="Nunito"/>
                  <a:ea typeface="Nunito"/>
                  <a:cs typeface="Nunito"/>
                  <a:sym typeface="Nunito"/>
                </a:rPr>
                <a:t>SimSDP</a:t>
              </a:r>
              <a:r>
                <a:rPr lang="fr" sz="1000" i="1" dirty="0">
                  <a:solidFill>
                    <a:schemeClr val="dk1"/>
                  </a:solidFill>
                  <a:latin typeface="Nunito"/>
                  <a:ea typeface="Nunito"/>
                  <a:cs typeface="Nunito"/>
                  <a:sym typeface="Nunito"/>
                </a:rPr>
                <a:t>: </a:t>
              </a:r>
              <a:r>
                <a:rPr lang="fr" sz="1000" i="1" dirty="0" err="1">
                  <a:solidFill>
                    <a:schemeClr val="dk1"/>
                  </a:solidFill>
                  <a:latin typeface="Nunito"/>
                  <a:ea typeface="Nunito"/>
                  <a:cs typeface="Nunito"/>
                  <a:sym typeface="Nunito"/>
                </a:rPr>
                <a:t>Dataflow</a:t>
              </a:r>
              <a:r>
                <a:rPr lang="fr" sz="1000" i="1" dirty="0">
                  <a:solidFill>
                    <a:schemeClr val="dk1"/>
                  </a:solidFill>
                  <a:latin typeface="Nunito"/>
                  <a:ea typeface="Nunito"/>
                  <a:cs typeface="Nunito"/>
                  <a:sym typeface="Nunito"/>
                </a:rPr>
                <a:t> Application Distribution on </a:t>
              </a:r>
              <a:r>
                <a:rPr lang="fr" sz="1000" i="1" dirty="0" err="1">
                  <a:solidFill>
                    <a:schemeClr val="dk1"/>
                  </a:solidFill>
                  <a:latin typeface="Nunito"/>
                  <a:ea typeface="Nunito"/>
                  <a:cs typeface="Nunito"/>
                  <a:sym typeface="Nunito"/>
                </a:rPr>
                <a:t>Heterogeneous</a:t>
              </a:r>
              <a:r>
                <a:rPr lang="fr" sz="1000" i="1" dirty="0">
                  <a:solidFill>
                    <a:schemeClr val="dk1"/>
                  </a:solidFill>
                  <a:latin typeface="Nunito"/>
                  <a:ea typeface="Nunito"/>
                  <a:cs typeface="Nunito"/>
                  <a:sym typeface="Nunito"/>
                </a:rPr>
                <a:t> Multi-Node Multi-</a:t>
              </a:r>
              <a:r>
                <a:rPr lang="fr" sz="1000" i="1" dirty="0" err="1">
                  <a:solidFill>
                    <a:schemeClr val="dk1"/>
                  </a:solidFill>
                  <a:latin typeface="Nunito"/>
                  <a:ea typeface="Nunito"/>
                  <a:cs typeface="Nunito"/>
                  <a:sym typeface="Nunito"/>
                </a:rPr>
                <a:t>Core</a:t>
              </a:r>
              <a:r>
                <a:rPr lang="fr" sz="1000" i="1" dirty="0">
                  <a:solidFill>
                    <a:schemeClr val="dk1"/>
                  </a:solidFill>
                  <a:latin typeface="Nunito"/>
                  <a:ea typeface="Nunito"/>
                  <a:cs typeface="Nunito"/>
                  <a:sym typeface="Nunito"/>
                </a:rPr>
                <a:t> Architectures, EUSIPCO, 2024</a:t>
              </a:r>
              <a:endParaRPr sz="1000" dirty="0">
                <a:solidFill>
                  <a:schemeClr val="dk1"/>
                </a:solidFill>
                <a:latin typeface="Nunito"/>
                <a:ea typeface="Nunito"/>
                <a:cs typeface="Nunito"/>
                <a:sym typeface="Nunito"/>
              </a:endParaRPr>
            </a:p>
          </p:txBody>
        </p:sp>
        <p:pic>
          <p:nvPicPr>
            <p:cNvPr id="6" name="Google Shape;1184;p50">
              <a:extLst>
                <a:ext uri="{FF2B5EF4-FFF2-40B4-BE49-F238E27FC236}">
                  <a16:creationId xmlns:a16="http://schemas.microsoft.com/office/drawing/2014/main" id="{AA37C415-35AC-C332-A998-121DDA66F106}"/>
                </a:ext>
              </a:extLst>
            </p:cNvPr>
            <p:cNvPicPr preferRelativeResize="0"/>
            <p:nvPr/>
          </p:nvPicPr>
          <p:blipFill>
            <a:blip r:embed="rId3">
              <a:alphaModFix/>
            </a:blip>
            <a:stretch>
              <a:fillRect/>
            </a:stretch>
          </p:blipFill>
          <p:spPr>
            <a:xfrm>
              <a:off x="-212285" y="3070178"/>
              <a:ext cx="165575" cy="220767"/>
            </a:xfrm>
            <a:prstGeom prst="rect">
              <a:avLst/>
            </a:prstGeom>
            <a:noFill/>
            <a:ln>
              <a:noFill/>
            </a:ln>
          </p:spPr>
        </p:pic>
      </p:grpSp>
      <p:sp>
        <p:nvSpPr>
          <p:cNvPr id="3" name="ZoneTexte 2">
            <a:extLst>
              <a:ext uri="{FF2B5EF4-FFF2-40B4-BE49-F238E27FC236}">
                <a16:creationId xmlns:a16="http://schemas.microsoft.com/office/drawing/2014/main" id="{6DD1E7FC-4E2A-0FAA-000D-2D4861E92F89}"/>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Contribution #3</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cxnSp>
        <p:nvCxnSpPr>
          <p:cNvPr id="6" name="Google Shape;59;p14">
            <a:extLst>
              <a:ext uri="{FF2B5EF4-FFF2-40B4-BE49-F238E27FC236}">
                <a16:creationId xmlns:a16="http://schemas.microsoft.com/office/drawing/2014/main" id="{36EC954A-9ACB-8EFB-1E7E-F3E32F26B6DF}"/>
              </a:ext>
            </a:extLst>
          </p:cNvPr>
          <p:cNvCxnSpPr>
            <a:stCxn id="60" idx="4"/>
            <a:endCxn id="61" idx="0"/>
          </p:cNvCxnSpPr>
          <p:nvPr/>
        </p:nvCxnSpPr>
        <p:spPr>
          <a:xfrm rot="5400000" flipH="1" flipV="1">
            <a:off x="4138392" y="-26500"/>
            <a:ext cx="735578" cy="4264672"/>
          </a:xfrm>
          <a:prstGeom prst="curvedConnector5">
            <a:avLst>
              <a:gd name="adj1" fmla="val -31078"/>
              <a:gd name="adj2" fmla="val 50000"/>
              <a:gd name="adj3" fmla="val 131078"/>
            </a:avLst>
          </a:prstGeom>
          <a:noFill/>
          <a:ln w="28575" cap="flat" cmpd="sng">
            <a:solidFill>
              <a:srgbClr val="B7B7B7"/>
            </a:solidFill>
            <a:prstDash val="dash"/>
            <a:round/>
            <a:headEnd type="none" w="med" len="med"/>
            <a:tailEnd type="triangle" w="med" len="med"/>
          </a:ln>
        </p:spPr>
      </p:cxnSp>
      <p:grpSp>
        <p:nvGrpSpPr>
          <p:cNvPr id="2" name="Groupe 1">
            <a:extLst>
              <a:ext uri="{FF2B5EF4-FFF2-40B4-BE49-F238E27FC236}">
                <a16:creationId xmlns:a16="http://schemas.microsoft.com/office/drawing/2014/main" id="{7B51B043-BF83-B864-F06C-04E600C87C79}"/>
              </a:ext>
            </a:extLst>
          </p:cNvPr>
          <p:cNvGrpSpPr/>
          <p:nvPr/>
        </p:nvGrpSpPr>
        <p:grpSpPr>
          <a:xfrm>
            <a:off x="1370840" y="1709825"/>
            <a:ext cx="1963677" cy="1761153"/>
            <a:chOff x="1370840" y="1709825"/>
            <a:chExt cx="1963677" cy="1761153"/>
          </a:xfrm>
        </p:grpSpPr>
        <p:sp>
          <p:nvSpPr>
            <p:cNvPr id="60" name="Google Shape;60;p14"/>
            <p:cNvSpPr/>
            <p:nvPr/>
          </p:nvSpPr>
          <p:spPr>
            <a:xfrm>
              <a:off x="1988495" y="1709825"/>
              <a:ext cx="770700" cy="763800"/>
            </a:xfrm>
            <a:prstGeom prst="ellipse">
              <a:avLst/>
            </a:prstGeom>
            <a:solidFill>
              <a:srgbClr val="183F8C"/>
            </a:solidFill>
            <a:ln>
              <a:solidFill>
                <a:srgbClr val="183F8C"/>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1</a:t>
              </a:r>
              <a:endParaRPr b="1">
                <a:solidFill>
                  <a:schemeClr val="lt1"/>
                </a:solidFill>
                <a:latin typeface="Nunito"/>
                <a:ea typeface="Nunito"/>
                <a:cs typeface="Nunito"/>
                <a:sym typeface="Nunito"/>
              </a:endParaRPr>
            </a:p>
          </p:txBody>
        </p:sp>
        <p:sp>
          <p:nvSpPr>
            <p:cNvPr id="63" name="Google Shape;63;p14"/>
            <p:cNvSpPr txBox="1"/>
            <p:nvPr/>
          </p:nvSpPr>
          <p:spPr>
            <a:xfrm>
              <a:off x="1370840" y="2534933"/>
              <a:ext cx="1963677" cy="936045"/>
            </a:xfrm>
            <a:prstGeom prst="rect">
              <a:avLst/>
            </a:prstGeom>
            <a:noFill/>
            <a:ln>
              <a:noFill/>
            </a:ln>
          </p:spPr>
          <p:txBody>
            <a:bodyPr spcFirstLastPara="1" wrap="square" lIns="91425" tIns="91425" rIns="91425" bIns="91425" anchor="ctr" anchorCtr="0">
              <a:noAutofit/>
            </a:bodyPr>
            <a:lstStyle/>
            <a:p>
              <a:pPr algn="ctr"/>
              <a:r>
                <a:rPr lang="fr" sz="1200">
                  <a:solidFill>
                    <a:srgbClr val="76B701"/>
                  </a:solidFill>
                  <a:ea typeface="Nunito"/>
                  <a:sym typeface="Nunito"/>
                </a:rPr>
                <a:t>✔ </a:t>
              </a:r>
              <a:r>
                <a:rPr lang="fr">
                  <a:solidFill>
                    <a:schemeClr val="dk2"/>
                  </a:solidFill>
                  <a:latin typeface="Nunito"/>
                  <a:ea typeface="Nunito"/>
                  <a:cs typeface="Nunito"/>
                  <a:sym typeface="Nunito"/>
                </a:rPr>
                <a:t>Granularity optimization for multicore architecture</a:t>
              </a:r>
              <a:endParaRPr lang="fr-FR">
                <a:solidFill>
                  <a:schemeClr val="dk2"/>
                </a:solidFill>
                <a:latin typeface="Nunito"/>
                <a:ea typeface="Nunito"/>
                <a:cs typeface="Nunito"/>
              </a:endParaRPr>
            </a:p>
          </p:txBody>
        </p:sp>
      </p:grpSp>
      <p:grpSp>
        <p:nvGrpSpPr>
          <p:cNvPr id="4" name="Groupe 3">
            <a:extLst>
              <a:ext uri="{FF2B5EF4-FFF2-40B4-BE49-F238E27FC236}">
                <a16:creationId xmlns:a16="http://schemas.microsoft.com/office/drawing/2014/main" id="{51AC210B-00E3-EDA2-77CE-D0231E96BAED}"/>
              </a:ext>
            </a:extLst>
          </p:cNvPr>
          <p:cNvGrpSpPr/>
          <p:nvPr/>
        </p:nvGrpSpPr>
        <p:grpSpPr>
          <a:xfrm>
            <a:off x="3542295" y="1709825"/>
            <a:ext cx="1737900" cy="1962235"/>
            <a:chOff x="3312675" y="1709825"/>
            <a:chExt cx="1737900" cy="1962235"/>
          </a:xfrm>
        </p:grpSpPr>
        <p:sp>
          <p:nvSpPr>
            <p:cNvPr id="62" name="Google Shape;62;p14"/>
            <p:cNvSpPr/>
            <p:nvPr/>
          </p:nvSpPr>
          <p:spPr>
            <a:xfrm>
              <a:off x="3845350" y="1709825"/>
              <a:ext cx="770700" cy="763800"/>
            </a:xfrm>
            <a:prstGeom prst="ellipse">
              <a:avLst/>
            </a:prstGeom>
            <a:solidFill>
              <a:srgbClr val="2A86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2</a:t>
              </a:r>
              <a:endParaRPr b="1">
                <a:solidFill>
                  <a:schemeClr val="lt1"/>
                </a:solidFill>
                <a:latin typeface="Nunito"/>
                <a:ea typeface="Nunito"/>
                <a:cs typeface="Nunito"/>
                <a:sym typeface="Nunito"/>
              </a:endParaRPr>
            </a:p>
          </p:txBody>
        </p:sp>
        <p:sp>
          <p:nvSpPr>
            <p:cNvPr id="64" name="Google Shape;64;p14"/>
            <p:cNvSpPr txBox="1"/>
            <p:nvPr/>
          </p:nvSpPr>
          <p:spPr>
            <a:xfrm>
              <a:off x="3312675" y="2411460"/>
              <a:ext cx="1737900" cy="1260600"/>
            </a:xfrm>
            <a:prstGeom prst="rect">
              <a:avLst/>
            </a:prstGeom>
            <a:noFill/>
            <a:ln>
              <a:noFill/>
            </a:ln>
          </p:spPr>
          <p:txBody>
            <a:bodyPr spcFirstLastPara="1" wrap="square" lIns="91425" tIns="91425" rIns="91425" bIns="91425" anchor="ctr" anchorCtr="0">
              <a:noAutofit/>
            </a:bodyPr>
            <a:lstStyle/>
            <a:p>
              <a:pPr algn="ctr"/>
              <a:r>
                <a:rPr lang="fr" sz="1200">
                  <a:solidFill>
                    <a:srgbClr val="76B701"/>
                  </a:solidFill>
                  <a:ea typeface="Nunito"/>
                  <a:sym typeface="Nunito"/>
                </a:rPr>
                <a:t>✔ </a:t>
              </a:r>
              <a:r>
                <a:rPr lang="fr">
                  <a:solidFill>
                    <a:schemeClr val="dk2"/>
                  </a:solidFill>
                  <a:latin typeface="Nunito"/>
                  <a:ea typeface="Nunito"/>
                  <a:cs typeface="Nunito"/>
                  <a:sym typeface="Nunito"/>
                </a:rPr>
                <a:t>HPC </a:t>
              </a:r>
              <a:r>
                <a:rPr lang="fr" err="1">
                  <a:solidFill>
                    <a:schemeClr val="dk2"/>
                  </a:solidFill>
                  <a:latin typeface="Nunito"/>
                  <a:ea typeface="Nunito"/>
                  <a:cs typeface="Nunito"/>
                  <a:sym typeface="Nunito"/>
                </a:rPr>
                <a:t>resource</a:t>
              </a:r>
              <a:r>
                <a:rPr lang="fr">
                  <a:solidFill>
                    <a:schemeClr val="dk2"/>
                  </a:solidFill>
                  <a:latin typeface="Nunito"/>
                  <a:ea typeface="Nunito"/>
                  <a:cs typeface="Nunito"/>
                  <a:sym typeface="Nunito"/>
                </a:rPr>
                <a:t> allocation</a:t>
              </a:r>
              <a:endParaRPr lang="fr-FR">
                <a:solidFill>
                  <a:schemeClr val="dk2"/>
                </a:solidFill>
                <a:latin typeface="Nunito"/>
                <a:ea typeface="Nunito"/>
                <a:cs typeface="Nunito"/>
              </a:endParaRPr>
            </a:p>
          </p:txBody>
        </p:sp>
      </p:grpSp>
      <p:grpSp>
        <p:nvGrpSpPr>
          <p:cNvPr id="5" name="Groupe 4">
            <a:extLst>
              <a:ext uri="{FF2B5EF4-FFF2-40B4-BE49-F238E27FC236}">
                <a16:creationId xmlns:a16="http://schemas.microsoft.com/office/drawing/2014/main" id="{0DEEA368-B2CE-CF79-E655-F733B6B2BDA6}"/>
              </a:ext>
            </a:extLst>
          </p:cNvPr>
          <p:cNvGrpSpPr/>
          <p:nvPr/>
        </p:nvGrpSpPr>
        <p:grpSpPr>
          <a:xfrm>
            <a:off x="5762850" y="1738047"/>
            <a:ext cx="1737900" cy="1930485"/>
            <a:chOff x="5441508" y="1709825"/>
            <a:chExt cx="1737900" cy="1930485"/>
          </a:xfrm>
        </p:grpSpPr>
        <p:sp>
          <p:nvSpPr>
            <p:cNvPr id="61" name="Google Shape;61;p14"/>
            <p:cNvSpPr/>
            <p:nvPr/>
          </p:nvSpPr>
          <p:spPr>
            <a:xfrm>
              <a:off x="5931825" y="1709825"/>
              <a:ext cx="770700" cy="763800"/>
            </a:xfrm>
            <a:prstGeom prst="ellipse">
              <a:avLst/>
            </a:prstGeom>
            <a:solidFill>
              <a:srgbClr val="8C4130"/>
            </a:solidFill>
            <a:ln>
              <a:solidFill>
                <a:srgbClr val="8C413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3</a:t>
              </a:r>
              <a:endParaRPr b="1">
                <a:solidFill>
                  <a:schemeClr val="lt1"/>
                </a:solidFill>
                <a:latin typeface="Nunito"/>
                <a:ea typeface="Nunito"/>
                <a:cs typeface="Nunito"/>
                <a:sym typeface="Nunito"/>
              </a:endParaRPr>
            </a:p>
          </p:txBody>
        </p:sp>
        <p:sp>
          <p:nvSpPr>
            <p:cNvPr id="65" name="Google Shape;65;p14"/>
            <p:cNvSpPr txBox="1"/>
            <p:nvPr/>
          </p:nvSpPr>
          <p:spPr>
            <a:xfrm>
              <a:off x="5441508" y="2379710"/>
              <a:ext cx="1737900" cy="1260600"/>
            </a:xfrm>
            <a:prstGeom prst="rect">
              <a:avLst/>
            </a:prstGeom>
            <a:noFill/>
            <a:ln>
              <a:noFill/>
            </a:ln>
          </p:spPr>
          <p:txBody>
            <a:bodyPr spcFirstLastPara="1" wrap="square" lIns="91425" tIns="91425" rIns="91425" bIns="91425" anchor="ctr" anchorCtr="0">
              <a:noAutofit/>
            </a:bodyPr>
            <a:lstStyle/>
            <a:p>
              <a:pPr algn="ctr"/>
              <a:r>
                <a:rPr lang="fr" sz="1200">
                  <a:solidFill>
                    <a:srgbClr val="76B701"/>
                  </a:solidFill>
                  <a:ea typeface="Nunito"/>
                  <a:sym typeface="Nunito"/>
                </a:rPr>
                <a:t>✔ </a:t>
              </a:r>
              <a:r>
                <a:rPr lang="fr">
                  <a:solidFill>
                    <a:schemeClr val="dk2"/>
                  </a:solidFill>
                  <a:latin typeface="Nunito"/>
                  <a:ea typeface="Nunito"/>
                  <a:cs typeface="Nunito"/>
                  <a:sym typeface="Nunito"/>
                </a:rPr>
                <a:t>HPC co-design</a:t>
              </a:r>
              <a:endParaRPr lang="fr-FR">
                <a:solidFill>
                  <a:schemeClr val="dk2"/>
                </a:solidFill>
                <a:latin typeface="Nunito"/>
                <a:ea typeface="Nunito"/>
                <a:cs typeface="Nunito"/>
              </a:endParaRPr>
            </a:p>
          </p:txBody>
        </p:sp>
      </p:grpSp>
      <p:sp>
        <p:nvSpPr>
          <p:cNvPr id="3" name="Google Shape;590;p26">
            <a:extLst>
              <a:ext uri="{FF2B5EF4-FFF2-40B4-BE49-F238E27FC236}">
                <a16:creationId xmlns:a16="http://schemas.microsoft.com/office/drawing/2014/main" id="{22AA89B1-4736-F950-3A6C-5F331AF4534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err="1"/>
              <a:t>Outline</a:t>
            </a:r>
            <a:endParaRPr err="1"/>
          </a:p>
        </p:txBody>
      </p:sp>
      <p:sp>
        <p:nvSpPr>
          <p:cNvPr id="7" name="Google Shape;60;p14">
            <a:extLst>
              <a:ext uri="{FF2B5EF4-FFF2-40B4-BE49-F238E27FC236}">
                <a16:creationId xmlns:a16="http://schemas.microsoft.com/office/drawing/2014/main" id="{656104E4-F9D0-0702-2D7D-119BD129A466}"/>
              </a:ext>
            </a:extLst>
          </p:cNvPr>
          <p:cNvSpPr/>
          <p:nvPr/>
        </p:nvSpPr>
        <p:spPr>
          <a:xfrm>
            <a:off x="1985673" y="3494287"/>
            <a:ext cx="770700" cy="763800"/>
          </a:xfrm>
          <a:prstGeom prst="ellipse">
            <a:avLst/>
          </a:prstGeom>
          <a:solidFill>
            <a:srgbClr val="76B701"/>
          </a:solidFill>
          <a:ln>
            <a:solidFill>
              <a:srgbClr val="76B701"/>
            </a:solidFill>
          </a:ln>
        </p:spPr>
        <p:txBody>
          <a:bodyPr spcFirstLastPara="1" wrap="square" lIns="91425" tIns="91425" rIns="91425" bIns="91425" anchor="ctr" anchorCtr="0">
            <a:noAutofit/>
          </a:bodyPr>
          <a:lstStyle/>
          <a:p>
            <a:pPr marL="0" lvl="0" indent="0" algn="ctr">
              <a:spcBef>
                <a:spcPts val="0"/>
              </a:spcBef>
              <a:spcAft>
                <a:spcPts val="0"/>
              </a:spcAft>
              <a:buNone/>
            </a:pPr>
            <a:r>
              <a:rPr lang="fr" b="1">
                <a:solidFill>
                  <a:schemeClr val="lt1"/>
                </a:solidFill>
                <a:latin typeface="Nunito"/>
                <a:sym typeface="Nunito"/>
              </a:rPr>
              <a:t>4</a:t>
            </a:r>
            <a:endParaRPr lang="fr-FR"/>
          </a:p>
        </p:txBody>
      </p:sp>
      <p:sp>
        <p:nvSpPr>
          <p:cNvPr id="9" name="Google Shape;63;p14">
            <a:extLst>
              <a:ext uri="{FF2B5EF4-FFF2-40B4-BE49-F238E27FC236}">
                <a16:creationId xmlns:a16="http://schemas.microsoft.com/office/drawing/2014/main" id="{A1D4C421-BE9A-9542-81FE-9FC59327BFF7}"/>
              </a:ext>
            </a:extLst>
          </p:cNvPr>
          <p:cNvSpPr txBox="1"/>
          <p:nvPr/>
        </p:nvSpPr>
        <p:spPr>
          <a:xfrm>
            <a:off x="1368017" y="4204277"/>
            <a:ext cx="1963677" cy="936045"/>
          </a:xfrm>
          <a:prstGeom prst="rect">
            <a:avLst/>
          </a:prstGeom>
          <a:noFill/>
          <a:ln>
            <a:noFill/>
          </a:ln>
        </p:spPr>
        <p:txBody>
          <a:bodyPr spcFirstLastPara="1" wrap="square" lIns="91425" tIns="91425" rIns="91425" bIns="91425" anchor="ctr" anchorCtr="0">
            <a:noAutofit/>
          </a:bodyPr>
          <a:lstStyle/>
          <a:p>
            <a:pPr algn="ctr"/>
            <a:r>
              <a:rPr lang="fr" b="1">
                <a:solidFill>
                  <a:srgbClr val="76B701"/>
                </a:solidFill>
                <a:latin typeface="Nunito"/>
                <a:ea typeface="Nunito"/>
                <a:cs typeface="Nunito"/>
                <a:sym typeface="Nunito"/>
              </a:rPr>
              <a:t>On </a:t>
            </a:r>
            <a:r>
              <a:rPr lang="fr" b="1" err="1">
                <a:solidFill>
                  <a:srgbClr val="76B701"/>
                </a:solidFill>
                <a:latin typeface="Nunito"/>
                <a:ea typeface="Nunito"/>
                <a:cs typeface="Nunito"/>
                <a:sym typeface="Nunito"/>
              </a:rPr>
              <a:t>going</a:t>
            </a:r>
            <a:r>
              <a:rPr lang="fr" b="1">
                <a:solidFill>
                  <a:srgbClr val="76B701"/>
                </a:solidFill>
                <a:latin typeface="Nunito"/>
                <a:ea typeface="Nunito"/>
                <a:cs typeface="Nunito"/>
                <a:sym typeface="Nunito"/>
              </a:rPr>
              <a:t> </a:t>
            </a:r>
            <a:r>
              <a:rPr lang="fr" b="1" err="1">
                <a:solidFill>
                  <a:srgbClr val="76B701"/>
                </a:solidFill>
                <a:latin typeface="Nunito"/>
                <a:ea typeface="Nunito"/>
                <a:cs typeface="Nunito"/>
                <a:sym typeface="Nunito"/>
              </a:rPr>
              <a:t>work</a:t>
            </a:r>
            <a:r>
              <a:rPr lang="fr" b="1">
                <a:solidFill>
                  <a:srgbClr val="76B701"/>
                </a:solidFill>
                <a:latin typeface="Nunito"/>
                <a:ea typeface="Nunito"/>
                <a:cs typeface="Nunito"/>
                <a:sym typeface="Nunito"/>
              </a:rPr>
              <a:t>:</a:t>
            </a:r>
            <a:endParaRPr lang="fr-FR" b="1">
              <a:solidFill>
                <a:srgbClr val="76B701"/>
              </a:solidFill>
              <a:latin typeface="Nunito"/>
              <a:ea typeface="Nunito"/>
              <a:cs typeface="Nunito"/>
            </a:endParaRPr>
          </a:p>
          <a:p>
            <a:pPr algn="ctr"/>
            <a:r>
              <a:rPr lang="fr" err="1">
                <a:solidFill>
                  <a:schemeClr val="dk2"/>
                </a:solidFill>
                <a:latin typeface="Nunito"/>
                <a:ea typeface="Nunito"/>
                <a:cs typeface="Nunito"/>
                <a:sym typeface="Nunito"/>
              </a:rPr>
              <a:t>Granularity</a:t>
            </a:r>
            <a:r>
              <a:rPr lang="fr">
                <a:solidFill>
                  <a:schemeClr val="dk2"/>
                </a:solidFill>
                <a:latin typeface="Nunito"/>
                <a:ea typeface="Nunito"/>
                <a:cs typeface="Nunito"/>
                <a:sym typeface="Nunito"/>
              </a:rPr>
              <a:t> </a:t>
            </a:r>
            <a:r>
              <a:rPr lang="fr" err="1">
                <a:solidFill>
                  <a:schemeClr val="dk2"/>
                </a:solidFill>
                <a:latin typeface="Nunito"/>
                <a:ea typeface="Nunito"/>
                <a:cs typeface="Nunito"/>
                <a:sym typeface="Nunito"/>
              </a:rPr>
              <a:t>optimization</a:t>
            </a:r>
            <a:r>
              <a:rPr lang="fr">
                <a:solidFill>
                  <a:schemeClr val="dk2"/>
                </a:solidFill>
                <a:latin typeface="Nunito"/>
                <a:ea typeface="Nunito"/>
                <a:cs typeface="Nunito"/>
                <a:sym typeface="Nunito"/>
              </a:rPr>
              <a:t> for modern architecture</a:t>
            </a:r>
            <a:endParaRPr>
              <a:solidFill>
                <a:schemeClr val="dk2"/>
              </a:solidFill>
              <a:latin typeface="Nunito"/>
              <a:ea typeface="Nunito"/>
              <a:cs typeface="Nunito"/>
            </a:endParaRPr>
          </a:p>
        </p:txBody>
      </p:sp>
      <p:sp>
        <p:nvSpPr>
          <p:cNvPr id="10" name="Google Shape;1129;p48">
            <a:extLst>
              <a:ext uri="{FF2B5EF4-FFF2-40B4-BE49-F238E27FC236}">
                <a16:creationId xmlns:a16="http://schemas.microsoft.com/office/drawing/2014/main" id="{0F18ECCF-D283-6F0A-1029-3164B4BE2327}"/>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55</a:t>
            </a:fld>
            <a:endParaRPr/>
          </a:p>
        </p:txBody>
      </p:sp>
      <p:sp>
        <p:nvSpPr>
          <p:cNvPr id="12" name="ZoneTexte 11">
            <a:extLst>
              <a:ext uri="{FF2B5EF4-FFF2-40B4-BE49-F238E27FC236}">
                <a16:creationId xmlns:a16="http://schemas.microsoft.com/office/drawing/2014/main" id="{1D291D2E-1D7C-8D5E-9593-CAF3C4D78B88}"/>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dirty="0">
                <a:latin typeface="Nunito"/>
              </a:rPr>
              <a:t>Contribution #4</a:t>
            </a:r>
          </a:p>
        </p:txBody>
      </p:sp>
    </p:spTree>
    <p:extLst>
      <p:ext uri="{BB962C8B-B14F-4D97-AF65-F5344CB8AC3E}">
        <p14:creationId xmlns:p14="http://schemas.microsoft.com/office/powerpoint/2010/main" val="190754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par>
                          <p:cTn id="8" fill="hold">
                            <p:stCondLst>
                              <p:cond delay="0"/>
                            </p:stCondLst>
                            <p:childTnLst>
                              <p:par>
                                <p:cTn id="9" presetID="9" presetClass="emph" presetSubtype="0" nodeType="afterEffect">
                                  <p:stCondLst>
                                    <p:cond delay="0"/>
                                  </p:stCondLst>
                                  <p:childTnLst>
                                    <p:set>
                                      <p:cBhvr>
                                        <p:cTn id="10" dur="indefinite"/>
                                        <p:tgtEl>
                                          <p:spTgt spid="4"/>
                                        </p:tgtEl>
                                        <p:attrNameLst>
                                          <p:attrName>style.opacity</p:attrName>
                                        </p:attrNameLst>
                                      </p:cBhvr>
                                      <p:to>
                                        <p:strVal val="0.5"/>
                                      </p:to>
                                    </p:set>
                                    <p:animEffect filter="image" prLst="opacity: 0.5">
                                      <p:cBhvr rctx="IE">
                                        <p:cTn id="11" dur="indefinite"/>
                                        <p:tgtEl>
                                          <p:spTgt spid="4"/>
                                        </p:tgtEl>
                                      </p:cBhvr>
                                    </p:animEffect>
                                  </p:childTnLst>
                                </p:cTn>
                              </p:par>
                              <p:par>
                                <p:cTn id="12" presetID="9" presetClass="emph" presetSubtype="0" nodeType="withEffect">
                                  <p:stCondLst>
                                    <p:cond delay="0"/>
                                  </p:stCondLst>
                                  <p:childTnLst>
                                    <p:set>
                                      <p:cBhvr>
                                        <p:cTn id="13" dur="indefinite"/>
                                        <p:tgtEl>
                                          <p:spTgt spid="5"/>
                                        </p:tgtEl>
                                        <p:attrNameLst>
                                          <p:attrName>style.opacity</p:attrName>
                                        </p:attrNameLst>
                                      </p:cBhvr>
                                      <p:to>
                                        <p:strVal val="0.5"/>
                                      </p:to>
                                    </p:set>
                                    <p:animEffect filter="image" prLst="opacity: 0.5">
                                      <p:cBhvr rctx="IE">
                                        <p:cTn id="14"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Motivation</a:t>
            </a:r>
            <a:endParaRPr/>
          </a:p>
        </p:txBody>
      </p:sp>
      <p:pic>
        <p:nvPicPr>
          <p:cNvPr id="869" name="Google Shape;869;p35"/>
          <p:cNvPicPr preferRelativeResize="0"/>
          <p:nvPr/>
        </p:nvPicPr>
        <p:blipFill>
          <a:blip r:embed="rId3">
            <a:alphaModFix/>
          </a:blip>
          <a:stretch>
            <a:fillRect/>
          </a:stretch>
        </p:blipFill>
        <p:spPr>
          <a:xfrm>
            <a:off x="2177153" y="2324393"/>
            <a:ext cx="756125" cy="625228"/>
          </a:xfrm>
          <a:prstGeom prst="rect">
            <a:avLst/>
          </a:prstGeom>
          <a:noFill/>
          <a:ln>
            <a:noFill/>
          </a:ln>
        </p:spPr>
      </p:pic>
      <p:pic>
        <p:nvPicPr>
          <p:cNvPr id="870" name="Google Shape;870;p35"/>
          <p:cNvPicPr preferRelativeResize="0"/>
          <p:nvPr/>
        </p:nvPicPr>
        <p:blipFill>
          <a:blip r:embed="rId4">
            <a:alphaModFix/>
          </a:blip>
          <a:stretch>
            <a:fillRect/>
          </a:stretch>
        </p:blipFill>
        <p:spPr>
          <a:xfrm>
            <a:off x="6221725" y="2159482"/>
            <a:ext cx="955050" cy="955050"/>
          </a:xfrm>
          <a:prstGeom prst="rect">
            <a:avLst/>
          </a:prstGeom>
          <a:noFill/>
          <a:ln>
            <a:noFill/>
          </a:ln>
        </p:spPr>
      </p:pic>
      <p:sp>
        <p:nvSpPr>
          <p:cNvPr id="871" name="Google Shape;871;p35"/>
          <p:cNvSpPr txBox="1"/>
          <p:nvPr/>
        </p:nvSpPr>
        <p:spPr>
          <a:xfrm>
            <a:off x="5219650" y="3695700"/>
            <a:ext cx="2959200" cy="520800"/>
          </a:xfrm>
          <a:prstGeom prst="rect">
            <a:avLst/>
          </a:prstGeom>
          <a:noFill/>
          <a:ln>
            <a:noFill/>
          </a:ln>
        </p:spPr>
        <p:txBody>
          <a:bodyPr spcFirstLastPara="1" wrap="square" lIns="91425" tIns="91425" rIns="91425" bIns="91425" anchor="t" anchorCtr="0">
            <a:noAutofit/>
          </a:bodyPr>
          <a:lstStyle/>
          <a:p>
            <a:pPr algn="ctr"/>
            <a:r>
              <a:rPr lang="fr" sz="1800">
                <a:solidFill>
                  <a:schemeClr val="dk1"/>
                </a:solidFill>
                <a:latin typeface="Nunito"/>
                <a:ea typeface="Nunito"/>
                <a:cs typeface="Nunito"/>
                <a:sym typeface="Nunito"/>
              </a:rPr>
              <a:t>CPU-GPU Resource Allocation</a:t>
            </a:r>
            <a:endParaRPr lang="fr" sz="1800">
              <a:solidFill>
                <a:schemeClr val="dk1"/>
              </a:solidFill>
              <a:latin typeface="Nunito"/>
              <a:ea typeface="Nunito"/>
              <a:cs typeface="Nunito"/>
            </a:endParaRPr>
          </a:p>
        </p:txBody>
      </p:sp>
      <p:sp>
        <p:nvSpPr>
          <p:cNvPr id="872" name="Google Shape;872;p35"/>
          <p:cNvSpPr txBox="1"/>
          <p:nvPr/>
        </p:nvSpPr>
        <p:spPr>
          <a:xfrm>
            <a:off x="965150" y="3695700"/>
            <a:ext cx="2959200" cy="52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a:solidFill>
                  <a:schemeClr val="dk1"/>
                </a:solidFill>
                <a:latin typeface="Nunito"/>
                <a:ea typeface="Nunito"/>
                <a:cs typeface="Nunito"/>
                <a:sym typeface="Nunito"/>
              </a:rPr>
              <a:t>Collaboration</a:t>
            </a:r>
            <a:endParaRPr sz="1800">
              <a:solidFill>
                <a:schemeClr val="dk1"/>
              </a:solidFill>
              <a:latin typeface="Nunito"/>
              <a:ea typeface="Nunito"/>
              <a:cs typeface="Nunito"/>
              <a:sym typeface="Nunito"/>
            </a:endParaRPr>
          </a:p>
        </p:txBody>
      </p:sp>
      <p:sp>
        <p:nvSpPr>
          <p:cNvPr id="873" name="Google Shape;87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56</a:t>
            </a:fld>
            <a:endParaRPr/>
          </a:p>
        </p:txBody>
      </p:sp>
      <p:grpSp>
        <p:nvGrpSpPr>
          <p:cNvPr id="4" name="Groupe 3">
            <a:extLst>
              <a:ext uri="{FF2B5EF4-FFF2-40B4-BE49-F238E27FC236}">
                <a16:creationId xmlns:a16="http://schemas.microsoft.com/office/drawing/2014/main" id="{80B08056-5A0C-EF4B-1C3C-B4A40F8A8C26}"/>
              </a:ext>
            </a:extLst>
          </p:cNvPr>
          <p:cNvGrpSpPr/>
          <p:nvPr/>
        </p:nvGrpSpPr>
        <p:grpSpPr>
          <a:xfrm>
            <a:off x="1439333" y="1837838"/>
            <a:ext cx="2007717" cy="1689941"/>
            <a:chOff x="1439333" y="1837838"/>
            <a:chExt cx="2007717" cy="1689941"/>
          </a:xfrm>
        </p:grpSpPr>
        <p:grpSp>
          <p:nvGrpSpPr>
            <p:cNvPr id="2" name="Groupe 1">
              <a:extLst>
                <a:ext uri="{FF2B5EF4-FFF2-40B4-BE49-F238E27FC236}">
                  <a16:creationId xmlns:a16="http://schemas.microsoft.com/office/drawing/2014/main" id="{C51A211E-B83B-CB3C-EA3E-7D27FBB5179E}"/>
                </a:ext>
              </a:extLst>
            </p:cNvPr>
            <p:cNvGrpSpPr/>
            <p:nvPr/>
          </p:nvGrpSpPr>
          <p:grpSpPr>
            <a:xfrm>
              <a:off x="2246438" y="1837838"/>
              <a:ext cx="1200612" cy="1593970"/>
              <a:chOff x="2246438" y="1837838"/>
              <a:chExt cx="1200612" cy="1593970"/>
            </a:xfrm>
          </p:grpSpPr>
          <p:pic>
            <p:nvPicPr>
              <p:cNvPr id="866" name="Google Shape;866;p35"/>
              <p:cNvPicPr preferRelativeResize="0"/>
              <p:nvPr/>
            </p:nvPicPr>
            <p:blipFill rotWithShape="1">
              <a:blip r:embed="rId5">
                <a:alphaModFix/>
              </a:blip>
              <a:srcRect l="12292" t="10029" r="11638" b="10750"/>
              <a:stretch/>
            </p:blipFill>
            <p:spPr>
              <a:xfrm>
                <a:off x="3037850" y="3022908"/>
                <a:ext cx="409200" cy="408900"/>
              </a:xfrm>
              <a:prstGeom prst="ellipse">
                <a:avLst/>
              </a:prstGeom>
              <a:noFill/>
              <a:ln>
                <a:noFill/>
              </a:ln>
            </p:spPr>
          </p:pic>
          <p:pic>
            <p:nvPicPr>
              <p:cNvPr id="867" name="Google Shape;867;p35"/>
              <p:cNvPicPr preferRelativeResize="0"/>
              <p:nvPr/>
            </p:nvPicPr>
            <p:blipFill>
              <a:blip r:embed="rId6">
                <a:alphaModFix/>
              </a:blip>
              <a:stretch>
                <a:fillRect/>
              </a:stretch>
            </p:blipFill>
            <p:spPr>
              <a:xfrm>
                <a:off x="2246438" y="1837838"/>
                <a:ext cx="686839" cy="217457"/>
              </a:xfrm>
              <a:prstGeom prst="rect">
                <a:avLst/>
              </a:prstGeom>
              <a:noFill/>
              <a:ln>
                <a:noFill/>
              </a:ln>
            </p:spPr>
          </p:pic>
        </p:grpSp>
        <p:pic>
          <p:nvPicPr>
            <p:cNvPr id="3" name="Image 2" descr="Une image contenant texte, Police, logo, Graphique&#10;&#10;Description générée automatiquement">
              <a:extLst>
                <a:ext uri="{FF2B5EF4-FFF2-40B4-BE49-F238E27FC236}">
                  <a16:creationId xmlns:a16="http://schemas.microsoft.com/office/drawing/2014/main" id="{1642282A-E83A-B4E8-C82F-957ED7798E22}"/>
                </a:ext>
              </a:extLst>
            </p:cNvPr>
            <p:cNvPicPr>
              <a:picLocks noChangeAspect="1"/>
            </p:cNvPicPr>
            <p:nvPr/>
          </p:nvPicPr>
          <p:blipFill>
            <a:blip r:embed="rId7"/>
            <a:srcRect t="7464" r="49794"/>
            <a:stretch/>
          </p:blipFill>
          <p:spPr>
            <a:xfrm>
              <a:off x="1439333" y="2998937"/>
              <a:ext cx="573853" cy="528842"/>
            </a:xfrm>
            <a:prstGeom prst="rect">
              <a:avLst/>
            </a:prstGeom>
          </p:spPr>
        </p:pic>
      </p:grpSp>
      <p:sp>
        <p:nvSpPr>
          <p:cNvPr id="6" name="ZoneTexte 5">
            <a:extLst>
              <a:ext uri="{FF2B5EF4-FFF2-40B4-BE49-F238E27FC236}">
                <a16:creationId xmlns:a16="http://schemas.microsoft.com/office/drawing/2014/main" id="{8C253E9A-70A1-B753-D8F9-F9E32E0EFF4A}"/>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dirty="0">
                <a:latin typeface="Nunito"/>
              </a:rPr>
              <a:t>Contribution #4</a:t>
            </a:r>
          </a:p>
        </p:txBody>
      </p:sp>
    </p:spTree>
    <p:extLst>
      <p:ext uri="{BB962C8B-B14F-4D97-AF65-F5344CB8AC3E}">
        <p14:creationId xmlns:p14="http://schemas.microsoft.com/office/powerpoint/2010/main" val="400734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872"/>
                                        </p:tgtEl>
                                        <p:attrNameLst>
                                          <p:attrName>style.visibility</p:attrName>
                                        </p:attrNameLst>
                                      </p:cBhvr>
                                      <p:to>
                                        <p:strVal val="visible"/>
                                      </p:to>
                                    </p:set>
                                    <p:animEffect transition="in" filter="fade">
                                      <p:cBhvr>
                                        <p:cTn id="9" dur="500"/>
                                        <p:tgtEl>
                                          <p:spTgt spid="87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70"/>
                                        </p:tgtEl>
                                        <p:attrNameLst>
                                          <p:attrName>style.visibility</p:attrName>
                                        </p:attrNameLst>
                                      </p:cBhvr>
                                      <p:to>
                                        <p:strVal val="visible"/>
                                      </p:to>
                                    </p:set>
                                    <p:anim calcmode="lin" valueType="num">
                                      <p:cBhvr>
                                        <p:cTn id="14" dur="500" fill="hold"/>
                                        <p:tgtEl>
                                          <p:spTgt spid="870"/>
                                        </p:tgtEl>
                                        <p:attrNameLst>
                                          <p:attrName>ppt_w</p:attrName>
                                        </p:attrNameLst>
                                      </p:cBhvr>
                                      <p:tavLst>
                                        <p:tav tm="0">
                                          <p:val>
                                            <p:fltVal val="0"/>
                                          </p:val>
                                        </p:tav>
                                        <p:tav tm="100000">
                                          <p:val>
                                            <p:strVal val="#ppt_w"/>
                                          </p:val>
                                        </p:tav>
                                      </p:tavLst>
                                    </p:anim>
                                    <p:anim calcmode="lin" valueType="num">
                                      <p:cBhvr>
                                        <p:cTn id="15" dur="500" fill="hold"/>
                                        <p:tgtEl>
                                          <p:spTgt spid="870"/>
                                        </p:tgtEl>
                                        <p:attrNameLst>
                                          <p:attrName>ppt_h</p:attrName>
                                        </p:attrNameLst>
                                      </p:cBhvr>
                                      <p:tavLst>
                                        <p:tav tm="0">
                                          <p:val>
                                            <p:fltVal val="0"/>
                                          </p:val>
                                        </p:tav>
                                        <p:tav tm="100000">
                                          <p:val>
                                            <p:strVal val="#ppt_h"/>
                                          </p:val>
                                        </p:tav>
                                      </p:tavLst>
                                    </p:anim>
                                    <p:animEffect transition="in" filter="fade">
                                      <p:cBhvr>
                                        <p:cTn id="16" dur="500"/>
                                        <p:tgtEl>
                                          <p:spTgt spid="87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71"/>
                                        </p:tgtEl>
                                        <p:attrNameLst>
                                          <p:attrName>style.visibility</p:attrName>
                                        </p:attrNameLst>
                                      </p:cBhvr>
                                      <p:to>
                                        <p:strVal val="visible"/>
                                      </p:to>
                                    </p:set>
                                    <p:animEffect transition="in" filter="fade">
                                      <p:cBhvr>
                                        <p:cTn id="19" dur="500"/>
                                        <p:tgtEl>
                                          <p:spTgt spid="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 grpId="0"/>
      <p:bldP spid="87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fr" err="1"/>
              <a:t>Overview</a:t>
            </a:r>
            <a:r>
              <a:rPr lang="fr"/>
              <a:t>: Automated </a:t>
            </a:r>
            <a:r>
              <a:rPr lang="fr" err="1"/>
              <a:t>dataflow</a:t>
            </a:r>
            <a:r>
              <a:rPr lang="fr"/>
              <a:t> </a:t>
            </a:r>
            <a:r>
              <a:rPr lang="fr" err="1"/>
              <a:t>optimization</a:t>
            </a:r>
            <a:r>
              <a:rPr lang="fr"/>
              <a:t> for NVIDIA </a:t>
            </a:r>
            <a:r>
              <a:rPr lang="fr" err="1"/>
              <a:t>GPUs</a:t>
            </a:r>
            <a:endParaRPr lang="fr-FR" err="1"/>
          </a:p>
        </p:txBody>
      </p:sp>
      <p:sp>
        <p:nvSpPr>
          <p:cNvPr id="1193" name="Google Shape;1193;p51"/>
          <p:cNvSpPr/>
          <p:nvPr/>
        </p:nvSpPr>
        <p:spPr>
          <a:xfrm>
            <a:off x="1010564" y="2182126"/>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Core0</a:t>
            </a:r>
            <a:endParaRPr>
              <a:solidFill>
                <a:srgbClr val="000000"/>
              </a:solidFill>
              <a:latin typeface="Nunito"/>
              <a:ea typeface="Nunito"/>
              <a:cs typeface="Nunito"/>
              <a:sym typeface="Nunito"/>
            </a:endParaRPr>
          </a:p>
        </p:txBody>
      </p:sp>
      <p:sp>
        <p:nvSpPr>
          <p:cNvPr id="1194" name="Google Shape;1194;p51"/>
          <p:cNvSpPr/>
          <p:nvPr/>
        </p:nvSpPr>
        <p:spPr>
          <a:xfrm>
            <a:off x="1010564" y="2544169"/>
            <a:ext cx="568500" cy="305700"/>
          </a:xfrm>
          <a:prstGeom prst="roundRect">
            <a:avLst>
              <a:gd name="adj" fmla="val 16667"/>
            </a:avLst>
          </a:prstGeom>
          <a:solidFill>
            <a:srgbClr val="76B70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GPU</a:t>
            </a:r>
            <a:endParaRPr>
              <a:solidFill>
                <a:srgbClr val="000000"/>
              </a:solidFill>
              <a:latin typeface="Nunito"/>
              <a:ea typeface="Nunito"/>
              <a:cs typeface="Nunito"/>
              <a:sym typeface="Nunito"/>
            </a:endParaRPr>
          </a:p>
        </p:txBody>
      </p:sp>
      <p:sp>
        <p:nvSpPr>
          <p:cNvPr id="1195" name="Google Shape;1195;p51"/>
          <p:cNvSpPr/>
          <p:nvPr/>
        </p:nvSpPr>
        <p:spPr>
          <a:xfrm>
            <a:off x="1789075" y="2314327"/>
            <a:ext cx="840600" cy="418500"/>
          </a:xfrm>
          <a:prstGeom prst="roundRect">
            <a:avLst>
              <a:gd name="adj" fmla="val 16667"/>
            </a:avLst>
          </a:prstGeom>
          <a:solidFill>
            <a:srgbClr val="FFE59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Shared Memory</a:t>
            </a:r>
            <a:endParaRPr>
              <a:solidFill>
                <a:srgbClr val="000000"/>
              </a:solidFill>
              <a:latin typeface="Nunito"/>
              <a:ea typeface="Nunito"/>
              <a:cs typeface="Nunito"/>
              <a:sym typeface="Nunito"/>
            </a:endParaRPr>
          </a:p>
        </p:txBody>
      </p:sp>
      <p:cxnSp>
        <p:nvCxnSpPr>
          <p:cNvPr id="1196" name="Google Shape;1196;p51"/>
          <p:cNvCxnSpPr>
            <a:stCxn id="1193" idx="3"/>
            <a:endCxn id="1195" idx="1"/>
          </p:cNvCxnSpPr>
          <p:nvPr/>
        </p:nvCxnSpPr>
        <p:spPr>
          <a:xfrm>
            <a:off x="1579064" y="2334976"/>
            <a:ext cx="210000" cy="188700"/>
          </a:xfrm>
          <a:prstGeom prst="bentConnector3">
            <a:avLst>
              <a:gd name="adj1" fmla="val 50003"/>
            </a:avLst>
          </a:prstGeom>
          <a:noFill/>
          <a:ln w="28575" cap="flat" cmpd="sng">
            <a:solidFill>
              <a:srgbClr val="000000"/>
            </a:solidFill>
            <a:prstDash val="solid"/>
            <a:round/>
            <a:headEnd type="none" w="med" len="med"/>
            <a:tailEnd type="none" w="med" len="med"/>
          </a:ln>
        </p:spPr>
      </p:cxnSp>
      <p:cxnSp>
        <p:nvCxnSpPr>
          <p:cNvPr id="1197" name="Google Shape;1197;p51"/>
          <p:cNvCxnSpPr>
            <a:stCxn id="1194" idx="3"/>
            <a:endCxn id="1195" idx="1"/>
          </p:cNvCxnSpPr>
          <p:nvPr/>
        </p:nvCxnSpPr>
        <p:spPr>
          <a:xfrm rot="10800000" flipH="1">
            <a:off x="1579064" y="2523619"/>
            <a:ext cx="210000" cy="173400"/>
          </a:xfrm>
          <a:prstGeom prst="bentConnector3">
            <a:avLst>
              <a:gd name="adj1" fmla="val 50003"/>
            </a:avLst>
          </a:prstGeom>
          <a:noFill/>
          <a:ln w="28575" cap="flat" cmpd="sng">
            <a:solidFill>
              <a:srgbClr val="000000"/>
            </a:solidFill>
            <a:prstDash val="solid"/>
            <a:round/>
            <a:headEnd type="none" w="med" len="med"/>
            <a:tailEnd type="none" w="med" len="med"/>
          </a:ln>
        </p:spPr>
      </p:cxnSp>
      <p:sp>
        <p:nvSpPr>
          <p:cNvPr id="1198" name="Google Shape;1198;p51"/>
          <p:cNvSpPr/>
          <p:nvPr/>
        </p:nvSpPr>
        <p:spPr>
          <a:xfrm>
            <a:off x="2020437" y="3883867"/>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sp>
        <p:nvSpPr>
          <p:cNvPr id="1199" name="Google Shape;1199;p51"/>
          <p:cNvSpPr/>
          <p:nvPr/>
        </p:nvSpPr>
        <p:spPr>
          <a:xfrm>
            <a:off x="1164902" y="3883859"/>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1200" name="Google Shape;1200;p51"/>
          <p:cNvSpPr/>
          <p:nvPr/>
        </p:nvSpPr>
        <p:spPr>
          <a:xfrm>
            <a:off x="1591859" y="3883859"/>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1201" name="Google Shape;1201;p51"/>
          <p:cNvCxnSpPr/>
          <p:nvPr/>
        </p:nvCxnSpPr>
        <p:spPr>
          <a:xfrm>
            <a:off x="1457136" y="3972534"/>
            <a:ext cx="134700" cy="0"/>
          </a:xfrm>
          <a:prstGeom prst="straightConnector1">
            <a:avLst/>
          </a:prstGeom>
          <a:noFill/>
          <a:ln w="9525" cap="flat" cmpd="sng">
            <a:solidFill>
              <a:schemeClr val="dk1"/>
            </a:solidFill>
            <a:prstDash val="solid"/>
            <a:round/>
            <a:headEnd type="none" w="med" len="med"/>
            <a:tailEnd type="triangle" w="med" len="med"/>
          </a:ln>
        </p:spPr>
      </p:cxnSp>
      <p:cxnSp>
        <p:nvCxnSpPr>
          <p:cNvPr id="1202" name="Google Shape;1202;p51"/>
          <p:cNvCxnSpPr/>
          <p:nvPr/>
        </p:nvCxnSpPr>
        <p:spPr>
          <a:xfrm>
            <a:off x="1884474" y="3972446"/>
            <a:ext cx="135000" cy="0"/>
          </a:xfrm>
          <a:prstGeom prst="straightConnector1">
            <a:avLst/>
          </a:prstGeom>
          <a:noFill/>
          <a:ln w="9525" cap="flat" cmpd="sng">
            <a:solidFill>
              <a:schemeClr val="dk1"/>
            </a:solidFill>
            <a:prstDash val="solid"/>
            <a:round/>
            <a:headEnd type="none" w="med" len="med"/>
            <a:tailEnd type="triangle" w="med" len="med"/>
          </a:ln>
        </p:spPr>
      </p:cxnSp>
      <p:sp>
        <p:nvSpPr>
          <p:cNvPr id="1203" name="Google Shape;1203;p51"/>
          <p:cNvSpPr txBox="1"/>
          <p:nvPr/>
        </p:nvSpPr>
        <p:spPr>
          <a:xfrm>
            <a:off x="1187040" y="3687348"/>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1204" name="Google Shape;1204;p51"/>
          <p:cNvSpPr txBox="1"/>
          <p:nvPr/>
        </p:nvSpPr>
        <p:spPr>
          <a:xfrm>
            <a:off x="1601617" y="3687348"/>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1205" name="Google Shape;1205;p51"/>
          <p:cNvSpPr txBox="1"/>
          <p:nvPr/>
        </p:nvSpPr>
        <p:spPr>
          <a:xfrm>
            <a:off x="2030194" y="3687348"/>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sp>
        <p:nvSpPr>
          <p:cNvPr id="1206" name="Google Shape;1206;p51"/>
          <p:cNvSpPr/>
          <p:nvPr/>
        </p:nvSpPr>
        <p:spPr>
          <a:xfrm>
            <a:off x="1545550" y="3689099"/>
            <a:ext cx="804300" cy="393600"/>
          </a:xfrm>
          <a:prstGeom prst="roundRect">
            <a:avLst>
              <a:gd name="adj" fmla="val 16667"/>
            </a:avLst>
          </a:prstGeom>
          <a:noFill/>
          <a:ln w="9525" cap="flat" cmpd="sng">
            <a:solidFill>
              <a:srgbClr val="8E7CC3"/>
            </a:solidFill>
            <a:prstDash val="dash"/>
            <a:round/>
            <a:headEnd type="none" w="sm" len="sm"/>
            <a:tailEnd type="none" w="sm" len="sm"/>
          </a:ln>
        </p:spPr>
        <p:txBody>
          <a:bodyPr spcFirstLastPara="1" wrap="square" lIns="62200" tIns="62200" rIns="62200" bIns="6220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sp>
        <p:nvSpPr>
          <p:cNvPr id="1208" name="Google Shape;1208;p51"/>
          <p:cNvSpPr txBox="1"/>
          <p:nvPr/>
        </p:nvSpPr>
        <p:spPr>
          <a:xfrm>
            <a:off x="3604596" y="1826038"/>
            <a:ext cx="12750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chemeClr val="dk1"/>
                </a:solidFill>
                <a:latin typeface="Nunito"/>
                <a:ea typeface="Nunito"/>
                <a:cs typeface="Nunito"/>
                <a:sym typeface="Nunito"/>
              </a:rPr>
              <a:t>SCAPE </a:t>
            </a:r>
            <a:endParaRPr sz="1800">
              <a:solidFill>
                <a:schemeClr val="dk1"/>
              </a:solidFill>
              <a:latin typeface="Nunito"/>
              <a:ea typeface="Nunito"/>
              <a:cs typeface="Nunito"/>
              <a:sym typeface="Nunito"/>
            </a:endParaRPr>
          </a:p>
          <a:p>
            <a:pPr marL="0" lvl="0" indent="0" algn="l" rtl="0">
              <a:spcBef>
                <a:spcPts val="0"/>
              </a:spcBef>
              <a:spcAft>
                <a:spcPts val="0"/>
              </a:spcAft>
              <a:buNone/>
            </a:pPr>
            <a:r>
              <a:rPr lang="fr" sz="1800">
                <a:solidFill>
                  <a:schemeClr val="dk1"/>
                </a:solidFill>
                <a:latin typeface="Permanent Marker"/>
                <a:ea typeface="Permanent Marker"/>
                <a:cs typeface="Permanent Marker"/>
                <a:sym typeface="Permanent Marker"/>
              </a:rPr>
              <a:t>for GPU</a:t>
            </a:r>
            <a:endParaRPr sz="1800">
              <a:solidFill>
                <a:schemeClr val="dk1"/>
              </a:solidFill>
              <a:latin typeface="Permanent Marker"/>
              <a:ea typeface="Permanent Marker"/>
              <a:cs typeface="Permanent Marker"/>
              <a:sym typeface="Permanent Marker"/>
            </a:endParaRPr>
          </a:p>
        </p:txBody>
      </p:sp>
      <p:sp>
        <p:nvSpPr>
          <p:cNvPr id="1216" name="Google Shape;1216;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57</a:t>
            </a:fld>
            <a:endParaRPr/>
          </a:p>
        </p:txBody>
      </p:sp>
      <p:pic>
        <p:nvPicPr>
          <p:cNvPr id="3" name="Google Shape;54;p13">
            <a:extLst>
              <a:ext uri="{FF2B5EF4-FFF2-40B4-BE49-F238E27FC236}">
                <a16:creationId xmlns:a16="http://schemas.microsoft.com/office/drawing/2014/main" id="{9F4389BD-393F-DC87-7CCD-F9D2CFC3D301}"/>
              </a:ext>
            </a:extLst>
          </p:cNvPr>
          <p:cNvPicPr preferRelativeResize="0"/>
          <p:nvPr/>
        </p:nvPicPr>
        <p:blipFill rotWithShape="1">
          <a:blip r:embed="rId3">
            <a:alphaModFix/>
          </a:blip>
          <a:srcRect t="5223" r="30767" b="5017"/>
          <a:stretch/>
        </p:blipFill>
        <p:spPr>
          <a:xfrm>
            <a:off x="3543619" y="2586640"/>
            <a:ext cx="937800" cy="972600"/>
          </a:xfrm>
          <a:prstGeom prst="ellipse">
            <a:avLst/>
          </a:prstGeom>
          <a:noFill/>
          <a:ln>
            <a:noFill/>
          </a:ln>
        </p:spPr>
      </p:pic>
      <p:pic>
        <p:nvPicPr>
          <p:cNvPr id="4" name="Google Shape;54;p13">
            <a:extLst>
              <a:ext uri="{FF2B5EF4-FFF2-40B4-BE49-F238E27FC236}">
                <a16:creationId xmlns:a16="http://schemas.microsoft.com/office/drawing/2014/main" id="{458E10FD-55D7-B01E-2D2B-59F085761707}"/>
              </a:ext>
            </a:extLst>
          </p:cNvPr>
          <p:cNvPicPr preferRelativeResize="0"/>
          <p:nvPr/>
        </p:nvPicPr>
        <p:blipFill rotWithShape="1">
          <a:blip r:embed="rId3">
            <a:alphaModFix/>
          </a:blip>
          <a:srcRect t="5223" r="30767" b="5017"/>
          <a:stretch/>
        </p:blipFill>
        <p:spPr>
          <a:xfrm>
            <a:off x="4481419" y="3108340"/>
            <a:ext cx="471364" cy="488856"/>
          </a:xfrm>
          <a:prstGeom prst="ellipse">
            <a:avLst/>
          </a:prstGeom>
          <a:noFill/>
          <a:ln>
            <a:noFill/>
          </a:ln>
        </p:spPr>
      </p:pic>
      <p:pic>
        <p:nvPicPr>
          <p:cNvPr id="5" name="Google Shape;54;p13">
            <a:extLst>
              <a:ext uri="{FF2B5EF4-FFF2-40B4-BE49-F238E27FC236}">
                <a16:creationId xmlns:a16="http://schemas.microsoft.com/office/drawing/2014/main" id="{67222708-7C02-C9C3-6D68-94C494B4FB0A}"/>
              </a:ext>
            </a:extLst>
          </p:cNvPr>
          <p:cNvPicPr preferRelativeResize="0"/>
          <p:nvPr/>
        </p:nvPicPr>
        <p:blipFill rotWithShape="1">
          <a:blip r:embed="rId3">
            <a:alphaModFix/>
          </a:blip>
          <a:srcRect t="5223" r="30767" b="5017"/>
          <a:stretch/>
        </p:blipFill>
        <p:spPr>
          <a:xfrm>
            <a:off x="4481419" y="2533152"/>
            <a:ext cx="471364" cy="488856"/>
          </a:xfrm>
          <a:prstGeom prst="ellipse">
            <a:avLst/>
          </a:prstGeom>
          <a:noFill/>
          <a:ln>
            <a:noFill/>
          </a:ln>
        </p:spPr>
      </p:pic>
      <p:sp>
        <p:nvSpPr>
          <p:cNvPr id="11" name="Google Shape;1265;p53">
            <a:extLst>
              <a:ext uri="{FF2B5EF4-FFF2-40B4-BE49-F238E27FC236}">
                <a16:creationId xmlns:a16="http://schemas.microsoft.com/office/drawing/2014/main" id="{48763E3E-3E82-3C8D-71DD-058E72D85E63}"/>
              </a:ext>
            </a:extLst>
          </p:cNvPr>
          <p:cNvSpPr txBox="1"/>
          <p:nvPr/>
        </p:nvSpPr>
        <p:spPr>
          <a:xfrm>
            <a:off x="1095749" y="3214943"/>
            <a:ext cx="12750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err="1">
                <a:solidFill>
                  <a:schemeClr val="dk1"/>
                </a:solidFill>
                <a:latin typeface="Nunito"/>
                <a:ea typeface="Permanent Marker"/>
                <a:cs typeface="Permanent Marker"/>
                <a:sym typeface="Nunito"/>
              </a:rPr>
              <a:t>Dataflow</a:t>
            </a:r>
            <a:endParaRPr sz="1800" err="1">
              <a:solidFill>
                <a:schemeClr val="dk1"/>
              </a:solidFill>
              <a:latin typeface="Permanent Marker"/>
              <a:ea typeface="Permanent Marker"/>
              <a:cs typeface="Permanent Marker"/>
              <a:sym typeface="Permanent Marker"/>
            </a:endParaRPr>
          </a:p>
        </p:txBody>
      </p:sp>
      <p:sp>
        <p:nvSpPr>
          <p:cNvPr id="12" name="Google Shape;1265;p53">
            <a:extLst>
              <a:ext uri="{FF2B5EF4-FFF2-40B4-BE49-F238E27FC236}">
                <a16:creationId xmlns:a16="http://schemas.microsoft.com/office/drawing/2014/main" id="{EB0D7A18-808D-7CA4-140A-2197FBB4D3EF}"/>
              </a:ext>
            </a:extLst>
          </p:cNvPr>
          <p:cNvSpPr txBox="1"/>
          <p:nvPr/>
        </p:nvSpPr>
        <p:spPr>
          <a:xfrm>
            <a:off x="1190999" y="1690943"/>
            <a:ext cx="1275000" cy="477300"/>
          </a:xfrm>
          <a:prstGeom prst="rect">
            <a:avLst/>
          </a:prstGeom>
          <a:noFill/>
          <a:ln>
            <a:noFill/>
          </a:ln>
        </p:spPr>
        <p:txBody>
          <a:bodyPr spcFirstLastPara="1" wrap="square" lIns="91425" tIns="91425" rIns="91425" bIns="91425" anchor="t" anchorCtr="0">
            <a:noAutofit/>
          </a:bodyPr>
          <a:lstStyle/>
          <a:p>
            <a:pPr marL="0" lvl="0" indent="0" algn="l">
              <a:spcBef>
                <a:spcPts val="0"/>
              </a:spcBef>
              <a:spcAft>
                <a:spcPts val="0"/>
              </a:spcAft>
              <a:buNone/>
            </a:pPr>
            <a:r>
              <a:rPr lang="fr" sz="1800">
                <a:solidFill>
                  <a:schemeClr val="dk1"/>
                </a:solidFill>
                <a:latin typeface="Nunito"/>
                <a:sym typeface="Nunito"/>
              </a:rPr>
              <a:t>G-SLA</a:t>
            </a:r>
            <a:endParaRPr lang="fr-FR"/>
          </a:p>
        </p:txBody>
      </p:sp>
      <p:sp>
        <p:nvSpPr>
          <p:cNvPr id="14" name="ZoneTexte 13">
            <a:extLst>
              <a:ext uri="{FF2B5EF4-FFF2-40B4-BE49-F238E27FC236}">
                <a16:creationId xmlns:a16="http://schemas.microsoft.com/office/drawing/2014/main" id="{80A0A03A-F3F1-5E9D-510D-EC5249EE0271}"/>
              </a:ext>
            </a:extLst>
          </p:cNvPr>
          <p:cNvSpPr txBox="1"/>
          <p:nvPr/>
        </p:nvSpPr>
        <p:spPr>
          <a:xfrm>
            <a:off x="2" y="4574479"/>
            <a:ext cx="883443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000">
                <a:solidFill>
                  <a:srgbClr val="595959"/>
                </a:solidFill>
                <a:latin typeface="Nunito"/>
              </a:rPr>
              <a:t>G-SLA: </a:t>
            </a:r>
            <a:r>
              <a:rPr lang="fr-FR" sz="1000">
                <a:solidFill>
                  <a:srgbClr val="595959"/>
                </a:solidFill>
              </a:rPr>
              <a:t>GPU-</a:t>
            </a:r>
            <a:r>
              <a:rPr lang="fr-FR" sz="1000" err="1">
                <a:solidFill>
                  <a:srgbClr val="595959"/>
                </a:solidFill>
              </a:rPr>
              <a:t>oriented</a:t>
            </a:r>
            <a:r>
              <a:rPr lang="fr-FR" sz="1000">
                <a:solidFill>
                  <a:srgbClr val="595959"/>
                </a:solidFill>
              </a:rPr>
              <a:t> System-</a:t>
            </a:r>
            <a:r>
              <a:rPr lang="fr-FR" sz="1000" err="1">
                <a:solidFill>
                  <a:srgbClr val="595959"/>
                </a:solidFill>
              </a:rPr>
              <a:t>Level</a:t>
            </a:r>
            <a:r>
              <a:rPr lang="fr-FR" sz="1000">
                <a:solidFill>
                  <a:srgbClr val="595959"/>
                </a:solidFill>
              </a:rPr>
              <a:t> Architecture Model</a:t>
            </a:r>
            <a:endParaRPr lang="fr-FR" sz="1000">
              <a:solidFill>
                <a:srgbClr val="595959"/>
              </a:solidFill>
              <a:latin typeface="Nunito"/>
            </a:endParaRPr>
          </a:p>
          <a:p>
            <a:r>
              <a:rPr lang="fr-FR" sz="1000" i="1">
                <a:solidFill>
                  <a:srgbClr val="595959"/>
                </a:solidFill>
              </a:rPr>
              <a:t>[r]</a:t>
            </a:r>
            <a:r>
              <a:rPr lang="fr-FR" sz="1000" i="1" err="1">
                <a:solidFill>
                  <a:srgbClr val="595959"/>
                </a:solidFill>
              </a:rPr>
              <a:t>Saman</a:t>
            </a:r>
            <a:r>
              <a:rPr lang="fr-FR" sz="1000" i="1">
                <a:solidFill>
                  <a:srgbClr val="595959"/>
                </a:solidFill>
              </a:rPr>
              <a:t> </a:t>
            </a:r>
            <a:r>
              <a:rPr lang="fr-FR" sz="1000" i="1" err="1">
                <a:solidFill>
                  <a:srgbClr val="595959"/>
                </a:solidFill>
              </a:rPr>
              <a:t>Payvar</a:t>
            </a:r>
            <a:r>
              <a:rPr lang="fr-FR" sz="1000" i="1">
                <a:solidFill>
                  <a:srgbClr val="595959"/>
                </a:solidFill>
              </a:rPr>
              <a:t>, Maxime </a:t>
            </a:r>
            <a:r>
              <a:rPr lang="fr-FR" sz="1000" i="1" err="1">
                <a:solidFill>
                  <a:srgbClr val="595959"/>
                </a:solidFill>
              </a:rPr>
              <a:t>Pelcat</a:t>
            </a:r>
            <a:r>
              <a:rPr lang="fr-FR" sz="1000" i="1">
                <a:solidFill>
                  <a:srgbClr val="595959"/>
                </a:solidFill>
              </a:rPr>
              <a:t>, and Timo D </a:t>
            </a:r>
            <a:r>
              <a:rPr lang="fr-FR" sz="1000" i="1" err="1">
                <a:solidFill>
                  <a:srgbClr val="595959"/>
                </a:solidFill>
              </a:rPr>
              <a:t>Hämäläinen</a:t>
            </a:r>
            <a:r>
              <a:rPr lang="fr-FR" sz="1000" i="1">
                <a:solidFill>
                  <a:srgbClr val="595959"/>
                </a:solidFill>
              </a:rPr>
              <a:t>, « A model of architecture for </a:t>
            </a:r>
            <a:r>
              <a:rPr lang="fr-FR" sz="1000" i="1" err="1">
                <a:solidFill>
                  <a:srgbClr val="595959"/>
                </a:solidFill>
              </a:rPr>
              <a:t>estimating</a:t>
            </a:r>
            <a:r>
              <a:rPr lang="fr-FR" sz="1000" i="1">
                <a:solidFill>
                  <a:srgbClr val="595959"/>
                </a:solidFill>
              </a:rPr>
              <a:t> GPU </a:t>
            </a:r>
            <a:r>
              <a:rPr lang="fr-FR" sz="1000" i="1" err="1">
                <a:solidFill>
                  <a:srgbClr val="595959"/>
                </a:solidFill>
              </a:rPr>
              <a:t>processing</a:t>
            </a:r>
            <a:r>
              <a:rPr lang="fr-FR" sz="1000" i="1">
                <a:solidFill>
                  <a:srgbClr val="595959"/>
                </a:solidFill>
              </a:rPr>
              <a:t> performance and power »</a:t>
            </a:r>
            <a:endParaRPr lang="fr-FR" i="1"/>
          </a:p>
          <a:p>
            <a:endParaRPr lang="fr-FR" sz="1000">
              <a:solidFill>
                <a:srgbClr val="595959"/>
              </a:solidFill>
              <a:latin typeface="Nunito"/>
            </a:endParaRPr>
          </a:p>
        </p:txBody>
      </p:sp>
      <p:sp>
        <p:nvSpPr>
          <p:cNvPr id="8" name="ZoneTexte 7">
            <a:extLst>
              <a:ext uri="{FF2B5EF4-FFF2-40B4-BE49-F238E27FC236}">
                <a16:creationId xmlns:a16="http://schemas.microsoft.com/office/drawing/2014/main" id="{BB36A4AD-AB49-5076-3922-79E027FDEE0C}"/>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dirty="0">
                <a:latin typeface="Nunito"/>
              </a:rPr>
              <a:t>Contribution #4</a:t>
            </a:r>
          </a:p>
        </p:txBody>
      </p:sp>
      <p:grpSp>
        <p:nvGrpSpPr>
          <p:cNvPr id="9" name="Groupe 8">
            <a:extLst>
              <a:ext uri="{FF2B5EF4-FFF2-40B4-BE49-F238E27FC236}">
                <a16:creationId xmlns:a16="http://schemas.microsoft.com/office/drawing/2014/main" id="{7D627B35-E5B7-C01F-7AA8-4242B2F11AC1}"/>
              </a:ext>
            </a:extLst>
          </p:cNvPr>
          <p:cNvGrpSpPr/>
          <p:nvPr/>
        </p:nvGrpSpPr>
        <p:grpSpPr>
          <a:xfrm>
            <a:off x="5317474" y="1932823"/>
            <a:ext cx="2725257" cy="2256045"/>
            <a:chOff x="5317474" y="1932823"/>
            <a:chExt cx="2725257" cy="2256045"/>
          </a:xfrm>
        </p:grpSpPr>
        <p:grpSp>
          <p:nvGrpSpPr>
            <p:cNvPr id="2" name="Groupe 1">
              <a:extLst>
                <a:ext uri="{FF2B5EF4-FFF2-40B4-BE49-F238E27FC236}">
                  <a16:creationId xmlns:a16="http://schemas.microsoft.com/office/drawing/2014/main" id="{4D856AD4-ABC5-91EE-51C2-A78C533669D8}"/>
                </a:ext>
              </a:extLst>
            </p:cNvPr>
            <p:cNvGrpSpPr/>
            <p:nvPr/>
          </p:nvGrpSpPr>
          <p:grpSpPr>
            <a:xfrm>
              <a:off x="6233138" y="1932823"/>
              <a:ext cx="804300" cy="2256045"/>
              <a:chOff x="6233138" y="1932823"/>
              <a:chExt cx="804300" cy="2256045"/>
            </a:xfrm>
          </p:grpSpPr>
          <p:pic>
            <p:nvPicPr>
              <p:cNvPr id="1214" name="Google Shape;1214;p51"/>
              <p:cNvPicPr preferRelativeResize="0"/>
              <p:nvPr/>
            </p:nvPicPr>
            <p:blipFill>
              <a:blip r:embed="rId4">
                <a:alphaModFix/>
              </a:blip>
              <a:stretch>
                <a:fillRect/>
              </a:stretch>
            </p:blipFill>
            <p:spPr>
              <a:xfrm>
                <a:off x="6319725" y="3347368"/>
                <a:ext cx="631125" cy="841500"/>
              </a:xfrm>
              <a:prstGeom prst="rect">
                <a:avLst/>
              </a:prstGeom>
              <a:noFill/>
              <a:ln>
                <a:noFill/>
              </a:ln>
            </p:spPr>
          </p:pic>
          <p:pic>
            <p:nvPicPr>
              <p:cNvPr id="1215" name="Google Shape;1215;p51"/>
              <p:cNvPicPr preferRelativeResize="0"/>
              <p:nvPr/>
            </p:nvPicPr>
            <p:blipFill>
              <a:blip r:embed="rId5">
                <a:alphaModFix/>
              </a:blip>
              <a:stretch>
                <a:fillRect/>
              </a:stretch>
            </p:blipFill>
            <p:spPr>
              <a:xfrm>
                <a:off x="6233138" y="1932823"/>
                <a:ext cx="804300" cy="804300"/>
              </a:xfrm>
              <a:prstGeom prst="rect">
                <a:avLst/>
              </a:prstGeom>
              <a:noFill/>
              <a:ln>
                <a:noFill/>
              </a:ln>
            </p:spPr>
          </p:pic>
        </p:grpSp>
        <p:sp>
          <p:nvSpPr>
            <p:cNvPr id="7" name="Google Shape;1265;p53">
              <a:extLst>
                <a:ext uri="{FF2B5EF4-FFF2-40B4-BE49-F238E27FC236}">
                  <a16:creationId xmlns:a16="http://schemas.microsoft.com/office/drawing/2014/main" id="{19C085CF-387C-84EF-C288-78496AA2093C}"/>
                </a:ext>
              </a:extLst>
            </p:cNvPr>
            <p:cNvSpPr txBox="1"/>
            <p:nvPr/>
          </p:nvSpPr>
          <p:spPr>
            <a:xfrm>
              <a:off x="5317474" y="2784781"/>
              <a:ext cx="2725257" cy="483445"/>
            </a:xfrm>
            <a:prstGeom prst="rect">
              <a:avLst/>
            </a:prstGeom>
            <a:noFill/>
            <a:ln>
              <a:noFill/>
            </a:ln>
          </p:spPr>
          <p:txBody>
            <a:bodyPr spcFirstLastPara="1" wrap="square" lIns="91425" tIns="91425" rIns="91425" bIns="91425" anchor="t" anchorCtr="0">
              <a:noAutofit/>
            </a:bodyPr>
            <a:lstStyle/>
            <a:p>
              <a:pPr algn="ctr"/>
              <a:r>
                <a:rPr lang="fr">
                  <a:solidFill>
                    <a:schemeClr val="dk1"/>
                  </a:solidFill>
                  <a:latin typeface="Nunito"/>
                  <a:sym typeface="Nunito"/>
                </a:rPr>
                <a:t>code for NVIDIA </a:t>
              </a:r>
              <a:endParaRPr lang="fr-FR">
                <a:solidFill>
                  <a:schemeClr val="dk1"/>
                </a:solidFill>
                <a:latin typeface="Nunito"/>
                <a:sym typeface="Nunito"/>
              </a:endParaRPr>
            </a:p>
            <a:p>
              <a:pPr algn="ctr"/>
              <a:r>
                <a:rPr lang="fr">
                  <a:solidFill>
                    <a:schemeClr val="dk1"/>
                  </a:solidFill>
                  <a:latin typeface="Nunito"/>
                  <a:sym typeface="Nunito"/>
                </a:rPr>
                <a:t>GPU-</a:t>
              </a:r>
              <a:r>
                <a:rPr lang="fr" err="1">
                  <a:solidFill>
                    <a:schemeClr val="dk1"/>
                  </a:solidFill>
                  <a:latin typeface="Nunito"/>
                  <a:sym typeface="Nunito"/>
                </a:rPr>
                <a:t>accelerated</a:t>
              </a:r>
              <a:r>
                <a:rPr lang="fr">
                  <a:solidFill>
                    <a:schemeClr val="dk1"/>
                  </a:solidFill>
                  <a:latin typeface="Nunito"/>
                  <a:sym typeface="Nunito"/>
                </a:rPr>
                <a:t> architectures</a:t>
              </a:r>
              <a:endParaRPr lang="fr-FR">
                <a:solidFill>
                  <a:schemeClr val="dk1"/>
                </a:solidFill>
                <a:latin typeface="Nunito"/>
              </a:endParaRPr>
            </a:p>
          </p:txBody>
        </p:sp>
      </p:grpSp>
      <p:grpSp>
        <p:nvGrpSpPr>
          <p:cNvPr id="13" name="Groupe 12">
            <a:extLst>
              <a:ext uri="{FF2B5EF4-FFF2-40B4-BE49-F238E27FC236}">
                <a16:creationId xmlns:a16="http://schemas.microsoft.com/office/drawing/2014/main" id="{13ACCA90-7F21-C1F9-79E5-A22C1589A380}"/>
              </a:ext>
            </a:extLst>
          </p:cNvPr>
          <p:cNvGrpSpPr/>
          <p:nvPr/>
        </p:nvGrpSpPr>
        <p:grpSpPr>
          <a:xfrm>
            <a:off x="-2157" y="4899350"/>
            <a:ext cx="8619945" cy="246221"/>
            <a:chOff x="-2157" y="4899350"/>
            <a:chExt cx="8619945" cy="246221"/>
          </a:xfrm>
        </p:grpSpPr>
        <p:sp>
          <p:nvSpPr>
            <p:cNvPr id="6" name="ZoneTexte 5">
              <a:extLst>
                <a:ext uri="{FF2B5EF4-FFF2-40B4-BE49-F238E27FC236}">
                  <a16:creationId xmlns:a16="http://schemas.microsoft.com/office/drawing/2014/main" id="{25A6DC21-BDBF-10DD-A711-E5CEC2FC0F86}"/>
                </a:ext>
              </a:extLst>
            </p:cNvPr>
            <p:cNvSpPr txBox="1"/>
            <p:nvPr/>
          </p:nvSpPr>
          <p:spPr>
            <a:xfrm>
              <a:off x="-2157" y="4899350"/>
              <a:ext cx="86199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000" dirty="0">
                  <a:solidFill>
                    <a:srgbClr val="595959"/>
                  </a:solidFill>
                  <a:latin typeface="Nunito"/>
                </a:rPr>
                <a:t>   *This </a:t>
              </a:r>
              <a:r>
                <a:rPr lang="fr-FR" sz="1000" dirty="0" err="1">
                  <a:solidFill>
                    <a:srgbClr val="595959"/>
                  </a:solidFill>
                  <a:latin typeface="Nunito"/>
                </a:rPr>
                <a:t>work</a:t>
              </a:r>
              <a:r>
                <a:rPr lang="fr-FR" sz="1000" dirty="0">
                  <a:solidFill>
                    <a:srgbClr val="595959"/>
                  </a:solidFill>
                  <a:latin typeface="Nunito"/>
                </a:rPr>
                <a:t> </a:t>
              </a:r>
              <a:r>
                <a:rPr lang="fr-FR" sz="1000" dirty="0" err="1">
                  <a:solidFill>
                    <a:srgbClr val="595959"/>
                  </a:solidFill>
                  <a:latin typeface="Nunito"/>
                </a:rPr>
                <a:t>carried</a:t>
              </a:r>
              <a:r>
                <a:rPr lang="fr-FR" sz="1000" dirty="0">
                  <a:solidFill>
                    <a:srgbClr val="595959"/>
                  </a:solidFill>
                  <a:latin typeface="Nunito"/>
                </a:rPr>
                <a:t> out by the </a:t>
              </a:r>
              <a:r>
                <a:rPr lang="fr-FR" sz="1000" dirty="0" err="1">
                  <a:solidFill>
                    <a:srgbClr val="595959"/>
                  </a:solidFill>
                  <a:latin typeface="Nunito"/>
                </a:rPr>
                <a:t>intern</a:t>
              </a:r>
              <a:r>
                <a:rPr lang="fr-FR" sz="1000" dirty="0">
                  <a:solidFill>
                    <a:srgbClr val="595959"/>
                  </a:solidFill>
                  <a:latin typeface="Nunito"/>
                </a:rPr>
                <a:t> I </a:t>
              </a:r>
              <a:r>
                <a:rPr lang="fr-FR" sz="1000" dirty="0" err="1">
                  <a:solidFill>
                    <a:srgbClr val="595959"/>
                  </a:solidFill>
                  <a:latin typeface="Nunito"/>
                </a:rPr>
                <a:t>supervised</a:t>
              </a:r>
              <a:r>
                <a:rPr lang="fr-FR" sz="1000" dirty="0">
                  <a:solidFill>
                    <a:srgbClr val="595959"/>
                  </a:solidFill>
                  <a:latin typeface="Nunito"/>
                </a:rPr>
                <a:t>, </a:t>
              </a:r>
              <a:r>
                <a:rPr lang="fr-FR" sz="1000" b="1" dirty="0">
                  <a:solidFill>
                    <a:schemeClr val="tx1"/>
                  </a:solidFill>
                  <a:latin typeface="Nunito"/>
                </a:rPr>
                <a:t>Ewen Michel,</a:t>
              </a:r>
              <a:r>
                <a:rPr lang="fr-FR" sz="1000" dirty="0">
                  <a:solidFill>
                    <a:srgbClr val="595959"/>
                  </a:solidFill>
                  <a:latin typeface="Nunito"/>
                </a:rPr>
                <a:t> at Swinburne </a:t>
              </a:r>
              <a:r>
                <a:rPr lang="fr-FR" sz="1000" dirty="0" err="1">
                  <a:solidFill>
                    <a:srgbClr val="595959"/>
                  </a:solidFill>
                  <a:latin typeface="Nunito"/>
                </a:rPr>
                <a:t>University</a:t>
              </a:r>
              <a:r>
                <a:rPr lang="fr-FR" sz="1000" dirty="0">
                  <a:solidFill>
                    <a:srgbClr val="595959"/>
                  </a:solidFill>
                  <a:latin typeface="Nunito"/>
                </a:rPr>
                <a:t> and IETR as part as the Rising STAR </a:t>
              </a:r>
              <a:r>
                <a:rPr lang="fr-FR" sz="1000" dirty="0" err="1">
                  <a:solidFill>
                    <a:srgbClr val="595959"/>
                  </a:solidFill>
                  <a:latin typeface="Nunito"/>
                </a:rPr>
                <a:t>project</a:t>
              </a:r>
              <a:endParaRPr lang="fr-FR" dirty="0" err="1"/>
            </a:p>
          </p:txBody>
        </p:sp>
        <p:pic>
          <p:nvPicPr>
            <p:cNvPr id="10" name="Image 9" descr="Image result for europeen drapoe">
              <a:extLst>
                <a:ext uri="{FF2B5EF4-FFF2-40B4-BE49-F238E27FC236}">
                  <a16:creationId xmlns:a16="http://schemas.microsoft.com/office/drawing/2014/main" id="{97915D66-5929-947D-2938-A479F7F5F2A8}"/>
                </a:ext>
              </a:extLst>
            </p:cNvPr>
            <p:cNvPicPr>
              <a:picLocks noChangeAspect="1"/>
            </p:cNvPicPr>
            <p:nvPr/>
          </p:nvPicPr>
          <p:blipFill>
            <a:blip r:embed="rId6"/>
            <a:stretch>
              <a:fillRect/>
            </a:stretch>
          </p:blipFill>
          <p:spPr>
            <a:xfrm>
              <a:off x="120169" y="4944139"/>
              <a:ext cx="251417" cy="15284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94"/>
                                        </p:tgtEl>
                                        <p:attrNameLst>
                                          <p:attrName>style.visibility</p:attrName>
                                        </p:attrNameLst>
                                      </p:cBhvr>
                                      <p:to>
                                        <p:strVal val="visible"/>
                                      </p:to>
                                    </p:set>
                                    <p:anim calcmode="lin" valueType="num">
                                      <p:cBhvr>
                                        <p:cTn id="7" dur="500" fill="hold"/>
                                        <p:tgtEl>
                                          <p:spTgt spid="1194"/>
                                        </p:tgtEl>
                                        <p:attrNameLst>
                                          <p:attrName>ppt_w</p:attrName>
                                        </p:attrNameLst>
                                      </p:cBhvr>
                                      <p:tavLst>
                                        <p:tav tm="0">
                                          <p:val>
                                            <p:fltVal val="0"/>
                                          </p:val>
                                        </p:tav>
                                        <p:tav tm="100000">
                                          <p:val>
                                            <p:strVal val="#ppt_w"/>
                                          </p:val>
                                        </p:tav>
                                      </p:tavLst>
                                    </p:anim>
                                    <p:anim calcmode="lin" valueType="num">
                                      <p:cBhvr>
                                        <p:cTn id="8" dur="500" fill="hold"/>
                                        <p:tgtEl>
                                          <p:spTgt spid="119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206"/>
                                        </p:tgtEl>
                                        <p:attrNameLst>
                                          <p:attrName>style.visibility</p:attrName>
                                        </p:attrNameLst>
                                      </p:cBhvr>
                                      <p:to>
                                        <p:strVal val="visible"/>
                                      </p:to>
                                    </p:set>
                                    <p:anim calcmode="lin" valueType="num">
                                      <p:cBhvr>
                                        <p:cTn id="13" dur="500" fill="hold"/>
                                        <p:tgtEl>
                                          <p:spTgt spid="1206"/>
                                        </p:tgtEl>
                                        <p:attrNameLst>
                                          <p:attrName>ppt_w</p:attrName>
                                        </p:attrNameLst>
                                      </p:cBhvr>
                                      <p:tavLst>
                                        <p:tav tm="0">
                                          <p:val>
                                            <p:fltVal val="0"/>
                                          </p:val>
                                        </p:tav>
                                        <p:tav tm="100000">
                                          <p:val>
                                            <p:strVal val="#ppt_w"/>
                                          </p:val>
                                        </p:tav>
                                      </p:tavLst>
                                    </p:anim>
                                    <p:anim calcmode="lin" valueType="num">
                                      <p:cBhvr>
                                        <p:cTn id="14" dur="500" fill="hold"/>
                                        <p:tgtEl>
                                          <p:spTgt spid="1206"/>
                                        </p:tgtEl>
                                        <p:attrNameLst>
                                          <p:attrName>ppt_h</p:attrName>
                                        </p:attrNameLst>
                                      </p:cBhvr>
                                      <p:tavLst>
                                        <p:tav tm="0">
                                          <p:val>
                                            <p:fltVal val="0"/>
                                          </p:val>
                                        </p:tav>
                                        <p:tav tm="100000">
                                          <p:val>
                                            <p:strVal val="#ppt_h"/>
                                          </p:val>
                                        </p:tav>
                                      </p:tavLst>
                                    </p:anim>
                                    <p:animEffect transition="in" filter="fade">
                                      <p:cBhvr>
                                        <p:cTn id="15" dur="500"/>
                                        <p:tgtEl>
                                          <p:spTgt spid="1206"/>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208"/>
                                        </p:tgtEl>
                                        <p:attrNameLst>
                                          <p:attrName>style.visibility</p:attrName>
                                        </p:attrNameLst>
                                      </p:cBhvr>
                                      <p:to>
                                        <p:strVal val="visible"/>
                                      </p:to>
                                    </p:set>
                                    <p:anim calcmode="lin" valueType="num">
                                      <p:cBhvr>
                                        <p:cTn id="18" dur="500" fill="hold"/>
                                        <p:tgtEl>
                                          <p:spTgt spid="1208"/>
                                        </p:tgtEl>
                                        <p:attrNameLst>
                                          <p:attrName>ppt_w</p:attrName>
                                        </p:attrNameLst>
                                      </p:cBhvr>
                                      <p:tavLst>
                                        <p:tav tm="0">
                                          <p:val>
                                            <p:fltVal val="0"/>
                                          </p:val>
                                        </p:tav>
                                        <p:tav tm="100000">
                                          <p:val>
                                            <p:strVal val="#ppt_w"/>
                                          </p:val>
                                        </p:tav>
                                      </p:tavLst>
                                    </p:anim>
                                    <p:anim calcmode="lin" valueType="num">
                                      <p:cBhvr>
                                        <p:cTn id="19" dur="500" fill="hold"/>
                                        <p:tgtEl>
                                          <p:spTgt spid="1208"/>
                                        </p:tgtEl>
                                        <p:attrNameLst>
                                          <p:attrName>ppt_h</p:attrName>
                                        </p:attrNameLst>
                                      </p:cBhvr>
                                      <p:tavLst>
                                        <p:tav tm="0">
                                          <p:val>
                                            <p:fltVal val="0"/>
                                          </p:val>
                                        </p:tav>
                                        <p:tav tm="100000">
                                          <p:val>
                                            <p:strVal val="#ppt_h"/>
                                          </p:val>
                                        </p:tav>
                                      </p:tavLst>
                                    </p:anim>
                                    <p:animEffect transition="in" filter="fade">
                                      <p:cBhvr>
                                        <p:cTn id="20" dur="500"/>
                                        <p:tgtEl>
                                          <p:spTgt spid="1208"/>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39600000">
                                      <p:cBhvr>
                                        <p:cTn id="24" dur="1000" fill="hold"/>
                                        <p:tgtEl>
                                          <p:spTgt spid="3"/>
                                        </p:tgtEl>
                                        <p:attrNameLst>
                                          <p:attrName>r</p:attrName>
                                        </p:attrNameLst>
                                      </p:cBhvr>
                                    </p:animRot>
                                  </p:childTnLst>
                                </p:cTn>
                              </p:par>
                              <p:par>
                                <p:cTn id="25" presetID="8" presetClass="emph" presetSubtype="0" fill="hold" nodeType="withEffect">
                                  <p:stCondLst>
                                    <p:cond delay="0"/>
                                  </p:stCondLst>
                                  <p:childTnLst>
                                    <p:animRot by="-39600000">
                                      <p:cBhvr>
                                        <p:cTn id="26" dur="1000" fill="hold"/>
                                        <p:tgtEl>
                                          <p:spTgt spid="5"/>
                                        </p:tgtEl>
                                        <p:attrNameLst>
                                          <p:attrName>r</p:attrName>
                                        </p:attrNameLst>
                                      </p:cBhvr>
                                    </p:animRot>
                                  </p:childTnLst>
                                </p:cTn>
                              </p:par>
                              <p:par>
                                <p:cTn id="27" presetID="8" presetClass="emph" presetSubtype="0" fill="hold" nodeType="withEffect">
                                  <p:stCondLst>
                                    <p:cond delay="0"/>
                                  </p:stCondLst>
                                  <p:childTnLst>
                                    <p:animRot by="-39600000">
                                      <p:cBhvr>
                                        <p:cTn id="28" dur="1000" fill="hold"/>
                                        <p:tgtEl>
                                          <p:spTgt spid="4"/>
                                        </p:tgtEl>
                                        <p:attrNameLst>
                                          <p:attrName>r</p:attrName>
                                        </p:attrNameLst>
                                      </p:cBhvr>
                                    </p:animRo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6" grpId="0" animBg="1"/>
      <p:bldP spid="1208"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3"/>
        <p:cNvGrpSpPr/>
        <p:nvPr/>
      </p:nvGrpSpPr>
      <p:grpSpPr>
        <a:xfrm>
          <a:off x="0" y="0"/>
          <a:ext cx="0" cy="0"/>
          <a:chOff x="0" y="0"/>
          <a:chExt cx="0" cy="0"/>
        </a:xfrm>
      </p:grpSpPr>
      <p:sp>
        <p:nvSpPr>
          <p:cNvPr id="1134" name="Google Shape;1134;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58</a:t>
            </a:fld>
            <a:endParaRPr/>
          </a:p>
        </p:txBody>
      </p:sp>
      <p:pic>
        <p:nvPicPr>
          <p:cNvPr id="3" name="Image 2" descr="Une image contenant Rectangle, cadre, cadre photo">
            <a:extLst>
              <a:ext uri="{FF2B5EF4-FFF2-40B4-BE49-F238E27FC236}">
                <a16:creationId xmlns:a16="http://schemas.microsoft.com/office/drawing/2014/main" id="{F87B6395-73C0-BE8B-95FA-E782D94CACC6}"/>
              </a:ext>
            </a:extLst>
          </p:cNvPr>
          <p:cNvPicPr>
            <a:picLocks noChangeAspect="1"/>
          </p:cNvPicPr>
          <p:nvPr/>
        </p:nvPicPr>
        <p:blipFill>
          <a:blip r:embed="rId3"/>
          <a:stretch>
            <a:fillRect/>
          </a:stretch>
        </p:blipFill>
        <p:spPr>
          <a:xfrm>
            <a:off x="0" y="8716"/>
            <a:ext cx="9144000" cy="512606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34" name="Image 33" descr="Une image contenant croquis, cercle&#10;&#10;Description générée automatiquement">
            <a:extLst>
              <a:ext uri="{FF2B5EF4-FFF2-40B4-BE49-F238E27FC236}">
                <a16:creationId xmlns:a16="http://schemas.microsoft.com/office/drawing/2014/main" id="{D8D3C4E7-8BC0-EC6E-8546-29A89AE05377}"/>
              </a:ext>
            </a:extLst>
          </p:cNvPr>
          <p:cNvPicPr>
            <a:picLocks noChangeAspect="1"/>
          </p:cNvPicPr>
          <p:nvPr/>
        </p:nvPicPr>
        <p:blipFill>
          <a:blip r:embed="rId3"/>
          <a:stretch>
            <a:fillRect/>
          </a:stretch>
        </p:blipFill>
        <p:spPr>
          <a:xfrm>
            <a:off x="1134315" y="1255058"/>
            <a:ext cx="3670489" cy="1036547"/>
          </a:xfrm>
          <a:prstGeom prst="rect">
            <a:avLst/>
          </a:prstGeom>
        </p:spPr>
      </p:pic>
      <p:sp>
        <p:nvSpPr>
          <p:cNvPr id="60" name="Google Shape;60;p14"/>
          <p:cNvSpPr/>
          <p:nvPr/>
        </p:nvSpPr>
        <p:spPr>
          <a:xfrm>
            <a:off x="1089829" y="1536406"/>
            <a:ext cx="476692" cy="502922"/>
          </a:xfrm>
          <a:prstGeom prst="ellipse">
            <a:avLst/>
          </a:prstGeom>
          <a:solidFill>
            <a:srgbClr val="183F8C"/>
          </a:solidFill>
          <a:ln>
            <a:solidFill>
              <a:srgbClr val="183F8C"/>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1</a:t>
            </a:r>
            <a:endParaRPr b="1">
              <a:solidFill>
                <a:schemeClr val="lt1"/>
              </a:solidFill>
              <a:latin typeface="Nunito"/>
              <a:ea typeface="Nunito"/>
              <a:cs typeface="Nunito"/>
              <a:sym typeface="Nunito"/>
            </a:endParaRPr>
          </a:p>
        </p:txBody>
      </p:sp>
      <p:sp>
        <p:nvSpPr>
          <p:cNvPr id="63" name="Google Shape;63;p14"/>
          <p:cNvSpPr txBox="1"/>
          <p:nvPr/>
        </p:nvSpPr>
        <p:spPr>
          <a:xfrm>
            <a:off x="462901" y="1954619"/>
            <a:ext cx="1674400" cy="8497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dk2"/>
                </a:solidFill>
                <a:latin typeface="Nunito"/>
                <a:ea typeface="Nunito"/>
                <a:cs typeface="Nunito"/>
                <a:sym typeface="Nunito"/>
              </a:rPr>
              <a:t>Granularity optimization for multicore architecture</a:t>
            </a:r>
            <a:endParaRPr sz="1200">
              <a:solidFill>
                <a:schemeClr val="dk2"/>
              </a:solidFill>
              <a:latin typeface="Nunito"/>
              <a:ea typeface="Nunito"/>
              <a:cs typeface="Nunito"/>
              <a:sym typeface="Nunito"/>
            </a:endParaRPr>
          </a:p>
        </p:txBody>
      </p:sp>
      <p:sp>
        <p:nvSpPr>
          <p:cNvPr id="62" name="Google Shape;62;p14"/>
          <p:cNvSpPr/>
          <p:nvPr/>
        </p:nvSpPr>
        <p:spPr>
          <a:xfrm>
            <a:off x="2933585" y="1540491"/>
            <a:ext cx="477587" cy="504641"/>
          </a:xfrm>
          <a:prstGeom prst="ellipse">
            <a:avLst/>
          </a:prstGeom>
          <a:solidFill>
            <a:srgbClr val="2A86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2</a:t>
            </a:r>
            <a:endParaRPr b="1">
              <a:solidFill>
                <a:schemeClr val="lt1"/>
              </a:solidFill>
              <a:latin typeface="Nunito"/>
              <a:ea typeface="Nunito"/>
              <a:cs typeface="Nunito"/>
              <a:sym typeface="Nunito"/>
            </a:endParaRPr>
          </a:p>
        </p:txBody>
      </p:sp>
      <p:sp>
        <p:nvSpPr>
          <p:cNvPr id="64" name="Google Shape;64;p14"/>
          <p:cNvSpPr txBox="1"/>
          <p:nvPr/>
        </p:nvSpPr>
        <p:spPr>
          <a:xfrm>
            <a:off x="2428631" y="1828134"/>
            <a:ext cx="1483901" cy="11472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dk2"/>
                </a:solidFill>
                <a:latin typeface="Nunito"/>
                <a:ea typeface="Nunito"/>
                <a:cs typeface="Nunito"/>
                <a:sym typeface="Nunito"/>
              </a:rPr>
              <a:t>HPC </a:t>
            </a:r>
            <a:r>
              <a:rPr lang="fr" sz="1200" err="1">
                <a:solidFill>
                  <a:schemeClr val="dk2"/>
                </a:solidFill>
                <a:latin typeface="Nunito"/>
                <a:ea typeface="Nunito"/>
                <a:cs typeface="Nunito"/>
                <a:sym typeface="Nunito"/>
              </a:rPr>
              <a:t>resource</a:t>
            </a:r>
            <a:r>
              <a:rPr lang="fr" sz="1200">
                <a:solidFill>
                  <a:schemeClr val="dk2"/>
                </a:solidFill>
                <a:latin typeface="Nunito"/>
                <a:ea typeface="Nunito"/>
                <a:cs typeface="Nunito"/>
                <a:sym typeface="Nunito"/>
              </a:rPr>
              <a:t> allocation</a:t>
            </a:r>
            <a:endParaRPr lang="fr-FR" sz="1200">
              <a:solidFill>
                <a:schemeClr val="dk2"/>
              </a:solidFill>
              <a:latin typeface="Nunito"/>
              <a:ea typeface="Nunito"/>
              <a:cs typeface="Nunito"/>
            </a:endParaRPr>
          </a:p>
        </p:txBody>
      </p:sp>
      <p:sp>
        <p:nvSpPr>
          <p:cNvPr id="61" name="Google Shape;61;p14"/>
          <p:cNvSpPr/>
          <p:nvPr/>
        </p:nvSpPr>
        <p:spPr>
          <a:xfrm>
            <a:off x="4705408" y="1540491"/>
            <a:ext cx="477587" cy="503512"/>
          </a:xfrm>
          <a:prstGeom prst="ellipse">
            <a:avLst/>
          </a:prstGeom>
          <a:solidFill>
            <a:srgbClr val="8C4130"/>
          </a:solidFill>
          <a:ln>
            <a:solidFill>
              <a:srgbClr val="8C413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3</a:t>
            </a:r>
            <a:endParaRPr b="1">
              <a:solidFill>
                <a:schemeClr val="lt1"/>
              </a:solidFill>
              <a:latin typeface="Nunito"/>
              <a:ea typeface="Nunito"/>
              <a:cs typeface="Nunito"/>
              <a:sym typeface="Nunito"/>
            </a:endParaRPr>
          </a:p>
        </p:txBody>
      </p:sp>
      <p:sp>
        <p:nvSpPr>
          <p:cNvPr id="65" name="Google Shape;65;p14"/>
          <p:cNvSpPr txBox="1"/>
          <p:nvPr/>
        </p:nvSpPr>
        <p:spPr>
          <a:xfrm>
            <a:off x="4206543" y="1828327"/>
            <a:ext cx="1483901" cy="11454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dk2"/>
                </a:solidFill>
                <a:latin typeface="Nunito"/>
                <a:ea typeface="Nunito"/>
                <a:cs typeface="Nunito"/>
                <a:sym typeface="Nunito"/>
              </a:rPr>
              <a:t>HPC co-design</a:t>
            </a:r>
            <a:endParaRPr sz="1200">
              <a:solidFill>
                <a:schemeClr val="dk2"/>
              </a:solidFill>
              <a:latin typeface="Nunito"/>
              <a:ea typeface="Nunito"/>
              <a:cs typeface="Nunito"/>
              <a:sym typeface="Nunito"/>
            </a:endParaRPr>
          </a:p>
        </p:txBody>
      </p:sp>
      <p:sp>
        <p:nvSpPr>
          <p:cNvPr id="3" name="Google Shape;590;p26">
            <a:extLst>
              <a:ext uri="{FF2B5EF4-FFF2-40B4-BE49-F238E27FC236}">
                <a16:creationId xmlns:a16="http://schemas.microsoft.com/office/drawing/2014/main" id="{22AA89B1-4736-F950-3A6C-5F331AF4534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a:lnSpc>
                <a:spcPct val="114999"/>
              </a:lnSpc>
              <a:spcBef>
                <a:spcPts val="600"/>
              </a:spcBef>
              <a:spcAft>
                <a:spcPts val="600"/>
              </a:spcAft>
            </a:pPr>
            <a:r>
              <a:rPr lang="fr" sz="3300" err="1"/>
              <a:t>Summary</a:t>
            </a:r>
            <a:r>
              <a:rPr lang="fr" sz="3300"/>
              <a:t> conclusion</a:t>
            </a:r>
            <a:endParaRPr lang="en-US" sz="3300" b="0"/>
          </a:p>
        </p:txBody>
      </p:sp>
      <p:sp>
        <p:nvSpPr>
          <p:cNvPr id="7" name="Google Shape;60;p14">
            <a:extLst>
              <a:ext uri="{FF2B5EF4-FFF2-40B4-BE49-F238E27FC236}">
                <a16:creationId xmlns:a16="http://schemas.microsoft.com/office/drawing/2014/main" id="{656104E4-F9D0-0702-2D7D-119BD129A466}"/>
              </a:ext>
            </a:extLst>
          </p:cNvPr>
          <p:cNvSpPr/>
          <p:nvPr/>
        </p:nvSpPr>
        <p:spPr>
          <a:xfrm>
            <a:off x="1081818" y="3078751"/>
            <a:ext cx="477339" cy="502745"/>
          </a:xfrm>
          <a:prstGeom prst="ellipse">
            <a:avLst/>
          </a:prstGeom>
          <a:solidFill>
            <a:srgbClr val="76B701"/>
          </a:solidFill>
          <a:ln>
            <a:solidFill>
              <a:srgbClr val="76B701"/>
            </a:solidFill>
          </a:ln>
        </p:spPr>
        <p:txBody>
          <a:bodyPr spcFirstLastPara="1" wrap="square" lIns="0" tIns="91425" rIns="0" bIns="91425" anchor="ctr" anchorCtr="0">
            <a:noAutofit/>
          </a:bodyPr>
          <a:lstStyle/>
          <a:p>
            <a:pPr algn="ctr"/>
            <a:r>
              <a:rPr lang="fr" b="1">
                <a:solidFill>
                  <a:schemeClr val="lt1"/>
                </a:solidFill>
                <a:latin typeface="Nunito"/>
                <a:sym typeface="Nunito"/>
              </a:rPr>
              <a:t>4</a:t>
            </a:r>
            <a:endParaRPr lang="fr-FR"/>
          </a:p>
        </p:txBody>
      </p:sp>
      <p:sp>
        <p:nvSpPr>
          <p:cNvPr id="9" name="Google Shape;63;p14">
            <a:extLst>
              <a:ext uri="{FF2B5EF4-FFF2-40B4-BE49-F238E27FC236}">
                <a16:creationId xmlns:a16="http://schemas.microsoft.com/office/drawing/2014/main" id="{A1D4C421-BE9A-9542-81FE-9FC59327BFF7}"/>
              </a:ext>
            </a:extLst>
          </p:cNvPr>
          <p:cNvSpPr txBox="1"/>
          <p:nvPr/>
        </p:nvSpPr>
        <p:spPr>
          <a:xfrm>
            <a:off x="460078" y="3572247"/>
            <a:ext cx="1674400" cy="851379"/>
          </a:xfrm>
          <a:prstGeom prst="rect">
            <a:avLst/>
          </a:prstGeom>
          <a:noFill/>
          <a:ln>
            <a:noFill/>
          </a:ln>
        </p:spPr>
        <p:txBody>
          <a:bodyPr spcFirstLastPara="1" wrap="square" lIns="91425" tIns="91425" rIns="91425" bIns="91425" anchor="ctr" anchorCtr="0">
            <a:noAutofit/>
          </a:bodyPr>
          <a:lstStyle/>
          <a:p>
            <a:pPr algn="ctr"/>
            <a:r>
              <a:rPr lang="fr" sz="1200" err="1">
                <a:solidFill>
                  <a:schemeClr val="dk2"/>
                </a:solidFill>
                <a:latin typeface="Nunito"/>
                <a:ea typeface="Nunito"/>
                <a:cs typeface="Nunito"/>
                <a:sym typeface="Nunito"/>
              </a:rPr>
              <a:t>Granularity</a:t>
            </a:r>
            <a:r>
              <a:rPr lang="fr" sz="1200">
                <a:solidFill>
                  <a:schemeClr val="dk2"/>
                </a:solidFill>
                <a:latin typeface="Nunito"/>
                <a:ea typeface="Nunito"/>
                <a:cs typeface="Nunito"/>
                <a:sym typeface="Nunito"/>
              </a:rPr>
              <a:t> </a:t>
            </a:r>
            <a:r>
              <a:rPr lang="fr" sz="1200" err="1">
                <a:solidFill>
                  <a:schemeClr val="dk2"/>
                </a:solidFill>
                <a:latin typeface="Nunito"/>
                <a:ea typeface="Nunito"/>
                <a:cs typeface="Nunito"/>
                <a:sym typeface="Nunito"/>
              </a:rPr>
              <a:t>optimization</a:t>
            </a:r>
            <a:r>
              <a:rPr lang="fr" sz="1200">
                <a:solidFill>
                  <a:schemeClr val="dk2"/>
                </a:solidFill>
                <a:latin typeface="Nunito"/>
                <a:ea typeface="Nunito"/>
                <a:cs typeface="Nunito"/>
                <a:sym typeface="Nunito"/>
              </a:rPr>
              <a:t> for modern architecture</a:t>
            </a:r>
            <a:endParaRPr sz="1200">
              <a:solidFill>
                <a:schemeClr val="dk2"/>
              </a:solidFill>
              <a:latin typeface="Nunito"/>
              <a:ea typeface="Nunito"/>
              <a:cs typeface="Nunito"/>
              <a:sym typeface="Nunito"/>
            </a:endParaRPr>
          </a:p>
        </p:txBody>
      </p:sp>
      <p:pic>
        <p:nvPicPr>
          <p:cNvPr id="21" name="Google Shape;1186;p50">
            <a:extLst>
              <a:ext uri="{FF2B5EF4-FFF2-40B4-BE49-F238E27FC236}">
                <a16:creationId xmlns:a16="http://schemas.microsoft.com/office/drawing/2014/main" id="{540BB43E-5A94-3629-E686-9550FABD989D}"/>
              </a:ext>
            </a:extLst>
          </p:cNvPr>
          <p:cNvPicPr preferRelativeResize="0"/>
          <p:nvPr/>
        </p:nvPicPr>
        <p:blipFill>
          <a:blip r:embed="rId4">
            <a:alphaModFix/>
            <a:extLst>
              <a:ext uri="{BEBA8EAE-BF5A-486C-A8C5-ECC9F3942E4B}">
                <a14:imgProps xmlns:a14="http://schemas.microsoft.com/office/drawing/2010/main">
                  <a14:imgLayer r:embed="rId5">
                    <a14:imgEffect>
                      <a14:brightnessContrast contrast="100000"/>
                    </a14:imgEffect>
                  </a14:imgLayer>
                </a14:imgProps>
              </a:ext>
            </a:extLst>
          </a:blip>
          <a:stretch>
            <a:fillRect/>
          </a:stretch>
        </p:blipFill>
        <p:spPr>
          <a:xfrm>
            <a:off x="6024084" y="2962935"/>
            <a:ext cx="268200" cy="238400"/>
          </a:xfrm>
          <a:prstGeom prst="rect">
            <a:avLst/>
          </a:prstGeom>
          <a:noFill/>
          <a:ln>
            <a:noFill/>
          </a:ln>
        </p:spPr>
      </p:pic>
      <p:pic>
        <p:nvPicPr>
          <p:cNvPr id="30" name="Google Shape;1210;p51">
            <a:extLst>
              <a:ext uri="{FF2B5EF4-FFF2-40B4-BE49-F238E27FC236}">
                <a16:creationId xmlns:a16="http://schemas.microsoft.com/office/drawing/2014/main" id="{2732AB76-FA08-838B-2699-CEB2EA895C71}"/>
              </a:ext>
            </a:extLst>
          </p:cNvPr>
          <p:cNvPicPr preferRelativeResize="0"/>
          <p:nvPr/>
        </p:nvPicPr>
        <p:blipFill>
          <a:blip r:embed="rId6">
            <a:alphaModFix/>
            <a:extLst>
              <a:ext uri="{BEBA8EAE-BF5A-486C-A8C5-ECC9F3942E4B}">
                <a14:imgProps xmlns:a14="http://schemas.microsoft.com/office/drawing/2010/main">
                  <a14:imgLayer r:embed="rId7">
                    <a14:imgEffect>
                      <a14:brightnessContrast contrast="100000"/>
                    </a14:imgEffect>
                  </a14:imgLayer>
                </a14:imgProps>
              </a:ext>
            </a:extLst>
          </a:blip>
          <a:stretch>
            <a:fillRect/>
          </a:stretch>
        </p:blipFill>
        <p:spPr>
          <a:xfrm>
            <a:off x="6092433" y="4115985"/>
            <a:ext cx="165575" cy="220767"/>
          </a:xfrm>
          <a:prstGeom prst="rect">
            <a:avLst/>
          </a:prstGeom>
          <a:noFill/>
          <a:ln>
            <a:noFill/>
          </a:ln>
        </p:spPr>
      </p:pic>
      <p:grpSp>
        <p:nvGrpSpPr>
          <p:cNvPr id="17" name="Groupe 16">
            <a:extLst>
              <a:ext uri="{FF2B5EF4-FFF2-40B4-BE49-F238E27FC236}">
                <a16:creationId xmlns:a16="http://schemas.microsoft.com/office/drawing/2014/main" id="{E65B06FA-858C-A683-2F33-7908909BCEE6}"/>
              </a:ext>
            </a:extLst>
          </p:cNvPr>
          <p:cNvGrpSpPr/>
          <p:nvPr/>
        </p:nvGrpSpPr>
        <p:grpSpPr>
          <a:xfrm>
            <a:off x="1433100" y="4523075"/>
            <a:ext cx="6469252" cy="461700"/>
            <a:chOff x="1433100" y="4523075"/>
            <a:chExt cx="6469252" cy="461700"/>
          </a:xfrm>
        </p:grpSpPr>
        <p:sp>
          <p:nvSpPr>
            <p:cNvPr id="8" name="Google Shape;811;p33">
              <a:extLst>
                <a:ext uri="{FF2B5EF4-FFF2-40B4-BE49-F238E27FC236}">
                  <a16:creationId xmlns:a16="http://schemas.microsoft.com/office/drawing/2014/main" id="{880EDE37-9FEB-149A-D288-89FDA6CACAEC}"/>
                </a:ext>
              </a:extLst>
            </p:cNvPr>
            <p:cNvSpPr txBox="1"/>
            <p:nvPr/>
          </p:nvSpPr>
          <p:spPr>
            <a:xfrm>
              <a:off x="1433100" y="4523075"/>
              <a:ext cx="6277800" cy="461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i="1">
                  <a:solidFill>
                    <a:schemeClr val="dk1"/>
                  </a:solidFill>
                  <a:latin typeface="Nunito"/>
                  <a:ea typeface="Nunito"/>
                  <a:cs typeface="Nunito"/>
                  <a:sym typeface="Nunito"/>
                </a:rPr>
                <a:t>Implemented into </a:t>
              </a:r>
              <a:r>
                <a:rPr lang="fr" sz="1800" b="1" i="1">
                  <a:solidFill>
                    <a:schemeClr val="dk1"/>
                  </a:solidFill>
                  <a:latin typeface="Nunito"/>
                  <a:ea typeface="Nunito"/>
                  <a:cs typeface="Nunito"/>
                  <a:sym typeface="Nunito"/>
                </a:rPr>
                <a:t>PREESM </a:t>
              </a:r>
              <a:r>
                <a:rPr lang="fr" sz="1800" i="1">
                  <a:solidFill>
                    <a:schemeClr val="dk1"/>
                  </a:solidFill>
                  <a:latin typeface="Nunito"/>
                  <a:ea typeface="Nunito"/>
                  <a:cs typeface="Nunito"/>
                  <a:sym typeface="Nunito"/>
                </a:rPr>
                <a:t>         and available on GitHub</a:t>
              </a:r>
              <a:endParaRPr sz="1800" i="1">
                <a:latin typeface="Nunito"/>
                <a:ea typeface="Nunito"/>
                <a:cs typeface="Nunito"/>
                <a:sym typeface="Nunito"/>
              </a:endParaRPr>
            </a:p>
          </p:txBody>
        </p:sp>
        <p:pic>
          <p:nvPicPr>
            <p:cNvPr id="10" name="Google Shape;812;p33">
              <a:extLst>
                <a:ext uri="{FF2B5EF4-FFF2-40B4-BE49-F238E27FC236}">
                  <a16:creationId xmlns:a16="http://schemas.microsoft.com/office/drawing/2014/main" id="{06FFA3F1-E736-5E43-1F48-8DA67A4811C2}"/>
                </a:ext>
              </a:extLst>
            </p:cNvPr>
            <p:cNvPicPr preferRelativeResize="0"/>
            <p:nvPr/>
          </p:nvPicPr>
          <p:blipFill>
            <a:blip r:embed="rId8">
              <a:alphaModFix/>
            </a:blip>
            <a:stretch>
              <a:fillRect/>
            </a:stretch>
          </p:blipFill>
          <p:spPr>
            <a:xfrm>
              <a:off x="4543975" y="4568864"/>
              <a:ext cx="370125" cy="370125"/>
            </a:xfrm>
            <a:prstGeom prst="rect">
              <a:avLst/>
            </a:prstGeom>
            <a:noFill/>
            <a:ln>
              <a:noFill/>
            </a:ln>
          </p:spPr>
        </p:pic>
        <p:pic>
          <p:nvPicPr>
            <p:cNvPr id="11" name="Google Shape;813;p33">
              <a:extLst>
                <a:ext uri="{FF2B5EF4-FFF2-40B4-BE49-F238E27FC236}">
                  <a16:creationId xmlns:a16="http://schemas.microsoft.com/office/drawing/2014/main" id="{35C8024C-0E80-8768-2175-0915131DA7F8}"/>
                </a:ext>
              </a:extLst>
            </p:cNvPr>
            <p:cNvPicPr preferRelativeResize="0"/>
            <p:nvPr/>
          </p:nvPicPr>
          <p:blipFill>
            <a:blip r:embed="rId9">
              <a:alphaModFix/>
            </a:blip>
            <a:stretch>
              <a:fillRect/>
            </a:stretch>
          </p:blipFill>
          <p:spPr>
            <a:xfrm>
              <a:off x="7532227" y="4562893"/>
              <a:ext cx="370125" cy="382065"/>
            </a:xfrm>
            <a:prstGeom prst="rect">
              <a:avLst/>
            </a:prstGeom>
            <a:noFill/>
            <a:ln>
              <a:noFill/>
            </a:ln>
          </p:spPr>
        </p:pic>
      </p:grpSp>
      <p:graphicFrame>
        <p:nvGraphicFramePr>
          <p:cNvPr id="18" name="Tableau 17">
            <a:extLst>
              <a:ext uri="{FF2B5EF4-FFF2-40B4-BE49-F238E27FC236}">
                <a16:creationId xmlns:a16="http://schemas.microsoft.com/office/drawing/2014/main" id="{EBA303CE-40C1-4981-77B2-96D42A6F30F4}"/>
              </a:ext>
            </a:extLst>
          </p:cNvPr>
          <p:cNvGraphicFramePr>
            <a:graphicFrameLocks noGrp="1"/>
          </p:cNvGraphicFramePr>
          <p:nvPr>
            <p:extLst>
              <p:ext uri="{D42A27DB-BD31-4B8C-83A1-F6EECF244321}">
                <p14:modId xmlns:p14="http://schemas.microsoft.com/office/powerpoint/2010/main" val="1900920553"/>
              </p:ext>
            </p:extLst>
          </p:nvPr>
        </p:nvGraphicFramePr>
        <p:xfrm>
          <a:off x="6406815" y="1253289"/>
          <a:ext cx="2734359" cy="3108960"/>
        </p:xfrm>
        <a:graphic>
          <a:graphicData uri="http://schemas.openxmlformats.org/drawingml/2006/table">
            <a:tbl>
              <a:tblPr firstRow="1" bandRow="1">
                <a:tableStyleId>{6DD547FB-4C52-470D-B169-6EF9C45BF493}</a:tableStyleId>
              </a:tblPr>
              <a:tblGrid>
                <a:gridCol w="2734359">
                  <a:extLst>
                    <a:ext uri="{9D8B030D-6E8A-4147-A177-3AD203B41FA5}">
                      <a16:colId xmlns:a16="http://schemas.microsoft.com/office/drawing/2014/main" val="4271584468"/>
                    </a:ext>
                  </a:extLst>
                </a:gridCol>
              </a:tblGrid>
              <a:tr h="370840">
                <a:tc>
                  <a:txBody>
                    <a:bodyPr/>
                    <a:lstStyle/>
                    <a:p>
                      <a:pPr lvl="0">
                        <a:buNone/>
                      </a:pPr>
                      <a:r>
                        <a:rPr lang="fr" sz="800" b="1" i="1" u="none" strike="noStrike" noProof="0" dirty="0">
                          <a:solidFill>
                            <a:srgbClr val="183F8C"/>
                          </a:solidFill>
                          <a:latin typeface="Nunito"/>
                        </a:rPr>
                        <a:t>O. Renaud</a:t>
                      </a:r>
                      <a:r>
                        <a:rPr lang="fr" sz="800" b="0" i="1" u="none" strike="noStrike" noProof="0" dirty="0">
                          <a:solidFill>
                            <a:srgbClr val="183F8C"/>
                          </a:solidFill>
                          <a:latin typeface="Nunito"/>
                        </a:rPr>
                        <a:t>, D. </a:t>
                      </a:r>
                      <a:r>
                        <a:rPr lang="fr" sz="800" b="0" i="1" u="none" strike="noStrike" noProof="0" dirty="0" err="1">
                          <a:solidFill>
                            <a:srgbClr val="183F8C"/>
                          </a:solidFill>
                          <a:latin typeface="Nunito"/>
                        </a:rPr>
                        <a:t>Gageot</a:t>
                      </a:r>
                      <a:r>
                        <a:rPr lang="fr" sz="800" b="0" i="1" u="none" strike="noStrike" noProof="0" dirty="0">
                          <a:solidFill>
                            <a:srgbClr val="183F8C"/>
                          </a:solidFill>
                          <a:latin typeface="Nunito"/>
                        </a:rPr>
                        <a:t>, K. Desnos, J.-F. </a:t>
                      </a:r>
                      <a:r>
                        <a:rPr lang="fr" sz="800" b="0" i="1" u="none" strike="noStrike" noProof="0" dirty="0" err="1">
                          <a:solidFill>
                            <a:srgbClr val="183F8C"/>
                          </a:solidFill>
                          <a:latin typeface="Nunito"/>
                        </a:rPr>
                        <a:t>Nezan</a:t>
                      </a:r>
                      <a:r>
                        <a:rPr lang="fr" sz="800" b="0" i="1" u="none" strike="noStrike" noProof="0" dirty="0">
                          <a:solidFill>
                            <a:srgbClr val="183F8C"/>
                          </a:solidFill>
                          <a:latin typeface="Nunito"/>
                        </a:rPr>
                        <a:t>. </a:t>
                      </a:r>
                      <a:r>
                        <a:rPr lang="fr" sz="800" b="0" i="1" u="none" strike="noStrike" noProof="0" dirty="0">
                          <a:solidFill>
                            <a:srgbClr val="183F8C"/>
                          </a:solidFill>
                          <a:latin typeface="Nunito"/>
                          <a:hlinkClick r:id="rId10">
                            <a:extLst>
                              <a:ext uri="{A12FA001-AC4F-418D-AE19-62706E023703}">
                                <ahyp:hlinkClr xmlns:ahyp="http://schemas.microsoft.com/office/drawing/2018/hyperlinkcolor" val="tx"/>
                              </a:ext>
                            </a:extLst>
                          </a:hlinkClick>
                        </a:rPr>
                        <a:t>SCAPE: HW-Aware Clustering of Dataflow Actors for Tunable Scheduling Complexity</a:t>
                      </a:r>
                      <a:r>
                        <a:rPr lang="fr" sz="800" b="0" i="1" u="none" strike="noStrike" noProof="0" dirty="0">
                          <a:solidFill>
                            <a:srgbClr val="183F8C"/>
                          </a:solidFill>
                          <a:latin typeface="Nunito"/>
                        </a:rPr>
                        <a:t>, </a:t>
                      </a:r>
                      <a:r>
                        <a:rPr lang="fr" sz="800" b="1" i="1" u="none" strike="noStrike" noProof="0" dirty="0">
                          <a:solidFill>
                            <a:srgbClr val="183F8C"/>
                          </a:solidFill>
                          <a:latin typeface="Nunito"/>
                        </a:rPr>
                        <a:t>DASIP</a:t>
                      </a:r>
                      <a:r>
                        <a:rPr lang="fr" sz="800" b="0" i="1" u="none" strike="noStrike" noProof="0" dirty="0">
                          <a:solidFill>
                            <a:srgbClr val="183F8C"/>
                          </a:solidFill>
                          <a:latin typeface="Nunito"/>
                        </a:rPr>
                        <a:t>, 2023</a:t>
                      </a:r>
                      <a:endParaRPr lang="fr-FR" dirty="0">
                        <a:solidFill>
                          <a:srgbClr val="183F8C"/>
                        </a:solidFill>
                      </a:endParaRPr>
                    </a:p>
                  </a:txBody>
                  <a:tcPr>
                    <a:lnL w="0">
                      <a:noFill/>
                    </a:lnL>
                    <a:lnR w="0">
                      <a:noFill/>
                    </a:lnR>
                    <a:lnT w="0">
                      <a:noFill/>
                    </a:lnT>
                    <a:lnB w="0">
                      <a:noFill/>
                    </a:lnB>
                  </a:tcPr>
                </a:tc>
                <a:extLst>
                  <a:ext uri="{0D108BD9-81ED-4DB2-BD59-A6C34878D82A}">
                    <a16:rowId xmlns:a16="http://schemas.microsoft.com/office/drawing/2014/main" val="4051636094"/>
                  </a:ext>
                </a:extLst>
              </a:tr>
              <a:tr h="370840">
                <a:tc>
                  <a:txBody>
                    <a:bodyPr/>
                    <a:lstStyle/>
                    <a:p>
                      <a:pPr lvl="0">
                        <a:buNone/>
                      </a:pPr>
                      <a:r>
                        <a:rPr lang="fr" sz="800" b="1" i="1" u="none" strike="noStrike" noProof="0" dirty="0">
                          <a:solidFill>
                            <a:srgbClr val="183F8C"/>
                          </a:solidFill>
                          <a:latin typeface="Nunito"/>
                        </a:rPr>
                        <a:t>O. Renaud</a:t>
                      </a:r>
                      <a:r>
                        <a:rPr lang="fr" sz="800" b="0" i="1" u="none" strike="noStrike" noProof="0" dirty="0">
                          <a:solidFill>
                            <a:srgbClr val="183F8C"/>
                          </a:solidFill>
                          <a:latin typeface="Nunito"/>
                        </a:rPr>
                        <a:t>, N. </a:t>
                      </a:r>
                      <a:r>
                        <a:rPr lang="fr" sz="800" b="0" i="1" u="none" strike="noStrike" noProof="0" dirty="0" err="1">
                          <a:solidFill>
                            <a:srgbClr val="183F8C"/>
                          </a:solidFill>
                          <a:latin typeface="Nunito"/>
                        </a:rPr>
                        <a:t>Haggui</a:t>
                      </a:r>
                      <a:r>
                        <a:rPr lang="fr" sz="800" b="0" i="1" u="none" strike="noStrike" noProof="0" dirty="0">
                          <a:solidFill>
                            <a:srgbClr val="183F8C"/>
                          </a:solidFill>
                          <a:latin typeface="Nunito"/>
                        </a:rPr>
                        <a:t>, K. Desnos, J.-F. </a:t>
                      </a:r>
                      <a:r>
                        <a:rPr lang="fr" sz="800" b="0" i="1" u="none" strike="noStrike" noProof="0" dirty="0" err="1">
                          <a:solidFill>
                            <a:srgbClr val="183F8C"/>
                          </a:solidFill>
                          <a:latin typeface="Nunito"/>
                        </a:rPr>
                        <a:t>Nezan</a:t>
                      </a:r>
                      <a:r>
                        <a:rPr lang="fr" sz="800" b="0" i="1" u="none" strike="noStrike" noProof="0" dirty="0">
                          <a:solidFill>
                            <a:srgbClr val="183F8C"/>
                          </a:solidFill>
                          <a:latin typeface="Nunito"/>
                        </a:rPr>
                        <a:t>. </a:t>
                      </a:r>
                      <a:r>
                        <a:rPr lang="fr" sz="800" b="0" i="1" u="none" strike="noStrike" noProof="0" dirty="0" err="1">
                          <a:solidFill>
                            <a:srgbClr val="183F8C"/>
                          </a:solidFill>
                          <a:latin typeface="Nunito"/>
                        </a:rPr>
                        <a:t>Automated</a:t>
                      </a:r>
                      <a:r>
                        <a:rPr lang="fr" sz="800" b="0" i="1" u="none" strike="noStrike" noProof="0" dirty="0">
                          <a:solidFill>
                            <a:srgbClr val="183F8C"/>
                          </a:solidFill>
                          <a:latin typeface="Nunito"/>
                        </a:rPr>
                        <a:t> Clustering and Pipelining of </a:t>
                      </a:r>
                      <a:r>
                        <a:rPr lang="fr" sz="800" b="0" i="1" u="none" strike="noStrike" noProof="0" dirty="0" err="1">
                          <a:solidFill>
                            <a:srgbClr val="183F8C"/>
                          </a:solidFill>
                          <a:latin typeface="Nunito"/>
                        </a:rPr>
                        <a:t>Dataflow</a:t>
                      </a:r>
                      <a:r>
                        <a:rPr lang="fr" sz="800" b="0" i="1" u="none" strike="noStrike" noProof="0" dirty="0">
                          <a:solidFill>
                            <a:srgbClr val="183F8C"/>
                          </a:solidFill>
                          <a:latin typeface="Nunito"/>
                        </a:rPr>
                        <a:t> Actors for </a:t>
                      </a:r>
                      <a:r>
                        <a:rPr lang="fr" sz="800" b="0" i="1" u="none" strike="noStrike" noProof="0" dirty="0" err="1">
                          <a:solidFill>
                            <a:srgbClr val="183F8C"/>
                          </a:solidFill>
                          <a:latin typeface="Nunito"/>
                        </a:rPr>
                        <a:t>Controlled</a:t>
                      </a:r>
                      <a:r>
                        <a:rPr lang="fr" sz="800" b="0" i="1" u="none" strike="noStrike" noProof="0" dirty="0">
                          <a:solidFill>
                            <a:srgbClr val="183F8C"/>
                          </a:solidFill>
                          <a:latin typeface="Nunito"/>
                        </a:rPr>
                        <a:t> </a:t>
                      </a:r>
                      <a:r>
                        <a:rPr lang="fr" sz="800" b="0" i="1" u="none" strike="noStrike" noProof="0" dirty="0" err="1">
                          <a:solidFill>
                            <a:srgbClr val="183F8C"/>
                          </a:solidFill>
                          <a:latin typeface="Nunito"/>
                        </a:rPr>
                        <a:t>Scheduling</a:t>
                      </a:r>
                      <a:r>
                        <a:rPr lang="fr" sz="800" b="0" i="1" u="none" strike="noStrike" noProof="0" dirty="0">
                          <a:solidFill>
                            <a:srgbClr val="183F8C"/>
                          </a:solidFill>
                          <a:latin typeface="Nunito"/>
                        </a:rPr>
                        <a:t> </a:t>
                      </a:r>
                      <a:r>
                        <a:rPr lang="fr" sz="800" b="0" i="1" u="none" strike="noStrike" noProof="0" dirty="0" err="1">
                          <a:solidFill>
                            <a:srgbClr val="183F8C"/>
                          </a:solidFill>
                          <a:latin typeface="Nunito"/>
                        </a:rPr>
                        <a:t>Complexity</a:t>
                      </a:r>
                      <a:r>
                        <a:rPr lang="fr" sz="800" b="0" i="1" u="none" strike="noStrike" noProof="0" dirty="0">
                          <a:solidFill>
                            <a:srgbClr val="183F8C"/>
                          </a:solidFill>
                          <a:latin typeface="Nunito"/>
                        </a:rPr>
                        <a:t>, </a:t>
                      </a:r>
                      <a:r>
                        <a:rPr lang="fr" sz="800" b="1" i="1" u="none" strike="noStrike" noProof="0" dirty="0">
                          <a:solidFill>
                            <a:srgbClr val="183F8C"/>
                          </a:solidFill>
                          <a:latin typeface="Nunito"/>
                        </a:rPr>
                        <a:t>EUSIPCO</a:t>
                      </a:r>
                      <a:r>
                        <a:rPr lang="fr" sz="800" b="0" i="1" u="none" strike="noStrike" noProof="0" dirty="0">
                          <a:solidFill>
                            <a:srgbClr val="183F8C"/>
                          </a:solidFill>
                          <a:latin typeface="Nunito"/>
                        </a:rPr>
                        <a:t>, 2023</a:t>
                      </a:r>
                      <a:endParaRPr lang="fr-FR" dirty="0">
                        <a:solidFill>
                          <a:srgbClr val="183F8C"/>
                        </a:solidFill>
                      </a:endParaRPr>
                    </a:p>
                  </a:txBody>
                  <a:tcPr>
                    <a:lnL w="0">
                      <a:noFill/>
                    </a:lnL>
                    <a:lnR w="0">
                      <a:noFill/>
                    </a:lnR>
                    <a:lnT w="0">
                      <a:noFill/>
                    </a:lnT>
                    <a:lnB w="0">
                      <a:noFill/>
                    </a:lnB>
                  </a:tcPr>
                </a:tc>
                <a:extLst>
                  <a:ext uri="{0D108BD9-81ED-4DB2-BD59-A6C34878D82A}">
                    <a16:rowId xmlns:a16="http://schemas.microsoft.com/office/drawing/2014/main" val="348588581"/>
                  </a:ext>
                </a:extLst>
              </a:tr>
              <a:tr h="370840">
                <a:tc>
                  <a:txBody>
                    <a:bodyPr/>
                    <a:lstStyle/>
                    <a:p>
                      <a:pPr lvl="0">
                        <a:buNone/>
                      </a:pPr>
                      <a:r>
                        <a:rPr lang="fr" sz="800" b="1" i="1" u="none" strike="noStrike" noProof="0" dirty="0">
                          <a:solidFill>
                            <a:srgbClr val="183F8C"/>
                          </a:solidFill>
                          <a:latin typeface="Nunito"/>
                        </a:rPr>
                        <a:t>O. Renaud</a:t>
                      </a:r>
                      <a:r>
                        <a:rPr lang="fr" sz="800" b="0" i="1" u="none" strike="noStrike" noProof="0" dirty="0">
                          <a:solidFill>
                            <a:srgbClr val="183F8C"/>
                          </a:solidFill>
                          <a:latin typeface="Nunito"/>
                        </a:rPr>
                        <a:t>, H. </a:t>
                      </a:r>
                      <a:r>
                        <a:rPr lang="fr" sz="800" b="0" i="1" u="none" strike="noStrike" noProof="0" dirty="0" err="1">
                          <a:solidFill>
                            <a:srgbClr val="183F8C"/>
                          </a:solidFill>
                          <a:latin typeface="Nunito"/>
                        </a:rPr>
                        <a:t>Miomandre</a:t>
                      </a:r>
                      <a:r>
                        <a:rPr lang="fr" sz="800" b="0" i="1" u="none" strike="noStrike" noProof="0" dirty="0">
                          <a:solidFill>
                            <a:srgbClr val="183F8C"/>
                          </a:solidFill>
                          <a:latin typeface="Nunito"/>
                        </a:rPr>
                        <a:t>, K. Desnos, J.-F. </a:t>
                      </a:r>
                      <a:r>
                        <a:rPr lang="fr" sz="800" b="0" i="1" u="none" strike="noStrike" noProof="0" dirty="0" err="1">
                          <a:solidFill>
                            <a:srgbClr val="183F8C"/>
                          </a:solidFill>
                          <a:latin typeface="Nunito"/>
                        </a:rPr>
                        <a:t>Nezan</a:t>
                      </a:r>
                      <a:r>
                        <a:rPr lang="fr" sz="800" b="0" i="1" u="none" strike="noStrike" noProof="0" dirty="0">
                          <a:solidFill>
                            <a:srgbClr val="183F8C"/>
                          </a:solidFill>
                          <a:latin typeface="Nunito"/>
                        </a:rPr>
                        <a:t>. </a:t>
                      </a:r>
                      <a:r>
                        <a:rPr lang="fr" sz="800" b="0" i="1" u="none" strike="noStrike" noProof="0" dirty="0" err="1">
                          <a:solidFill>
                            <a:srgbClr val="183F8C"/>
                          </a:solidFill>
                          <a:latin typeface="Nunito"/>
                        </a:rPr>
                        <a:t>Automated</a:t>
                      </a:r>
                      <a:r>
                        <a:rPr lang="fr" sz="800" b="0" i="1" u="none" strike="noStrike" noProof="0" dirty="0">
                          <a:solidFill>
                            <a:srgbClr val="183F8C"/>
                          </a:solidFill>
                          <a:latin typeface="Nunito"/>
                        </a:rPr>
                        <a:t> </a:t>
                      </a:r>
                      <a:r>
                        <a:rPr lang="fr" sz="800" b="0" i="1" u="none" strike="noStrike" noProof="0" dirty="0" err="1">
                          <a:solidFill>
                            <a:srgbClr val="183F8C"/>
                          </a:solidFill>
                          <a:latin typeface="Nunito"/>
                        </a:rPr>
                        <a:t>Level-Based</a:t>
                      </a:r>
                      <a:r>
                        <a:rPr lang="fr" sz="800" b="0" i="1" u="none" strike="noStrike" noProof="0" dirty="0">
                          <a:solidFill>
                            <a:srgbClr val="183F8C"/>
                          </a:solidFill>
                          <a:latin typeface="Nunito"/>
                        </a:rPr>
                        <a:t> Clustering of </a:t>
                      </a:r>
                      <a:r>
                        <a:rPr lang="fr" sz="800" b="0" i="1" u="none" strike="noStrike" noProof="0" dirty="0" err="1">
                          <a:solidFill>
                            <a:srgbClr val="183F8C"/>
                          </a:solidFill>
                          <a:latin typeface="Nunito"/>
                        </a:rPr>
                        <a:t>Dataflow</a:t>
                      </a:r>
                      <a:r>
                        <a:rPr lang="fr" sz="800" b="0" i="1" u="none" strike="noStrike" noProof="0" dirty="0">
                          <a:solidFill>
                            <a:srgbClr val="183F8C"/>
                          </a:solidFill>
                          <a:latin typeface="Nunito"/>
                        </a:rPr>
                        <a:t> Actors for </a:t>
                      </a:r>
                      <a:r>
                        <a:rPr lang="fr" sz="800" b="0" i="1" u="none" strike="noStrike" noProof="0" dirty="0" err="1">
                          <a:solidFill>
                            <a:srgbClr val="183F8C"/>
                          </a:solidFill>
                          <a:latin typeface="Nunito"/>
                        </a:rPr>
                        <a:t>Controlled</a:t>
                      </a:r>
                      <a:r>
                        <a:rPr lang="fr" sz="800" b="0" i="1" u="none" strike="noStrike" noProof="0" dirty="0">
                          <a:solidFill>
                            <a:srgbClr val="183F8C"/>
                          </a:solidFill>
                          <a:latin typeface="Nunito"/>
                        </a:rPr>
                        <a:t> </a:t>
                      </a:r>
                      <a:r>
                        <a:rPr lang="fr" sz="800" b="0" i="1" u="none" strike="noStrike" noProof="0" dirty="0" err="1">
                          <a:solidFill>
                            <a:srgbClr val="183F8C"/>
                          </a:solidFill>
                          <a:latin typeface="Nunito"/>
                        </a:rPr>
                        <a:t>Scheduling</a:t>
                      </a:r>
                      <a:r>
                        <a:rPr lang="fr" sz="800" b="0" i="1" u="none" strike="noStrike" noProof="0" dirty="0">
                          <a:solidFill>
                            <a:srgbClr val="183F8C"/>
                          </a:solidFill>
                          <a:latin typeface="Nunito"/>
                        </a:rPr>
                        <a:t> </a:t>
                      </a:r>
                      <a:r>
                        <a:rPr lang="fr" sz="800" b="0" i="1" u="none" strike="noStrike" noProof="0" dirty="0" err="1">
                          <a:solidFill>
                            <a:srgbClr val="183F8C"/>
                          </a:solidFill>
                          <a:latin typeface="Nunito"/>
                        </a:rPr>
                        <a:t>Complexity</a:t>
                      </a:r>
                      <a:r>
                        <a:rPr lang="fr" sz="800" b="0" i="1" u="none" strike="noStrike" noProof="0" dirty="0">
                          <a:solidFill>
                            <a:srgbClr val="183F8C"/>
                          </a:solidFill>
                          <a:latin typeface="Nunito"/>
                        </a:rPr>
                        <a:t>, </a:t>
                      </a:r>
                      <a:r>
                        <a:rPr lang="fr" sz="800" b="1" i="1" u="none" strike="noStrike" noProof="0" dirty="0">
                          <a:solidFill>
                            <a:srgbClr val="183F8C"/>
                          </a:solidFill>
                          <a:latin typeface="Nunito"/>
                        </a:rPr>
                        <a:t>JSA</a:t>
                      </a:r>
                      <a:r>
                        <a:rPr lang="fr" sz="800" b="0" i="1" u="none" strike="noStrike" noProof="0" dirty="0">
                          <a:solidFill>
                            <a:srgbClr val="183F8C"/>
                          </a:solidFill>
                          <a:latin typeface="Nunito"/>
                        </a:rPr>
                        <a:t>, 2024</a:t>
                      </a:r>
                      <a:endParaRPr lang="fr-FR" dirty="0">
                        <a:solidFill>
                          <a:srgbClr val="183F8C"/>
                        </a:solidFill>
                      </a:endParaRPr>
                    </a:p>
                  </a:txBody>
                  <a:tcPr>
                    <a:lnL w="0">
                      <a:noFill/>
                    </a:lnL>
                    <a:lnR w="0">
                      <a:noFill/>
                    </a:lnR>
                    <a:lnT w="0">
                      <a:noFill/>
                    </a:lnT>
                    <a:lnB w="0">
                      <a:noFill/>
                    </a:lnB>
                  </a:tcPr>
                </a:tc>
                <a:extLst>
                  <a:ext uri="{0D108BD9-81ED-4DB2-BD59-A6C34878D82A}">
                    <a16:rowId xmlns:a16="http://schemas.microsoft.com/office/drawing/2014/main" val="2827076000"/>
                  </a:ext>
                </a:extLst>
              </a:tr>
              <a:tr h="370840">
                <a:tc>
                  <a:txBody>
                    <a:bodyPr/>
                    <a:lstStyle/>
                    <a:p>
                      <a:pPr lvl="0">
                        <a:buNone/>
                      </a:pPr>
                      <a:r>
                        <a:rPr lang="fr" sz="800" b="1" i="1" u="none" strike="noStrike" noProof="0" dirty="0">
                          <a:solidFill>
                            <a:srgbClr val="2A86BF"/>
                          </a:solidFill>
                          <a:latin typeface="Nunito"/>
                        </a:rPr>
                        <a:t>O. Renaud</a:t>
                      </a:r>
                      <a:r>
                        <a:rPr lang="fr" sz="800" b="0" i="1" u="none" strike="noStrike" noProof="0" dirty="0">
                          <a:solidFill>
                            <a:srgbClr val="2A86BF"/>
                          </a:solidFill>
                          <a:latin typeface="Nunito"/>
                        </a:rPr>
                        <a:t>, A. Gougeon, K. Desnos, C. Phillips, J. </a:t>
                      </a:r>
                      <a:r>
                        <a:rPr lang="fr" sz="800" b="0" i="1" u="none" strike="noStrike" noProof="0" dirty="0" err="1">
                          <a:solidFill>
                            <a:srgbClr val="2A86BF"/>
                          </a:solidFill>
                          <a:latin typeface="Nunito"/>
                        </a:rPr>
                        <a:t>Tuthill</a:t>
                      </a:r>
                      <a:r>
                        <a:rPr lang="fr" sz="800" b="0" i="1" u="none" strike="noStrike" noProof="0" dirty="0">
                          <a:solidFill>
                            <a:srgbClr val="2A86BF"/>
                          </a:solidFill>
                          <a:latin typeface="Nunito"/>
                        </a:rPr>
                        <a:t>, M. Quinson, J.-F. </a:t>
                      </a:r>
                      <a:r>
                        <a:rPr lang="fr" sz="800" b="0" i="1" u="none" strike="noStrike" noProof="0" dirty="0" err="1">
                          <a:solidFill>
                            <a:srgbClr val="2A86BF"/>
                          </a:solidFill>
                          <a:latin typeface="Nunito"/>
                        </a:rPr>
                        <a:t>Nezan</a:t>
                      </a:r>
                      <a:r>
                        <a:rPr lang="fr" sz="800" b="0" i="1" u="none" strike="noStrike" noProof="0" dirty="0">
                          <a:solidFill>
                            <a:srgbClr val="2A86BF"/>
                          </a:solidFill>
                          <a:latin typeface="Nunito"/>
                        </a:rPr>
                        <a:t>. </a:t>
                      </a:r>
                      <a:r>
                        <a:rPr lang="fr" sz="800" b="0" i="1" u="none" strike="noStrike" noProof="0" dirty="0" err="1">
                          <a:solidFill>
                            <a:srgbClr val="2A86BF"/>
                          </a:solidFill>
                          <a:latin typeface="Nunito"/>
                        </a:rPr>
                        <a:t>SimSDP</a:t>
                      </a:r>
                      <a:r>
                        <a:rPr lang="fr" sz="800" b="0" i="1" u="none" strike="noStrike" noProof="0" dirty="0">
                          <a:solidFill>
                            <a:srgbClr val="2A86BF"/>
                          </a:solidFill>
                          <a:latin typeface="Nunito"/>
                        </a:rPr>
                        <a:t>: </a:t>
                      </a:r>
                      <a:r>
                        <a:rPr lang="fr" sz="800" b="0" i="1" u="none" strike="noStrike" noProof="0" dirty="0" err="1">
                          <a:solidFill>
                            <a:srgbClr val="2A86BF"/>
                          </a:solidFill>
                          <a:latin typeface="Nunito"/>
                        </a:rPr>
                        <a:t>Dataflow</a:t>
                      </a:r>
                      <a:r>
                        <a:rPr lang="fr" sz="800" b="0" i="1" u="none" strike="noStrike" noProof="0" dirty="0">
                          <a:solidFill>
                            <a:srgbClr val="2A86BF"/>
                          </a:solidFill>
                          <a:latin typeface="Nunito"/>
                        </a:rPr>
                        <a:t> Application Distribution on </a:t>
                      </a:r>
                      <a:r>
                        <a:rPr lang="fr" sz="800" b="0" i="1" u="none" strike="noStrike" noProof="0" dirty="0" err="1">
                          <a:solidFill>
                            <a:srgbClr val="2A86BF"/>
                          </a:solidFill>
                          <a:latin typeface="Nunito"/>
                        </a:rPr>
                        <a:t>Heterogeneous</a:t>
                      </a:r>
                      <a:r>
                        <a:rPr lang="fr" sz="800" b="0" i="1" u="none" strike="noStrike" noProof="0" dirty="0">
                          <a:solidFill>
                            <a:srgbClr val="2A86BF"/>
                          </a:solidFill>
                          <a:latin typeface="Nunito"/>
                        </a:rPr>
                        <a:t> Multi-Node Multi-</a:t>
                      </a:r>
                      <a:r>
                        <a:rPr lang="fr" sz="800" b="0" i="1" u="none" strike="noStrike" noProof="0" dirty="0" err="1">
                          <a:solidFill>
                            <a:srgbClr val="2A86BF"/>
                          </a:solidFill>
                          <a:latin typeface="Nunito"/>
                        </a:rPr>
                        <a:t>Core</a:t>
                      </a:r>
                      <a:r>
                        <a:rPr lang="fr" sz="800" b="0" i="1" u="none" strike="noStrike" noProof="0" dirty="0">
                          <a:solidFill>
                            <a:srgbClr val="2A86BF"/>
                          </a:solidFill>
                          <a:latin typeface="Nunito"/>
                        </a:rPr>
                        <a:t> Architectures, </a:t>
                      </a:r>
                      <a:r>
                        <a:rPr lang="fr" sz="800" b="1" i="1" u="none" strike="noStrike" noProof="0" dirty="0">
                          <a:solidFill>
                            <a:srgbClr val="2A86BF"/>
                          </a:solidFill>
                          <a:latin typeface="Nunito"/>
                        </a:rPr>
                        <a:t>TPDS</a:t>
                      </a:r>
                      <a:r>
                        <a:rPr lang="fr" sz="800" b="0" i="1" u="none" strike="noStrike" noProof="0" dirty="0">
                          <a:solidFill>
                            <a:srgbClr val="2A86BF"/>
                          </a:solidFill>
                          <a:latin typeface="Nunito"/>
                        </a:rPr>
                        <a:t>, </a:t>
                      </a:r>
                      <a:r>
                        <a:rPr lang="fr" sz="800" b="0" i="1" u="none" strike="noStrike" noProof="0" dirty="0" err="1">
                          <a:solidFill>
                            <a:srgbClr val="2A86BF"/>
                          </a:solidFill>
                          <a:latin typeface="Nunito"/>
                        </a:rPr>
                        <a:t>under</a:t>
                      </a:r>
                      <a:r>
                        <a:rPr lang="fr" sz="800" b="0" i="1" u="none" strike="noStrike" noProof="0" dirty="0">
                          <a:solidFill>
                            <a:srgbClr val="2A86BF"/>
                          </a:solidFill>
                          <a:latin typeface="Nunito"/>
                        </a:rPr>
                        <a:t> </a:t>
                      </a:r>
                      <a:r>
                        <a:rPr lang="fr" sz="800" b="0" i="1" u="none" strike="noStrike" noProof="0" dirty="0" err="1">
                          <a:solidFill>
                            <a:srgbClr val="2A86BF"/>
                          </a:solidFill>
                          <a:latin typeface="Nunito"/>
                        </a:rPr>
                        <a:t>submission</a:t>
                      </a:r>
                      <a:endParaRPr lang="fr-FR" dirty="0">
                        <a:solidFill>
                          <a:srgbClr val="2A86BF"/>
                        </a:solidFill>
                      </a:endParaRPr>
                    </a:p>
                  </a:txBody>
                  <a:tcPr>
                    <a:lnL w="0">
                      <a:noFill/>
                    </a:lnL>
                    <a:lnR w="0">
                      <a:noFill/>
                    </a:lnR>
                    <a:lnT w="0">
                      <a:noFill/>
                    </a:lnT>
                    <a:lnB w="0">
                      <a:noFill/>
                    </a:lnB>
                  </a:tcPr>
                </a:tc>
                <a:extLst>
                  <a:ext uri="{0D108BD9-81ED-4DB2-BD59-A6C34878D82A}">
                    <a16:rowId xmlns:a16="http://schemas.microsoft.com/office/drawing/2014/main" val="297117466"/>
                  </a:ext>
                </a:extLst>
              </a:tr>
              <a:tr h="370840">
                <a:tc>
                  <a:txBody>
                    <a:bodyPr/>
                    <a:lstStyle/>
                    <a:p>
                      <a:pPr lvl="0">
                        <a:buNone/>
                      </a:pPr>
                      <a:r>
                        <a:rPr lang="fr" sz="800" b="1" i="1" u="none" strike="noStrike" noProof="0" dirty="0">
                          <a:solidFill>
                            <a:srgbClr val="8C4130"/>
                          </a:solidFill>
                          <a:latin typeface="Nunito"/>
                        </a:rPr>
                        <a:t>O. Renaud</a:t>
                      </a:r>
                      <a:r>
                        <a:rPr lang="fr" sz="800" b="0" i="1" u="none" strike="noStrike" noProof="0" dirty="0">
                          <a:solidFill>
                            <a:srgbClr val="8C4130"/>
                          </a:solidFill>
                          <a:latin typeface="Nunito"/>
                        </a:rPr>
                        <a:t>, K. Desnos, E. Raffin, J.-F. </a:t>
                      </a:r>
                      <a:r>
                        <a:rPr lang="fr" sz="800" b="0" i="1" u="none" strike="noStrike" noProof="0" dirty="0" err="1">
                          <a:solidFill>
                            <a:srgbClr val="8C4130"/>
                          </a:solidFill>
                          <a:latin typeface="Nunito"/>
                        </a:rPr>
                        <a:t>Nezan</a:t>
                      </a:r>
                      <a:r>
                        <a:rPr lang="fr" sz="800" b="0" i="1" u="none" strike="noStrike" noProof="0" dirty="0">
                          <a:solidFill>
                            <a:srgbClr val="8C4130"/>
                          </a:solidFill>
                          <a:latin typeface="Nunito"/>
                        </a:rPr>
                        <a:t>. </a:t>
                      </a:r>
                      <a:r>
                        <a:rPr lang="fr" sz="800" b="0" i="1" u="none" strike="noStrike" noProof="0" dirty="0" err="1">
                          <a:solidFill>
                            <a:srgbClr val="8C4130"/>
                          </a:solidFill>
                          <a:latin typeface="Nunito"/>
                        </a:rPr>
                        <a:t>SimSDP</a:t>
                      </a:r>
                      <a:r>
                        <a:rPr lang="fr" sz="800" b="0" i="1" u="none" strike="noStrike" noProof="0" dirty="0">
                          <a:solidFill>
                            <a:srgbClr val="8C4130"/>
                          </a:solidFill>
                          <a:latin typeface="Nunito"/>
                        </a:rPr>
                        <a:t>: </a:t>
                      </a:r>
                      <a:r>
                        <a:rPr lang="fr" sz="800" b="0" i="1" u="none" strike="noStrike" noProof="0" dirty="0" err="1">
                          <a:solidFill>
                            <a:srgbClr val="8C4130"/>
                          </a:solidFill>
                          <a:latin typeface="Nunito"/>
                        </a:rPr>
                        <a:t>Dataflow</a:t>
                      </a:r>
                      <a:r>
                        <a:rPr lang="fr" sz="800" b="0" i="1" u="none" strike="noStrike" noProof="0" dirty="0">
                          <a:solidFill>
                            <a:srgbClr val="8C4130"/>
                          </a:solidFill>
                          <a:latin typeface="Nunito"/>
                        </a:rPr>
                        <a:t> Application Distribution on </a:t>
                      </a:r>
                      <a:r>
                        <a:rPr lang="fr" sz="800" b="0" i="1" u="none" strike="noStrike" noProof="0" dirty="0" err="1">
                          <a:solidFill>
                            <a:srgbClr val="8C4130"/>
                          </a:solidFill>
                          <a:latin typeface="Nunito"/>
                        </a:rPr>
                        <a:t>Heterogeneous</a:t>
                      </a:r>
                      <a:r>
                        <a:rPr lang="fr" sz="800" b="0" i="1" u="none" strike="noStrike" noProof="0" dirty="0">
                          <a:solidFill>
                            <a:srgbClr val="8C4130"/>
                          </a:solidFill>
                          <a:latin typeface="Nunito"/>
                        </a:rPr>
                        <a:t> Multi-Node Multi-</a:t>
                      </a:r>
                      <a:r>
                        <a:rPr lang="fr" sz="800" b="0" i="1" u="none" strike="noStrike" noProof="0" dirty="0" err="1">
                          <a:solidFill>
                            <a:srgbClr val="8C4130"/>
                          </a:solidFill>
                          <a:latin typeface="Nunito"/>
                        </a:rPr>
                        <a:t>Core</a:t>
                      </a:r>
                      <a:r>
                        <a:rPr lang="fr" sz="800" b="0" i="1" u="none" strike="noStrike" noProof="0" dirty="0">
                          <a:solidFill>
                            <a:srgbClr val="8C4130"/>
                          </a:solidFill>
                          <a:latin typeface="Nunito"/>
                        </a:rPr>
                        <a:t> Architectures, </a:t>
                      </a:r>
                      <a:r>
                        <a:rPr lang="fr" sz="800" b="1" i="1" u="none" strike="noStrike" noProof="0" dirty="0">
                          <a:solidFill>
                            <a:srgbClr val="8C4130"/>
                          </a:solidFill>
                          <a:latin typeface="Nunito"/>
                        </a:rPr>
                        <a:t>EUSIPCO</a:t>
                      </a:r>
                      <a:r>
                        <a:rPr lang="fr" sz="800" b="0" i="1" u="none" strike="noStrike" noProof="0" dirty="0">
                          <a:solidFill>
                            <a:srgbClr val="8C4130"/>
                          </a:solidFill>
                          <a:latin typeface="Nunito"/>
                        </a:rPr>
                        <a:t>, 2024</a:t>
                      </a:r>
                      <a:endParaRPr lang="fr-FR" dirty="0">
                        <a:solidFill>
                          <a:srgbClr val="8C4130"/>
                        </a:solidFill>
                      </a:endParaRPr>
                    </a:p>
                  </a:txBody>
                  <a:tcPr>
                    <a:lnL w="0">
                      <a:noFill/>
                    </a:lnL>
                    <a:lnR w="0">
                      <a:noFill/>
                    </a:lnR>
                    <a:lnT w="0">
                      <a:noFill/>
                    </a:lnT>
                    <a:lnB w="0">
                      <a:noFill/>
                    </a:lnB>
                  </a:tcPr>
                </a:tc>
                <a:extLst>
                  <a:ext uri="{0D108BD9-81ED-4DB2-BD59-A6C34878D82A}">
                    <a16:rowId xmlns:a16="http://schemas.microsoft.com/office/drawing/2014/main" val="176866569"/>
                  </a:ext>
                </a:extLst>
              </a:tr>
              <a:tr h="370840">
                <a:tc>
                  <a:txBody>
                    <a:bodyPr/>
                    <a:lstStyle/>
                    <a:p>
                      <a:pPr lvl="0">
                        <a:buNone/>
                      </a:pPr>
                      <a:r>
                        <a:rPr lang="fr" sz="800" b="0" i="1" u="none" strike="noStrike" noProof="0" dirty="0">
                          <a:solidFill>
                            <a:srgbClr val="76B701"/>
                          </a:solidFill>
                          <a:latin typeface="Nunito"/>
                        </a:rPr>
                        <a:t>E. Michel, </a:t>
                      </a:r>
                      <a:r>
                        <a:rPr lang="fr" sz="800" b="1" i="1" u="none" strike="noStrike" noProof="0" dirty="0">
                          <a:solidFill>
                            <a:srgbClr val="76B701"/>
                          </a:solidFill>
                          <a:latin typeface="Nunito"/>
                        </a:rPr>
                        <a:t>O. Renaud</a:t>
                      </a:r>
                      <a:r>
                        <a:rPr lang="fr" sz="800" b="0" i="1" u="none" strike="noStrike" noProof="0" dirty="0">
                          <a:solidFill>
                            <a:srgbClr val="76B701"/>
                          </a:solidFill>
                          <a:latin typeface="Nunito"/>
                        </a:rPr>
                        <a:t>, K. Desnos, A. Deller, C. Phillips, J.-F. </a:t>
                      </a:r>
                      <a:r>
                        <a:rPr lang="fr" sz="800" b="0" i="1" u="none" strike="noStrike" noProof="0" dirty="0" err="1">
                          <a:solidFill>
                            <a:srgbClr val="76B701"/>
                          </a:solidFill>
                          <a:latin typeface="Nunito"/>
                        </a:rPr>
                        <a:t>Nezan</a:t>
                      </a:r>
                      <a:r>
                        <a:rPr lang="fr" sz="800" b="0" i="1" u="none" strike="noStrike" noProof="0" dirty="0">
                          <a:solidFill>
                            <a:srgbClr val="76B701"/>
                          </a:solidFill>
                          <a:latin typeface="Nunito"/>
                        </a:rPr>
                        <a:t>. </a:t>
                      </a:r>
                      <a:r>
                        <a:rPr lang="fr" sz="800" b="0" i="1" u="none" strike="noStrike" noProof="0" dirty="0" err="1">
                          <a:solidFill>
                            <a:srgbClr val="76B701"/>
                          </a:solidFill>
                          <a:latin typeface="Nunito"/>
                        </a:rPr>
                        <a:t>Automated</a:t>
                      </a:r>
                      <a:r>
                        <a:rPr lang="fr" sz="800" b="0" i="1" u="none" strike="noStrike" noProof="0" dirty="0">
                          <a:solidFill>
                            <a:srgbClr val="76B701"/>
                          </a:solidFill>
                          <a:latin typeface="Nunito"/>
                        </a:rPr>
                        <a:t> </a:t>
                      </a:r>
                      <a:r>
                        <a:rPr lang="fr" sz="800" b="0" i="1" u="none" strike="noStrike" noProof="0" dirty="0" err="1">
                          <a:solidFill>
                            <a:srgbClr val="76B701"/>
                          </a:solidFill>
                          <a:latin typeface="Nunito"/>
                        </a:rPr>
                        <a:t>Deployment</a:t>
                      </a:r>
                      <a:r>
                        <a:rPr lang="fr" sz="800" b="0" i="1" u="none" strike="noStrike" noProof="0" dirty="0">
                          <a:solidFill>
                            <a:srgbClr val="76B701"/>
                          </a:solidFill>
                          <a:latin typeface="Nunito"/>
                        </a:rPr>
                        <a:t> of Radio </a:t>
                      </a:r>
                      <a:r>
                        <a:rPr lang="fr" sz="800" b="0" i="1" u="none" strike="noStrike" noProof="0" dirty="0" err="1">
                          <a:solidFill>
                            <a:srgbClr val="76B701"/>
                          </a:solidFill>
                          <a:latin typeface="Nunito"/>
                        </a:rPr>
                        <a:t>Astronomy</a:t>
                      </a:r>
                      <a:r>
                        <a:rPr lang="fr" sz="800" b="0" i="1" u="none" strike="noStrike" noProof="0" dirty="0">
                          <a:solidFill>
                            <a:srgbClr val="76B701"/>
                          </a:solidFill>
                          <a:latin typeface="Nunito"/>
                        </a:rPr>
                        <a:t> Pipeline on CPU-GPU </a:t>
                      </a:r>
                      <a:r>
                        <a:rPr lang="fr" sz="800" b="0" i="1" u="none" strike="noStrike" noProof="0" dirty="0" err="1">
                          <a:solidFill>
                            <a:srgbClr val="76B701"/>
                          </a:solidFill>
                          <a:latin typeface="Nunito"/>
                        </a:rPr>
                        <a:t>Processing</a:t>
                      </a:r>
                      <a:r>
                        <a:rPr lang="fr" sz="800" b="0" i="1" u="none" strike="noStrike" noProof="0" dirty="0">
                          <a:solidFill>
                            <a:srgbClr val="76B701"/>
                          </a:solidFill>
                          <a:latin typeface="Nunito"/>
                        </a:rPr>
                        <a:t> </a:t>
                      </a:r>
                      <a:r>
                        <a:rPr lang="fr" sz="800" b="0" i="1" u="none" strike="noStrike" noProof="0" dirty="0" err="1">
                          <a:solidFill>
                            <a:srgbClr val="76B701"/>
                          </a:solidFill>
                          <a:latin typeface="Nunito"/>
                        </a:rPr>
                        <a:t>Systems</a:t>
                      </a:r>
                      <a:r>
                        <a:rPr lang="fr" sz="800" b="0" i="1" u="none" strike="noStrike" noProof="0" dirty="0">
                          <a:solidFill>
                            <a:srgbClr val="76B701"/>
                          </a:solidFill>
                          <a:latin typeface="Nunito"/>
                        </a:rPr>
                        <a:t>: </a:t>
                      </a:r>
                      <a:r>
                        <a:rPr lang="fr" sz="800" b="0" i="1" u="none" strike="noStrike" noProof="0" dirty="0" err="1">
                          <a:solidFill>
                            <a:srgbClr val="76B701"/>
                          </a:solidFill>
                          <a:latin typeface="Nunito"/>
                        </a:rPr>
                        <a:t>DiFX</a:t>
                      </a:r>
                      <a:r>
                        <a:rPr lang="fr" sz="800" b="0" i="1" u="none" strike="noStrike" noProof="0" dirty="0">
                          <a:solidFill>
                            <a:srgbClr val="76B701"/>
                          </a:solidFill>
                          <a:latin typeface="Nunito"/>
                        </a:rPr>
                        <a:t> as a Case </a:t>
                      </a:r>
                      <a:r>
                        <a:rPr lang="fr" sz="800" b="0" i="1" u="none" strike="noStrike" noProof="0" dirty="0" err="1">
                          <a:solidFill>
                            <a:srgbClr val="76B701"/>
                          </a:solidFill>
                          <a:latin typeface="Nunito"/>
                        </a:rPr>
                        <a:t>Study</a:t>
                      </a:r>
                      <a:r>
                        <a:rPr lang="fr" sz="800" b="0" i="1" u="none" strike="noStrike" noProof="0" dirty="0">
                          <a:solidFill>
                            <a:srgbClr val="76B701"/>
                          </a:solidFill>
                          <a:latin typeface="Nunito"/>
                        </a:rPr>
                        <a:t>, ADASS, 2024 </a:t>
                      </a:r>
                    </a:p>
                  </a:txBody>
                  <a:tcPr>
                    <a:lnL w="0">
                      <a:noFill/>
                    </a:lnL>
                    <a:lnR w="0">
                      <a:noFill/>
                    </a:lnR>
                    <a:lnT w="0">
                      <a:noFill/>
                    </a:lnT>
                    <a:lnB w="0">
                      <a:noFill/>
                    </a:lnB>
                  </a:tcPr>
                </a:tc>
                <a:extLst>
                  <a:ext uri="{0D108BD9-81ED-4DB2-BD59-A6C34878D82A}">
                    <a16:rowId xmlns:a16="http://schemas.microsoft.com/office/drawing/2014/main" val="148320590"/>
                  </a:ext>
                </a:extLst>
              </a:tr>
            </a:tbl>
          </a:graphicData>
        </a:graphic>
      </p:graphicFrame>
      <p:pic>
        <p:nvPicPr>
          <p:cNvPr id="20" name="Google Shape;1186;p50">
            <a:extLst>
              <a:ext uri="{FF2B5EF4-FFF2-40B4-BE49-F238E27FC236}">
                <a16:creationId xmlns:a16="http://schemas.microsoft.com/office/drawing/2014/main" id="{F9E8C66B-DA0C-6796-CA59-D4DDA01E8C23}"/>
              </a:ext>
            </a:extLst>
          </p:cNvPr>
          <p:cNvPicPr preferRelativeResize="0"/>
          <p:nvPr/>
        </p:nvPicPr>
        <p:blipFill>
          <a:blip r:embed="rId4">
            <a:alphaModFix/>
            <a:extLst>
              <a:ext uri="{BEBA8EAE-BF5A-486C-A8C5-ECC9F3942E4B}">
                <a14:imgProps xmlns:a14="http://schemas.microsoft.com/office/drawing/2010/main">
                  <a14:imgLayer r:embed="rId5">
                    <a14:imgEffect>
                      <a14:brightnessContrast contrast="100000"/>
                    </a14:imgEffect>
                  </a14:imgLayer>
                </a14:imgProps>
              </a:ext>
            </a:extLst>
          </a:blip>
          <a:stretch>
            <a:fillRect/>
          </a:stretch>
        </p:blipFill>
        <p:spPr>
          <a:xfrm>
            <a:off x="6024084" y="2401460"/>
            <a:ext cx="268200" cy="238400"/>
          </a:xfrm>
          <a:prstGeom prst="rect">
            <a:avLst/>
          </a:prstGeom>
          <a:noFill/>
          <a:ln>
            <a:noFill/>
          </a:ln>
        </p:spPr>
      </p:pic>
      <p:pic>
        <p:nvPicPr>
          <p:cNvPr id="23" name="Google Shape;1210;p51">
            <a:extLst>
              <a:ext uri="{FF2B5EF4-FFF2-40B4-BE49-F238E27FC236}">
                <a16:creationId xmlns:a16="http://schemas.microsoft.com/office/drawing/2014/main" id="{719048FA-971C-B385-7A07-7D2D6AEF0B23}"/>
              </a:ext>
            </a:extLst>
          </p:cNvPr>
          <p:cNvPicPr preferRelativeResize="0"/>
          <p:nvPr/>
        </p:nvPicPr>
        <p:blipFill>
          <a:blip r:embed="rId6">
            <a:alphaModFix/>
            <a:extLst>
              <a:ext uri="{BEBA8EAE-BF5A-486C-A8C5-ECC9F3942E4B}">
                <a14:imgProps xmlns:a14="http://schemas.microsoft.com/office/drawing/2010/main">
                  <a14:imgLayer r:embed="rId7">
                    <a14:imgEffect>
                      <a14:brightnessContrast contrast="100000"/>
                    </a14:imgEffect>
                  </a14:imgLayer>
                </a14:imgProps>
              </a:ext>
            </a:extLst>
          </a:blip>
          <a:stretch>
            <a:fillRect/>
          </a:stretch>
        </p:blipFill>
        <p:spPr>
          <a:xfrm>
            <a:off x="6082406" y="3464274"/>
            <a:ext cx="165575" cy="220767"/>
          </a:xfrm>
          <a:prstGeom prst="rect">
            <a:avLst/>
          </a:prstGeom>
          <a:noFill/>
          <a:ln>
            <a:noFill/>
          </a:ln>
        </p:spPr>
      </p:pic>
      <p:pic>
        <p:nvPicPr>
          <p:cNvPr id="25" name="Google Shape;1210;p51">
            <a:extLst>
              <a:ext uri="{FF2B5EF4-FFF2-40B4-BE49-F238E27FC236}">
                <a16:creationId xmlns:a16="http://schemas.microsoft.com/office/drawing/2014/main" id="{191F1EDB-BCBE-4D44-83D9-4D537562E3E2}"/>
              </a:ext>
            </a:extLst>
          </p:cNvPr>
          <p:cNvPicPr preferRelativeResize="0"/>
          <p:nvPr/>
        </p:nvPicPr>
        <p:blipFill>
          <a:blip r:embed="rId6">
            <a:alphaModFix/>
            <a:extLst>
              <a:ext uri="{BEBA8EAE-BF5A-486C-A8C5-ECC9F3942E4B}">
                <a14:imgProps xmlns:a14="http://schemas.microsoft.com/office/drawing/2010/main">
                  <a14:imgLayer r:embed="rId7">
                    <a14:imgEffect>
                      <a14:brightnessContrast contrast="100000"/>
                    </a14:imgEffect>
                  </a14:imgLayer>
                </a14:imgProps>
              </a:ext>
            </a:extLst>
          </a:blip>
          <a:stretch>
            <a:fillRect/>
          </a:stretch>
        </p:blipFill>
        <p:spPr>
          <a:xfrm>
            <a:off x="6092432" y="1930247"/>
            <a:ext cx="165575" cy="220767"/>
          </a:xfrm>
          <a:prstGeom prst="rect">
            <a:avLst/>
          </a:prstGeom>
          <a:noFill/>
          <a:ln>
            <a:noFill/>
          </a:ln>
        </p:spPr>
      </p:pic>
      <p:pic>
        <p:nvPicPr>
          <p:cNvPr id="28" name="Google Shape;1210;p51">
            <a:extLst>
              <a:ext uri="{FF2B5EF4-FFF2-40B4-BE49-F238E27FC236}">
                <a16:creationId xmlns:a16="http://schemas.microsoft.com/office/drawing/2014/main" id="{12203184-5FB7-9CB8-2599-401C2315EF7F}"/>
              </a:ext>
            </a:extLst>
          </p:cNvPr>
          <p:cNvPicPr preferRelativeResize="0"/>
          <p:nvPr/>
        </p:nvPicPr>
        <p:blipFill>
          <a:blip r:embed="rId6">
            <a:alphaModFix/>
            <a:extLst>
              <a:ext uri="{BEBA8EAE-BF5A-486C-A8C5-ECC9F3942E4B}">
                <a14:imgProps xmlns:a14="http://schemas.microsoft.com/office/drawing/2010/main">
                  <a14:imgLayer r:embed="rId7">
                    <a14:imgEffect>
                      <a14:brightnessContrast contrast="100000"/>
                    </a14:imgEffect>
                  </a14:imgLayer>
                </a14:imgProps>
              </a:ext>
            </a:extLst>
          </a:blip>
          <a:stretch>
            <a:fillRect/>
          </a:stretch>
        </p:blipFill>
        <p:spPr>
          <a:xfrm>
            <a:off x="6092433" y="1428932"/>
            <a:ext cx="165575" cy="220767"/>
          </a:xfrm>
          <a:prstGeom prst="rect">
            <a:avLst/>
          </a:prstGeom>
          <a:noFill/>
          <a:ln>
            <a:noFill/>
          </a:ln>
        </p:spPr>
      </p:pic>
      <p:sp>
        <p:nvSpPr>
          <p:cNvPr id="4" name="Google Shape;1129;p48">
            <a:extLst>
              <a:ext uri="{FF2B5EF4-FFF2-40B4-BE49-F238E27FC236}">
                <a16:creationId xmlns:a16="http://schemas.microsoft.com/office/drawing/2014/main" id="{F8921744-C6F2-3977-F2F8-2333E6DDC811}"/>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59</a:t>
            </a:fld>
            <a:endParaRPr/>
          </a:p>
        </p:txBody>
      </p:sp>
      <p:sp>
        <p:nvSpPr>
          <p:cNvPr id="6" name="ZoneTexte 5">
            <a:extLst>
              <a:ext uri="{FF2B5EF4-FFF2-40B4-BE49-F238E27FC236}">
                <a16:creationId xmlns:a16="http://schemas.microsoft.com/office/drawing/2014/main" id="{19F6EB0E-F387-5D8D-9533-2DD8E893A56C}"/>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Conclusion</a:t>
            </a:r>
            <a:endParaRPr lang="fr-FR"/>
          </a:p>
        </p:txBody>
      </p:sp>
    </p:spTree>
    <p:extLst>
      <p:ext uri="{BB962C8B-B14F-4D97-AF65-F5344CB8AC3E}">
        <p14:creationId xmlns:p14="http://schemas.microsoft.com/office/powerpoint/2010/main" val="52073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6</a:t>
            </a:fld>
            <a:endParaRPr/>
          </a:p>
        </p:txBody>
      </p:sp>
      <p:pic>
        <p:nvPicPr>
          <p:cNvPr id="3" name="Image 2" descr="Une image contenant ciel, piste, plateforme, train">
            <a:extLst>
              <a:ext uri="{FF2B5EF4-FFF2-40B4-BE49-F238E27FC236}">
                <a16:creationId xmlns:a16="http://schemas.microsoft.com/office/drawing/2014/main" id="{DDCFD838-FF71-CE7E-8ACE-AC7BBDC7E495}"/>
              </a:ext>
            </a:extLst>
          </p:cNvPr>
          <p:cNvPicPr>
            <a:picLocks noChangeAspect="1"/>
          </p:cNvPicPr>
          <p:nvPr/>
        </p:nvPicPr>
        <p:blipFill>
          <a:blip r:embed="rId3"/>
          <a:stretch>
            <a:fillRect/>
          </a:stretch>
        </p:blipFill>
        <p:spPr>
          <a:xfrm>
            <a:off x="-13291" y="0"/>
            <a:ext cx="9170582"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fr"/>
              <a:t>Perspectives</a:t>
            </a:r>
            <a:endParaRPr lang="fr-FR"/>
          </a:p>
        </p:txBody>
      </p:sp>
      <p:sp>
        <p:nvSpPr>
          <p:cNvPr id="1192" name="Google Shape;1192;p51"/>
          <p:cNvSpPr txBox="1">
            <a:spLocks noGrp="1"/>
          </p:cNvSpPr>
          <p:nvPr>
            <p:ph type="body" idx="1"/>
          </p:nvPr>
        </p:nvSpPr>
        <p:spPr>
          <a:xfrm>
            <a:off x="311700" y="1152475"/>
            <a:ext cx="8520600" cy="497400"/>
          </a:xfrm>
          <a:prstGeom prst="rect">
            <a:avLst/>
          </a:prstGeom>
        </p:spPr>
        <p:txBody>
          <a:bodyPr spcFirstLastPara="1" wrap="square" lIns="91425" tIns="91425" rIns="91425" bIns="91425" anchor="t" anchorCtr="0">
            <a:noAutofit/>
          </a:bodyPr>
          <a:lstStyle/>
          <a:p>
            <a:pPr>
              <a:buClr>
                <a:srgbClr val="194073"/>
              </a:buClr>
            </a:pPr>
            <a:r>
              <a:rPr lang="fr" b="1" dirty="0" err="1">
                <a:solidFill>
                  <a:srgbClr val="194073"/>
                </a:solidFill>
              </a:rPr>
              <a:t>Improve</a:t>
            </a:r>
            <a:r>
              <a:rPr lang="fr" b="1" dirty="0">
                <a:solidFill>
                  <a:srgbClr val="194073"/>
                </a:solidFill>
              </a:rPr>
              <a:t> </a:t>
            </a:r>
            <a:r>
              <a:rPr lang="fr-FR" b="1" dirty="0" err="1">
                <a:solidFill>
                  <a:srgbClr val="194073"/>
                </a:solidFill>
                <a:cs typeface="Arial"/>
              </a:rPr>
              <a:t>resource</a:t>
            </a:r>
            <a:r>
              <a:rPr lang="fr-FR" b="1" dirty="0">
                <a:solidFill>
                  <a:srgbClr val="194073"/>
                </a:solidFill>
                <a:cs typeface="Arial"/>
              </a:rPr>
              <a:t> allocation </a:t>
            </a:r>
            <a:r>
              <a:rPr lang="fr-FR" b="1" dirty="0" err="1">
                <a:solidFill>
                  <a:srgbClr val="194073"/>
                </a:solidFill>
                <a:cs typeface="Arial"/>
              </a:rPr>
              <a:t>method</a:t>
            </a:r>
            <a:r>
              <a:rPr lang="fr-FR" b="1" dirty="0">
                <a:solidFill>
                  <a:srgbClr val="194073"/>
                </a:solidFill>
                <a:cs typeface="Arial"/>
              </a:rPr>
              <a:t> for GPU </a:t>
            </a:r>
            <a:r>
              <a:rPr lang="fr-FR" b="1" dirty="0" err="1">
                <a:solidFill>
                  <a:srgbClr val="194073"/>
                </a:solidFill>
                <a:cs typeface="Arial"/>
              </a:rPr>
              <a:t>acelerated</a:t>
            </a:r>
            <a:r>
              <a:rPr lang="fr-FR" b="1" dirty="0">
                <a:solidFill>
                  <a:srgbClr val="194073"/>
                </a:solidFill>
                <a:cs typeface="Arial"/>
              </a:rPr>
              <a:t> architecture by </a:t>
            </a:r>
            <a:r>
              <a:rPr lang="fr-FR" b="1" dirty="0" err="1">
                <a:solidFill>
                  <a:srgbClr val="194073"/>
                </a:solidFill>
                <a:cs typeface="Arial"/>
              </a:rPr>
              <a:t>adding</a:t>
            </a:r>
            <a:r>
              <a:rPr lang="fr-FR" b="1" dirty="0">
                <a:solidFill>
                  <a:srgbClr val="194073"/>
                </a:solidFill>
                <a:cs typeface="Arial"/>
              </a:rPr>
              <a:t> key </a:t>
            </a:r>
            <a:r>
              <a:rPr lang="fr-FR" b="1" dirty="0" err="1">
                <a:solidFill>
                  <a:srgbClr val="194073"/>
                </a:solidFill>
                <a:cs typeface="Arial"/>
              </a:rPr>
              <a:t>feature</a:t>
            </a:r>
            <a:r>
              <a:rPr lang="fr-FR" b="1" dirty="0">
                <a:solidFill>
                  <a:srgbClr val="194073"/>
                </a:solidFill>
                <a:cs typeface="Arial"/>
              </a:rPr>
              <a:t> on the G-SLA</a:t>
            </a:r>
            <a:endParaRPr lang="fr-FR" b="1" dirty="0">
              <a:solidFill>
                <a:srgbClr val="194073"/>
              </a:solidFill>
            </a:endParaRPr>
          </a:p>
        </p:txBody>
      </p:sp>
      <p:sp>
        <p:nvSpPr>
          <p:cNvPr id="1193" name="Google Shape;1193;p51"/>
          <p:cNvSpPr/>
          <p:nvPr/>
        </p:nvSpPr>
        <p:spPr>
          <a:xfrm>
            <a:off x="1010564" y="2182126"/>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Core0</a:t>
            </a:r>
            <a:endParaRPr>
              <a:solidFill>
                <a:srgbClr val="000000"/>
              </a:solidFill>
              <a:latin typeface="Nunito"/>
              <a:ea typeface="Nunito"/>
              <a:cs typeface="Nunito"/>
              <a:sym typeface="Nunito"/>
            </a:endParaRPr>
          </a:p>
        </p:txBody>
      </p:sp>
      <p:sp>
        <p:nvSpPr>
          <p:cNvPr id="1194" name="Google Shape;1194;p51"/>
          <p:cNvSpPr/>
          <p:nvPr/>
        </p:nvSpPr>
        <p:spPr>
          <a:xfrm>
            <a:off x="1010564" y="2544169"/>
            <a:ext cx="568500" cy="305700"/>
          </a:xfrm>
          <a:prstGeom prst="roundRect">
            <a:avLst>
              <a:gd name="adj" fmla="val 16667"/>
            </a:avLst>
          </a:prstGeom>
          <a:solidFill>
            <a:srgbClr val="76B70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GPU</a:t>
            </a:r>
            <a:endParaRPr>
              <a:solidFill>
                <a:srgbClr val="000000"/>
              </a:solidFill>
              <a:latin typeface="Nunito"/>
              <a:ea typeface="Nunito"/>
              <a:cs typeface="Nunito"/>
              <a:sym typeface="Nunito"/>
            </a:endParaRPr>
          </a:p>
        </p:txBody>
      </p:sp>
      <p:sp>
        <p:nvSpPr>
          <p:cNvPr id="1195" name="Google Shape;1195;p51"/>
          <p:cNvSpPr/>
          <p:nvPr/>
        </p:nvSpPr>
        <p:spPr>
          <a:xfrm>
            <a:off x="1789075" y="2314327"/>
            <a:ext cx="840600" cy="418500"/>
          </a:xfrm>
          <a:prstGeom prst="roundRect">
            <a:avLst>
              <a:gd name="adj" fmla="val 16667"/>
            </a:avLst>
          </a:prstGeom>
          <a:solidFill>
            <a:srgbClr val="FFE59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Shared Memory</a:t>
            </a:r>
            <a:endParaRPr>
              <a:solidFill>
                <a:srgbClr val="000000"/>
              </a:solidFill>
              <a:latin typeface="Nunito"/>
              <a:ea typeface="Nunito"/>
              <a:cs typeface="Nunito"/>
              <a:sym typeface="Nunito"/>
            </a:endParaRPr>
          </a:p>
        </p:txBody>
      </p:sp>
      <p:cxnSp>
        <p:nvCxnSpPr>
          <p:cNvPr id="1196" name="Google Shape;1196;p51"/>
          <p:cNvCxnSpPr>
            <a:stCxn id="1193" idx="3"/>
            <a:endCxn id="1195" idx="1"/>
          </p:cNvCxnSpPr>
          <p:nvPr/>
        </p:nvCxnSpPr>
        <p:spPr>
          <a:xfrm>
            <a:off x="1579064" y="2334976"/>
            <a:ext cx="210000" cy="188700"/>
          </a:xfrm>
          <a:prstGeom prst="bentConnector3">
            <a:avLst>
              <a:gd name="adj1" fmla="val 50003"/>
            </a:avLst>
          </a:prstGeom>
          <a:noFill/>
          <a:ln w="28575" cap="flat" cmpd="sng">
            <a:solidFill>
              <a:srgbClr val="000000"/>
            </a:solidFill>
            <a:prstDash val="solid"/>
            <a:round/>
            <a:headEnd type="none" w="med" len="med"/>
            <a:tailEnd type="none" w="med" len="med"/>
          </a:ln>
        </p:spPr>
      </p:cxnSp>
      <p:cxnSp>
        <p:nvCxnSpPr>
          <p:cNvPr id="1197" name="Google Shape;1197;p51"/>
          <p:cNvCxnSpPr>
            <a:stCxn id="1194" idx="3"/>
            <a:endCxn id="1195" idx="1"/>
          </p:cNvCxnSpPr>
          <p:nvPr/>
        </p:nvCxnSpPr>
        <p:spPr>
          <a:xfrm rot="10800000" flipH="1">
            <a:off x="1579064" y="2523619"/>
            <a:ext cx="210000" cy="173400"/>
          </a:xfrm>
          <a:prstGeom prst="bentConnector3">
            <a:avLst>
              <a:gd name="adj1" fmla="val 50003"/>
            </a:avLst>
          </a:prstGeom>
          <a:noFill/>
          <a:ln w="28575" cap="flat" cmpd="sng">
            <a:solidFill>
              <a:srgbClr val="000000"/>
            </a:solidFill>
            <a:prstDash val="solid"/>
            <a:round/>
            <a:headEnd type="none" w="med" len="med"/>
            <a:tailEnd type="none" w="med" len="med"/>
          </a:ln>
        </p:spPr>
      </p:cxnSp>
      <p:sp>
        <p:nvSpPr>
          <p:cNvPr id="1198" name="Google Shape;1198;p51"/>
          <p:cNvSpPr/>
          <p:nvPr/>
        </p:nvSpPr>
        <p:spPr>
          <a:xfrm>
            <a:off x="2020437" y="3661617"/>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sp>
        <p:nvSpPr>
          <p:cNvPr id="1199" name="Google Shape;1199;p51"/>
          <p:cNvSpPr/>
          <p:nvPr/>
        </p:nvSpPr>
        <p:spPr>
          <a:xfrm>
            <a:off x="1164902" y="3661609"/>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1200" name="Google Shape;1200;p51"/>
          <p:cNvSpPr/>
          <p:nvPr/>
        </p:nvSpPr>
        <p:spPr>
          <a:xfrm>
            <a:off x="1591859" y="3661609"/>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1201" name="Google Shape;1201;p51"/>
          <p:cNvCxnSpPr/>
          <p:nvPr/>
        </p:nvCxnSpPr>
        <p:spPr>
          <a:xfrm>
            <a:off x="1457136" y="3750284"/>
            <a:ext cx="134700" cy="0"/>
          </a:xfrm>
          <a:prstGeom prst="straightConnector1">
            <a:avLst/>
          </a:prstGeom>
          <a:noFill/>
          <a:ln w="9525" cap="flat" cmpd="sng">
            <a:solidFill>
              <a:schemeClr val="dk1"/>
            </a:solidFill>
            <a:prstDash val="solid"/>
            <a:round/>
            <a:headEnd type="none" w="med" len="med"/>
            <a:tailEnd type="triangle" w="med" len="med"/>
          </a:ln>
        </p:spPr>
      </p:cxnSp>
      <p:cxnSp>
        <p:nvCxnSpPr>
          <p:cNvPr id="1202" name="Google Shape;1202;p51"/>
          <p:cNvCxnSpPr/>
          <p:nvPr/>
        </p:nvCxnSpPr>
        <p:spPr>
          <a:xfrm>
            <a:off x="1884474" y="3750196"/>
            <a:ext cx="135000" cy="0"/>
          </a:xfrm>
          <a:prstGeom prst="straightConnector1">
            <a:avLst/>
          </a:prstGeom>
          <a:noFill/>
          <a:ln w="9525" cap="flat" cmpd="sng">
            <a:solidFill>
              <a:schemeClr val="dk1"/>
            </a:solidFill>
            <a:prstDash val="solid"/>
            <a:round/>
            <a:headEnd type="none" w="med" len="med"/>
            <a:tailEnd type="triangle" w="med" len="med"/>
          </a:ln>
        </p:spPr>
      </p:cxnSp>
      <p:sp>
        <p:nvSpPr>
          <p:cNvPr id="1203" name="Google Shape;1203;p51"/>
          <p:cNvSpPr txBox="1"/>
          <p:nvPr/>
        </p:nvSpPr>
        <p:spPr>
          <a:xfrm>
            <a:off x="1187040" y="3465098"/>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1204" name="Google Shape;1204;p51"/>
          <p:cNvSpPr txBox="1"/>
          <p:nvPr/>
        </p:nvSpPr>
        <p:spPr>
          <a:xfrm>
            <a:off x="1601617" y="3465098"/>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1205" name="Google Shape;1205;p51"/>
          <p:cNvSpPr txBox="1"/>
          <p:nvPr/>
        </p:nvSpPr>
        <p:spPr>
          <a:xfrm>
            <a:off x="2030194" y="3465098"/>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sp>
        <p:nvSpPr>
          <p:cNvPr id="1206" name="Google Shape;1206;p51"/>
          <p:cNvSpPr/>
          <p:nvPr/>
        </p:nvSpPr>
        <p:spPr>
          <a:xfrm>
            <a:off x="1545550" y="3466849"/>
            <a:ext cx="804300" cy="393600"/>
          </a:xfrm>
          <a:prstGeom prst="roundRect">
            <a:avLst>
              <a:gd name="adj" fmla="val 16667"/>
            </a:avLst>
          </a:prstGeom>
          <a:noFill/>
          <a:ln w="9525" cap="flat" cmpd="sng">
            <a:solidFill>
              <a:srgbClr val="8E7CC3"/>
            </a:solidFill>
            <a:prstDash val="dash"/>
            <a:round/>
            <a:headEnd type="none" w="sm" len="sm"/>
            <a:tailEnd type="none" w="sm" len="sm"/>
          </a:ln>
        </p:spPr>
        <p:txBody>
          <a:bodyPr spcFirstLastPara="1" wrap="square" lIns="62200" tIns="62200" rIns="62200" bIns="6220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sp>
        <p:nvSpPr>
          <p:cNvPr id="1208" name="Google Shape;1208;p51"/>
          <p:cNvSpPr txBox="1"/>
          <p:nvPr/>
        </p:nvSpPr>
        <p:spPr>
          <a:xfrm>
            <a:off x="3604596" y="1826038"/>
            <a:ext cx="12750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chemeClr val="dk1"/>
                </a:solidFill>
                <a:latin typeface="Nunito"/>
                <a:ea typeface="Nunito"/>
                <a:cs typeface="Nunito"/>
                <a:sym typeface="Nunito"/>
              </a:rPr>
              <a:t>SCAPE </a:t>
            </a:r>
            <a:endParaRPr sz="1800">
              <a:solidFill>
                <a:schemeClr val="dk1"/>
              </a:solidFill>
              <a:latin typeface="Nunito"/>
              <a:ea typeface="Nunito"/>
              <a:cs typeface="Nunito"/>
              <a:sym typeface="Nunito"/>
            </a:endParaRPr>
          </a:p>
          <a:p>
            <a:pPr marL="0" lvl="0" indent="0" algn="l" rtl="0">
              <a:spcBef>
                <a:spcPts val="0"/>
              </a:spcBef>
              <a:spcAft>
                <a:spcPts val="0"/>
              </a:spcAft>
              <a:buNone/>
            </a:pPr>
            <a:r>
              <a:rPr lang="fr" sz="1800">
                <a:solidFill>
                  <a:schemeClr val="dk1"/>
                </a:solidFill>
                <a:latin typeface="Permanent Marker"/>
                <a:ea typeface="Permanent Marker"/>
                <a:cs typeface="Permanent Marker"/>
                <a:sym typeface="Permanent Marker"/>
              </a:rPr>
              <a:t>for GPU</a:t>
            </a:r>
            <a:endParaRPr sz="1800">
              <a:solidFill>
                <a:schemeClr val="dk1"/>
              </a:solidFill>
              <a:latin typeface="Permanent Marker"/>
              <a:ea typeface="Permanent Marker"/>
              <a:cs typeface="Permanent Marker"/>
              <a:sym typeface="Permanent Marker"/>
            </a:endParaRPr>
          </a:p>
        </p:txBody>
      </p:sp>
      <p:grpSp>
        <p:nvGrpSpPr>
          <p:cNvPr id="2" name="Groupe 1">
            <a:extLst>
              <a:ext uri="{FF2B5EF4-FFF2-40B4-BE49-F238E27FC236}">
                <a16:creationId xmlns:a16="http://schemas.microsoft.com/office/drawing/2014/main" id="{4D856AD4-ABC5-91EE-51C2-A78C533669D8}"/>
              </a:ext>
            </a:extLst>
          </p:cNvPr>
          <p:cNvGrpSpPr/>
          <p:nvPr/>
        </p:nvGrpSpPr>
        <p:grpSpPr>
          <a:xfrm>
            <a:off x="6233138" y="1932823"/>
            <a:ext cx="804300" cy="2151577"/>
            <a:chOff x="6233138" y="1932823"/>
            <a:chExt cx="804300" cy="2151577"/>
          </a:xfrm>
        </p:grpSpPr>
        <p:pic>
          <p:nvPicPr>
            <p:cNvPr id="1214" name="Google Shape;1214;p51"/>
            <p:cNvPicPr preferRelativeResize="0"/>
            <p:nvPr/>
          </p:nvPicPr>
          <p:blipFill>
            <a:blip r:embed="rId3">
              <a:alphaModFix/>
            </a:blip>
            <a:stretch>
              <a:fillRect/>
            </a:stretch>
          </p:blipFill>
          <p:spPr>
            <a:xfrm>
              <a:off x="6319725" y="3242900"/>
              <a:ext cx="631125" cy="841500"/>
            </a:xfrm>
            <a:prstGeom prst="rect">
              <a:avLst/>
            </a:prstGeom>
            <a:noFill/>
            <a:ln>
              <a:noFill/>
            </a:ln>
          </p:spPr>
        </p:pic>
        <p:pic>
          <p:nvPicPr>
            <p:cNvPr id="1215" name="Google Shape;1215;p51"/>
            <p:cNvPicPr preferRelativeResize="0"/>
            <p:nvPr/>
          </p:nvPicPr>
          <p:blipFill>
            <a:blip r:embed="rId4">
              <a:alphaModFix/>
            </a:blip>
            <a:stretch>
              <a:fillRect/>
            </a:stretch>
          </p:blipFill>
          <p:spPr>
            <a:xfrm>
              <a:off x="6233138" y="1932823"/>
              <a:ext cx="804300" cy="804300"/>
            </a:xfrm>
            <a:prstGeom prst="rect">
              <a:avLst/>
            </a:prstGeom>
            <a:noFill/>
            <a:ln>
              <a:noFill/>
            </a:ln>
          </p:spPr>
        </p:pic>
      </p:grpSp>
      <p:sp>
        <p:nvSpPr>
          <p:cNvPr id="1216" name="Google Shape;1216;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60</a:t>
            </a:fld>
            <a:endParaRPr/>
          </a:p>
        </p:txBody>
      </p:sp>
      <p:pic>
        <p:nvPicPr>
          <p:cNvPr id="3" name="Google Shape;54;p13">
            <a:extLst>
              <a:ext uri="{FF2B5EF4-FFF2-40B4-BE49-F238E27FC236}">
                <a16:creationId xmlns:a16="http://schemas.microsoft.com/office/drawing/2014/main" id="{9F4389BD-393F-DC87-7CCD-F9D2CFC3D301}"/>
              </a:ext>
            </a:extLst>
          </p:cNvPr>
          <p:cNvPicPr preferRelativeResize="0"/>
          <p:nvPr/>
        </p:nvPicPr>
        <p:blipFill rotWithShape="1">
          <a:blip r:embed="rId5">
            <a:alphaModFix/>
          </a:blip>
          <a:srcRect t="5223" r="30767" b="5017"/>
          <a:stretch/>
        </p:blipFill>
        <p:spPr>
          <a:xfrm>
            <a:off x="3543619" y="2586640"/>
            <a:ext cx="937800" cy="972600"/>
          </a:xfrm>
          <a:prstGeom prst="ellipse">
            <a:avLst/>
          </a:prstGeom>
          <a:noFill/>
          <a:ln>
            <a:noFill/>
          </a:ln>
        </p:spPr>
      </p:pic>
      <p:pic>
        <p:nvPicPr>
          <p:cNvPr id="4" name="Google Shape;54;p13">
            <a:extLst>
              <a:ext uri="{FF2B5EF4-FFF2-40B4-BE49-F238E27FC236}">
                <a16:creationId xmlns:a16="http://schemas.microsoft.com/office/drawing/2014/main" id="{458E10FD-55D7-B01E-2D2B-59F085761707}"/>
              </a:ext>
            </a:extLst>
          </p:cNvPr>
          <p:cNvPicPr preferRelativeResize="0"/>
          <p:nvPr/>
        </p:nvPicPr>
        <p:blipFill rotWithShape="1">
          <a:blip r:embed="rId5">
            <a:alphaModFix/>
          </a:blip>
          <a:srcRect t="5223" r="30767" b="5017"/>
          <a:stretch/>
        </p:blipFill>
        <p:spPr>
          <a:xfrm>
            <a:off x="4481419" y="3108340"/>
            <a:ext cx="471364" cy="488856"/>
          </a:xfrm>
          <a:prstGeom prst="ellipse">
            <a:avLst/>
          </a:prstGeom>
          <a:noFill/>
          <a:ln>
            <a:noFill/>
          </a:ln>
        </p:spPr>
      </p:pic>
      <p:pic>
        <p:nvPicPr>
          <p:cNvPr id="5" name="Google Shape;54;p13">
            <a:extLst>
              <a:ext uri="{FF2B5EF4-FFF2-40B4-BE49-F238E27FC236}">
                <a16:creationId xmlns:a16="http://schemas.microsoft.com/office/drawing/2014/main" id="{67222708-7C02-C9C3-6D68-94C494B4FB0A}"/>
              </a:ext>
            </a:extLst>
          </p:cNvPr>
          <p:cNvPicPr preferRelativeResize="0"/>
          <p:nvPr/>
        </p:nvPicPr>
        <p:blipFill rotWithShape="1">
          <a:blip r:embed="rId5">
            <a:alphaModFix/>
          </a:blip>
          <a:srcRect t="5223" r="30767" b="5017"/>
          <a:stretch/>
        </p:blipFill>
        <p:spPr>
          <a:xfrm>
            <a:off x="4481419" y="2533152"/>
            <a:ext cx="471364" cy="488856"/>
          </a:xfrm>
          <a:prstGeom prst="ellipse">
            <a:avLst/>
          </a:prstGeom>
          <a:noFill/>
          <a:ln>
            <a:noFill/>
          </a:ln>
        </p:spPr>
      </p:pic>
      <p:sp>
        <p:nvSpPr>
          <p:cNvPr id="6" name="ZoneTexte 5">
            <a:extLst>
              <a:ext uri="{FF2B5EF4-FFF2-40B4-BE49-F238E27FC236}">
                <a16:creationId xmlns:a16="http://schemas.microsoft.com/office/drawing/2014/main" id="{D560C00E-240D-CED2-50EB-9B2BF3224D4D}"/>
              </a:ext>
            </a:extLst>
          </p:cNvPr>
          <p:cNvSpPr txBox="1"/>
          <p:nvPr/>
        </p:nvSpPr>
        <p:spPr>
          <a:xfrm>
            <a:off x="580126" y="286073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76B701"/>
                </a:solidFill>
                <a:latin typeface="Nunito"/>
              </a:rPr>
              <a:t>+ (cache size, memory usage ...)</a:t>
            </a:r>
            <a:endParaRPr lang="fr-FR">
              <a:solidFill>
                <a:srgbClr val="76B701"/>
              </a:solidFill>
            </a:endParaRPr>
          </a:p>
        </p:txBody>
      </p:sp>
      <p:sp>
        <p:nvSpPr>
          <p:cNvPr id="7" name="ZoneTexte 6">
            <a:extLst>
              <a:ext uri="{FF2B5EF4-FFF2-40B4-BE49-F238E27FC236}">
                <a16:creationId xmlns:a16="http://schemas.microsoft.com/office/drawing/2014/main" id="{809A7F0A-C16A-0406-7AEE-253C58380BC2}"/>
              </a:ext>
            </a:extLst>
          </p:cNvPr>
          <p:cNvSpPr txBox="1"/>
          <p:nvPr/>
        </p:nvSpPr>
        <p:spPr>
          <a:xfrm>
            <a:off x="5529531" y="272055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76B701"/>
                </a:solidFill>
                <a:latin typeface="Nunito"/>
              </a:rPr>
              <a:t>+ </a:t>
            </a:r>
            <a:r>
              <a:rPr lang="fr-FR" err="1">
                <a:solidFill>
                  <a:srgbClr val="76B701"/>
                </a:solidFill>
                <a:latin typeface="Nunito"/>
              </a:rPr>
              <a:t>improve</a:t>
            </a:r>
            <a:r>
              <a:rPr lang="fr-FR">
                <a:solidFill>
                  <a:srgbClr val="76B701"/>
                </a:solidFill>
                <a:latin typeface="Nunito"/>
              </a:rPr>
              <a:t> mapping </a:t>
            </a:r>
            <a:r>
              <a:rPr lang="fr-FR" err="1">
                <a:solidFill>
                  <a:srgbClr val="76B701"/>
                </a:solidFill>
                <a:latin typeface="Nunito"/>
              </a:rPr>
              <a:t>choice</a:t>
            </a:r>
            <a:endParaRPr lang="fr-FR" err="1">
              <a:solidFill>
                <a:srgbClr val="76B701"/>
              </a:solidFill>
            </a:endParaRPr>
          </a:p>
        </p:txBody>
      </p:sp>
      <p:sp>
        <p:nvSpPr>
          <p:cNvPr id="9" name="ZoneTexte 8">
            <a:extLst>
              <a:ext uri="{FF2B5EF4-FFF2-40B4-BE49-F238E27FC236}">
                <a16:creationId xmlns:a16="http://schemas.microsoft.com/office/drawing/2014/main" id="{D48AEC14-FED7-4FAB-2253-CE989328A33E}"/>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Conclusion</a:t>
            </a:r>
            <a:endParaRPr lang="fr-FR"/>
          </a:p>
        </p:txBody>
      </p:sp>
    </p:spTree>
    <p:extLst>
      <p:ext uri="{BB962C8B-B14F-4D97-AF65-F5344CB8AC3E}">
        <p14:creationId xmlns:p14="http://schemas.microsoft.com/office/powerpoint/2010/main" val="1850253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Perspectives</a:t>
            </a:r>
            <a:endParaRPr/>
          </a:p>
        </p:txBody>
      </p:sp>
      <p:sp>
        <p:nvSpPr>
          <p:cNvPr id="1222" name="Google Shape;1222;p52"/>
          <p:cNvSpPr txBox="1">
            <a:spLocks noGrp="1"/>
          </p:cNvSpPr>
          <p:nvPr>
            <p:ph type="body" idx="1"/>
          </p:nvPr>
        </p:nvSpPr>
        <p:spPr>
          <a:xfrm>
            <a:off x="311700" y="1152475"/>
            <a:ext cx="8520600" cy="1175400"/>
          </a:xfrm>
          <a:prstGeom prst="rect">
            <a:avLst/>
          </a:prstGeom>
        </p:spPr>
        <p:txBody>
          <a:bodyPr spcFirstLastPara="1" wrap="square" lIns="91425" tIns="91425" rIns="91425" bIns="91425" anchor="t" anchorCtr="0">
            <a:normAutofit fontScale="92500" lnSpcReduction="20000"/>
          </a:bodyPr>
          <a:lstStyle/>
          <a:p>
            <a:pPr>
              <a:lnSpc>
                <a:spcPct val="114999"/>
              </a:lnSpc>
              <a:buClr>
                <a:srgbClr val="194073"/>
              </a:buClr>
            </a:pPr>
            <a:r>
              <a:rPr lang="fr" sz="1500" b="1" dirty="0" err="1">
                <a:solidFill>
                  <a:schemeClr val="accent3">
                    <a:lumMod val="40000"/>
                    <a:lumOff val="60000"/>
                  </a:schemeClr>
                </a:solidFill>
              </a:rPr>
              <a:t>Improve</a:t>
            </a:r>
            <a:r>
              <a:rPr lang="fr" sz="1500" b="1" dirty="0">
                <a:solidFill>
                  <a:schemeClr val="accent3">
                    <a:lumMod val="40000"/>
                    <a:lumOff val="60000"/>
                  </a:schemeClr>
                </a:solidFill>
              </a:rPr>
              <a:t> </a:t>
            </a:r>
            <a:r>
              <a:rPr lang="fr-FR" sz="1500" b="1" dirty="0" err="1">
                <a:solidFill>
                  <a:schemeClr val="accent3">
                    <a:lumMod val="40000"/>
                    <a:lumOff val="60000"/>
                  </a:schemeClr>
                </a:solidFill>
              </a:rPr>
              <a:t>resource</a:t>
            </a:r>
            <a:r>
              <a:rPr lang="fr-FR" sz="1500" b="1" dirty="0">
                <a:solidFill>
                  <a:schemeClr val="accent3">
                    <a:lumMod val="40000"/>
                    <a:lumOff val="60000"/>
                  </a:schemeClr>
                </a:solidFill>
              </a:rPr>
              <a:t> allocation </a:t>
            </a:r>
            <a:r>
              <a:rPr lang="fr-FR" sz="1500" b="1" dirty="0" err="1">
                <a:solidFill>
                  <a:schemeClr val="accent3">
                    <a:lumMod val="40000"/>
                    <a:lumOff val="60000"/>
                  </a:schemeClr>
                </a:solidFill>
              </a:rPr>
              <a:t>method</a:t>
            </a:r>
            <a:r>
              <a:rPr lang="fr-FR" sz="1500" b="1" dirty="0">
                <a:solidFill>
                  <a:schemeClr val="accent3">
                    <a:lumMod val="40000"/>
                    <a:lumOff val="60000"/>
                  </a:schemeClr>
                </a:solidFill>
              </a:rPr>
              <a:t> for GPU </a:t>
            </a:r>
            <a:r>
              <a:rPr lang="fr-FR" sz="1500" b="1" dirty="0" err="1">
                <a:solidFill>
                  <a:schemeClr val="accent3">
                    <a:lumMod val="40000"/>
                    <a:lumOff val="60000"/>
                  </a:schemeClr>
                </a:solidFill>
              </a:rPr>
              <a:t>acelerated</a:t>
            </a:r>
            <a:r>
              <a:rPr lang="fr-FR" sz="1500" b="1" dirty="0">
                <a:solidFill>
                  <a:schemeClr val="accent3">
                    <a:lumMod val="40000"/>
                    <a:lumOff val="60000"/>
                  </a:schemeClr>
                </a:solidFill>
              </a:rPr>
              <a:t> architecture by </a:t>
            </a:r>
            <a:r>
              <a:rPr lang="fr-FR" sz="1500" b="1" dirty="0" err="1">
                <a:solidFill>
                  <a:schemeClr val="accent3">
                    <a:lumMod val="40000"/>
                    <a:lumOff val="60000"/>
                  </a:schemeClr>
                </a:solidFill>
              </a:rPr>
              <a:t>adding</a:t>
            </a:r>
            <a:r>
              <a:rPr lang="fr-FR" sz="1500" b="1" dirty="0">
                <a:solidFill>
                  <a:schemeClr val="accent3">
                    <a:lumMod val="40000"/>
                    <a:lumOff val="60000"/>
                  </a:schemeClr>
                </a:solidFill>
              </a:rPr>
              <a:t> </a:t>
            </a:r>
            <a:r>
              <a:rPr lang="fr-FR" sz="1500" b="1" dirty="0" err="1">
                <a:solidFill>
                  <a:schemeClr val="accent3">
                    <a:lumMod val="40000"/>
                    <a:lumOff val="60000"/>
                  </a:schemeClr>
                </a:solidFill>
              </a:rPr>
              <a:t>additional</a:t>
            </a:r>
            <a:r>
              <a:rPr lang="fr-FR" sz="1500" b="1" dirty="0">
                <a:solidFill>
                  <a:schemeClr val="accent3">
                    <a:lumMod val="40000"/>
                    <a:lumOff val="60000"/>
                  </a:schemeClr>
                </a:solidFill>
              </a:rPr>
              <a:t> key </a:t>
            </a:r>
            <a:r>
              <a:rPr lang="fr-FR" sz="1500" b="1" dirty="0" err="1">
                <a:solidFill>
                  <a:schemeClr val="accent3">
                    <a:lumMod val="40000"/>
                    <a:lumOff val="60000"/>
                  </a:schemeClr>
                </a:solidFill>
              </a:rPr>
              <a:t>feature</a:t>
            </a:r>
            <a:r>
              <a:rPr lang="fr-FR" sz="1500" b="1" dirty="0">
                <a:solidFill>
                  <a:schemeClr val="accent3">
                    <a:lumMod val="40000"/>
                    <a:lumOff val="60000"/>
                  </a:schemeClr>
                </a:solidFill>
              </a:rPr>
              <a:t> on the G-SLA</a:t>
            </a:r>
          </a:p>
          <a:p>
            <a:pPr>
              <a:lnSpc>
                <a:spcPct val="114999"/>
              </a:lnSpc>
              <a:buClr>
                <a:srgbClr val="194073"/>
              </a:buClr>
            </a:pPr>
            <a:r>
              <a:rPr lang="fr-FR" sz="1900" b="1" dirty="0" err="1">
                <a:solidFill>
                  <a:srgbClr val="194073"/>
                </a:solidFill>
                <a:cs typeface="Arial"/>
              </a:rPr>
              <a:t>Improve</a:t>
            </a:r>
            <a:r>
              <a:rPr lang="fr-FR" sz="1900" b="1" dirty="0">
                <a:solidFill>
                  <a:srgbClr val="194073"/>
                </a:solidFill>
                <a:cs typeface="Arial"/>
              </a:rPr>
              <a:t> data </a:t>
            </a:r>
            <a:r>
              <a:rPr lang="fr-FR" sz="1900" b="1" dirty="0" err="1">
                <a:solidFill>
                  <a:srgbClr val="194073"/>
                </a:solidFill>
                <a:cs typeface="Arial"/>
              </a:rPr>
              <a:t>locality</a:t>
            </a:r>
            <a:r>
              <a:rPr lang="fr-FR" sz="1900" b="1" dirty="0">
                <a:solidFill>
                  <a:srgbClr val="194073"/>
                </a:solidFill>
                <a:cs typeface="Arial"/>
              </a:rPr>
              <a:t> and cache </a:t>
            </a:r>
            <a:r>
              <a:rPr lang="fr-FR" sz="1900" b="1" dirty="0" err="1">
                <a:solidFill>
                  <a:srgbClr val="194073"/>
                </a:solidFill>
                <a:cs typeface="Arial"/>
              </a:rPr>
              <a:t>utilization</a:t>
            </a:r>
            <a:r>
              <a:rPr lang="fr-FR" sz="1900" b="1" dirty="0">
                <a:solidFill>
                  <a:srgbClr val="194073"/>
                </a:solidFill>
                <a:cs typeface="Arial"/>
              </a:rPr>
              <a:t> by </a:t>
            </a:r>
            <a:r>
              <a:rPr lang="fr-FR" sz="1900" b="1" dirty="0" err="1">
                <a:solidFill>
                  <a:srgbClr val="194073"/>
                </a:solidFill>
                <a:cs typeface="Arial"/>
              </a:rPr>
              <a:t>automating</a:t>
            </a:r>
            <a:r>
              <a:rPr lang="fr-FR" sz="1900" b="1" dirty="0">
                <a:solidFill>
                  <a:srgbClr val="194073"/>
                </a:solidFill>
                <a:cs typeface="Arial"/>
              </a:rPr>
              <a:t> the process of Loop </a:t>
            </a:r>
            <a:r>
              <a:rPr lang="fr-FR" sz="1900" b="1" dirty="0" err="1">
                <a:solidFill>
                  <a:srgbClr val="194073"/>
                </a:solidFill>
                <a:cs typeface="Arial"/>
              </a:rPr>
              <a:t>reorganization</a:t>
            </a:r>
            <a:r>
              <a:rPr lang="fr-FR" sz="1900" b="1" dirty="0">
                <a:solidFill>
                  <a:srgbClr val="194073"/>
                </a:solidFill>
                <a:cs typeface="Arial"/>
              </a:rPr>
              <a:t> </a:t>
            </a:r>
            <a:r>
              <a:rPr lang="fr-FR" sz="1900" b="1" dirty="0" err="1">
                <a:solidFill>
                  <a:srgbClr val="194073"/>
                </a:solidFill>
                <a:cs typeface="Arial"/>
              </a:rPr>
              <a:t>taking</a:t>
            </a:r>
            <a:r>
              <a:rPr lang="fr-FR" sz="1900" b="1" dirty="0">
                <a:solidFill>
                  <a:srgbClr val="194073"/>
                </a:solidFill>
                <a:cs typeface="Arial"/>
              </a:rPr>
              <a:t> </a:t>
            </a:r>
            <a:r>
              <a:rPr lang="fr-FR" sz="1900" b="1" dirty="0" err="1">
                <a:solidFill>
                  <a:srgbClr val="194073"/>
                </a:solidFill>
                <a:cs typeface="Arial"/>
              </a:rPr>
              <a:t>advantage</a:t>
            </a:r>
            <a:r>
              <a:rPr lang="fr-FR" sz="1900" b="1" dirty="0">
                <a:solidFill>
                  <a:srgbClr val="194073"/>
                </a:solidFill>
                <a:cs typeface="Arial"/>
              </a:rPr>
              <a:t> of </a:t>
            </a:r>
            <a:r>
              <a:rPr lang="fr-FR" sz="1900" b="1" dirty="0" err="1">
                <a:solidFill>
                  <a:srgbClr val="194073"/>
                </a:solidFill>
                <a:cs typeface="Arial"/>
              </a:rPr>
              <a:t>existing</a:t>
            </a:r>
            <a:r>
              <a:rPr lang="fr-FR" sz="1900" b="1" dirty="0">
                <a:solidFill>
                  <a:srgbClr val="194073"/>
                </a:solidFill>
                <a:cs typeface="Arial"/>
              </a:rPr>
              <a:t> </a:t>
            </a:r>
            <a:r>
              <a:rPr lang="fr-FR" sz="1900" b="1" dirty="0" err="1">
                <a:solidFill>
                  <a:srgbClr val="194073"/>
                </a:solidFill>
                <a:cs typeface="Arial"/>
              </a:rPr>
              <a:t>polyhedral</a:t>
            </a:r>
            <a:r>
              <a:rPr lang="fr-FR" sz="1900" b="1" dirty="0">
                <a:solidFill>
                  <a:srgbClr val="194073"/>
                </a:solidFill>
                <a:cs typeface="Arial"/>
              </a:rPr>
              <a:t> </a:t>
            </a:r>
            <a:r>
              <a:rPr lang="fr-FR" sz="1900" b="1" dirty="0" err="1">
                <a:solidFill>
                  <a:srgbClr val="194073"/>
                </a:solidFill>
                <a:cs typeface="Arial"/>
              </a:rPr>
              <a:t>tools</a:t>
            </a:r>
            <a:endParaRPr sz="1900" b="1" dirty="0">
              <a:solidFill>
                <a:srgbClr val="194073"/>
              </a:solidFill>
            </a:endParaRPr>
          </a:p>
        </p:txBody>
      </p:sp>
      <p:sp>
        <p:nvSpPr>
          <p:cNvPr id="1223" name="Google Shape;1223;p52"/>
          <p:cNvSpPr txBox="1"/>
          <p:nvPr/>
        </p:nvSpPr>
        <p:spPr>
          <a:xfrm>
            <a:off x="903825" y="2518150"/>
            <a:ext cx="2048400" cy="47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a:solidFill>
                  <a:schemeClr val="dk1"/>
                </a:solidFill>
                <a:latin typeface="Nunito"/>
                <a:ea typeface="Nunito"/>
                <a:cs typeface="Nunito"/>
                <a:sym typeface="Nunito"/>
              </a:rPr>
              <a:t>SCAPE </a:t>
            </a:r>
            <a:endParaRPr sz="1800">
              <a:solidFill>
                <a:schemeClr val="dk1"/>
              </a:solidFill>
              <a:latin typeface="Nunito"/>
              <a:ea typeface="Nunito"/>
              <a:cs typeface="Nunito"/>
              <a:sym typeface="Nunito"/>
            </a:endParaRPr>
          </a:p>
          <a:p>
            <a:pPr marL="0" lvl="0" indent="0" algn="ctr" rtl="0">
              <a:spcBef>
                <a:spcPts val="0"/>
              </a:spcBef>
              <a:spcAft>
                <a:spcPts val="0"/>
              </a:spcAft>
              <a:buNone/>
            </a:pPr>
            <a:r>
              <a:rPr lang="fr" sz="1800">
                <a:solidFill>
                  <a:schemeClr val="dk1"/>
                </a:solidFill>
                <a:latin typeface="Permanent Marker"/>
                <a:ea typeface="Permanent Marker"/>
                <a:cs typeface="Permanent Marker"/>
                <a:sym typeface="Permanent Marker"/>
              </a:rPr>
              <a:t>Loop formation</a:t>
            </a:r>
            <a:endParaRPr sz="1800">
              <a:solidFill>
                <a:schemeClr val="dk1"/>
              </a:solidFill>
              <a:latin typeface="Permanent Marker"/>
              <a:ea typeface="Permanent Marker"/>
              <a:cs typeface="Permanent Marker"/>
              <a:sym typeface="Permanent Marker"/>
            </a:endParaRPr>
          </a:p>
        </p:txBody>
      </p:sp>
      <p:sp>
        <p:nvSpPr>
          <p:cNvPr id="1225" name="Google Shape;1225;p52"/>
          <p:cNvSpPr txBox="1"/>
          <p:nvPr/>
        </p:nvSpPr>
        <p:spPr>
          <a:xfrm>
            <a:off x="6085563" y="2518150"/>
            <a:ext cx="2154600" cy="47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a:solidFill>
                  <a:schemeClr val="dk1"/>
                </a:solidFill>
                <a:latin typeface="Nunito"/>
                <a:ea typeface="Nunito"/>
                <a:cs typeface="Nunito"/>
                <a:sym typeface="Nunito"/>
              </a:rPr>
              <a:t>APOLLO </a:t>
            </a:r>
            <a:endParaRPr sz="1800">
              <a:solidFill>
                <a:schemeClr val="dk1"/>
              </a:solidFill>
              <a:latin typeface="Nunito"/>
              <a:ea typeface="Nunito"/>
              <a:cs typeface="Nunito"/>
              <a:sym typeface="Nunito"/>
            </a:endParaRPr>
          </a:p>
          <a:p>
            <a:pPr marL="0" lvl="0" indent="0" algn="ctr" rtl="0">
              <a:spcBef>
                <a:spcPts val="0"/>
              </a:spcBef>
              <a:spcAft>
                <a:spcPts val="0"/>
              </a:spcAft>
              <a:buNone/>
            </a:pPr>
            <a:r>
              <a:rPr lang="fr" sz="1800">
                <a:solidFill>
                  <a:schemeClr val="dk1"/>
                </a:solidFill>
                <a:latin typeface="Permanent Marker"/>
                <a:ea typeface="Permanent Marker"/>
                <a:cs typeface="Permanent Marker"/>
                <a:sym typeface="Permanent Marker"/>
              </a:rPr>
              <a:t>Runtime manager</a:t>
            </a:r>
            <a:endParaRPr sz="1800">
              <a:solidFill>
                <a:schemeClr val="dk1"/>
              </a:solidFill>
              <a:latin typeface="Permanent Marker"/>
              <a:ea typeface="Permanent Marker"/>
              <a:cs typeface="Permanent Marker"/>
              <a:sym typeface="Permanent Marker"/>
            </a:endParaRPr>
          </a:p>
        </p:txBody>
      </p:sp>
      <p:sp>
        <p:nvSpPr>
          <p:cNvPr id="1227" name="Google Shape;1227;p52"/>
          <p:cNvSpPr txBox="1"/>
          <p:nvPr/>
        </p:nvSpPr>
        <p:spPr>
          <a:xfrm>
            <a:off x="3135300" y="2518150"/>
            <a:ext cx="2767200" cy="47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800">
                <a:solidFill>
                  <a:schemeClr val="dk1"/>
                </a:solidFill>
                <a:latin typeface="Nunito"/>
                <a:ea typeface="Nunito"/>
                <a:cs typeface="Nunito"/>
                <a:sym typeface="Nunito"/>
              </a:rPr>
              <a:t>isl/Pluto </a:t>
            </a:r>
            <a:endParaRPr sz="1800">
              <a:solidFill>
                <a:schemeClr val="dk1"/>
              </a:solidFill>
              <a:latin typeface="Nunito"/>
              <a:ea typeface="Nunito"/>
              <a:cs typeface="Nunito"/>
              <a:sym typeface="Nunito"/>
            </a:endParaRPr>
          </a:p>
          <a:p>
            <a:pPr marL="0" lvl="0" indent="0" algn="ctr" rtl="0">
              <a:spcBef>
                <a:spcPts val="0"/>
              </a:spcBef>
              <a:spcAft>
                <a:spcPts val="0"/>
              </a:spcAft>
              <a:buNone/>
            </a:pPr>
            <a:r>
              <a:rPr lang="fr" sz="1800">
                <a:solidFill>
                  <a:schemeClr val="dk1"/>
                </a:solidFill>
                <a:latin typeface="Permanent Marker"/>
                <a:ea typeface="Permanent Marker"/>
                <a:cs typeface="Permanent Marker"/>
                <a:sym typeface="Permanent Marker"/>
              </a:rPr>
              <a:t>Loop Reorganizer</a:t>
            </a:r>
            <a:endParaRPr sz="1800">
              <a:solidFill>
                <a:schemeClr val="dk1"/>
              </a:solidFill>
              <a:latin typeface="Permanent Marker"/>
              <a:ea typeface="Permanent Marker"/>
              <a:cs typeface="Permanent Marker"/>
              <a:sym typeface="Permanent Marker"/>
            </a:endParaRPr>
          </a:p>
        </p:txBody>
      </p:sp>
      <p:sp>
        <p:nvSpPr>
          <p:cNvPr id="1229" name="Google Shape;1229;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61</a:t>
            </a:fld>
            <a:endParaRPr/>
          </a:p>
        </p:txBody>
      </p:sp>
      <p:pic>
        <p:nvPicPr>
          <p:cNvPr id="2" name="Google Shape;54;p13">
            <a:extLst>
              <a:ext uri="{FF2B5EF4-FFF2-40B4-BE49-F238E27FC236}">
                <a16:creationId xmlns:a16="http://schemas.microsoft.com/office/drawing/2014/main" id="{CEAD708B-7294-F4FF-7911-A40A610A32A3}"/>
              </a:ext>
            </a:extLst>
          </p:cNvPr>
          <p:cNvPicPr preferRelativeResize="0"/>
          <p:nvPr/>
        </p:nvPicPr>
        <p:blipFill rotWithShape="1">
          <a:blip r:embed="rId3">
            <a:alphaModFix/>
          </a:blip>
          <a:srcRect t="5223" r="30767" b="5017"/>
          <a:stretch/>
        </p:blipFill>
        <p:spPr>
          <a:xfrm>
            <a:off x="1303900" y="3504725"/>
            <a:ext cx="937800" cy="972600"/>
          </a:xfrm>
          <a:prstGeom prst="ellipse">
            <a:avLst/>
          </a:prstGeom>
          <a:noFill/>
          <a:ln>
            <a:noFill/>
          </a:ln>
        </p:spPr>
      </p:pic>
      <p:pic>
        <p:nvPicPr>
          <p:cNvPr id="3" name="Google Shape;54;p13">
            <a:extLst>
              <a:ext uri="{FF2B5EF4-FFF2-40B4-BE49-F238E27FC236}">
                <a16:creationId xmlns:a16="http://schemas.microsoft.com/office/drawing/2014/main" id="{49E7546A-4145-0D4E-7CB2-F22C27C6D55D}"/>
              </a:ext>
            </a:extLst>
          </p:cNvPr>
          <p:cNvPicPr preferRelativeResize="0"/>
          <p:nvPr/>
        </p:nvPicPr>
        <p:blipFill rotWithShape="1">
          <a:blip r:embed="rId3">
            <a:alphaModFix/>
          </a:blip>
          <a:srcRect t="5223" r="30767" b="5017"/>
          <a:stretch/>
        </p:blipFill>
        <p:spPr>
          <a:xfrm>
            <a:off x="2241700" y="4026425"/>
            <a:ext cx="471364" cy="488856"/>
          </a:xfrm>
          <a:prstGeom prst="ellipse">
            <a:avLst/>
          </a:prstGeom>
          <a:noFill/>
          <a:ln>
            <a:noFill/>
          </a:ln>
        </p:spPr>
      </p:pic>
      <p:pic>
        <p:nvPicPr>
          <p:cNvPr id="4" name="Google Shape;54;p13">
            <a:extLst>
              <a:ext uri="{FF2B5EF4-FFF2-40B4-BE49-F238E27FC236}">
                <a16:creationId xmlns:a16="http://schemas.microsoft.com/office/drawing/2014/main" id="{C0426A2C-5753-E45F-AB6A-61DA9CBD1C0B}"/>
              </a:ext>
            </a:extLst>
          </p:cNvPr>
          <p:cNvPicPr preferRelativeResize="0"/>
          <p:nvPr/>
        </p:nvPicPr>
        <p:blipFill rotWithShape="1">
          <a:blip r:embed="rId3">
            <a:alphaModFix/>
          </a:blip>
          <a:srcRect t="5223" r="30767" b="5017"/>
          <a:stretch/>
        </p:blipFill>
        <p:spPr>
          <a:xfrm>
            <a:off x="2241700" y="3451237"/>
            <a:ext cx="471364" cy="488856"/>
          </a:xfrm>
          <a:prstGeom prst="ellipse">
            <a:avLst/>
          </a:prstGeom>
          <a:noFill/>
          <a:ln>
            <a:noFill/>
          </a:ln>
        </p:spPr>
      </p:pic>
      <p:pic>
        <p:nvPicPr>
          <p:cNvPr id="5" name="Google Shape;54;p13">
            <a:extLst>
              <a:ext uri="{FF2B5EF4-FFF2-40B4-BE49-F238E27FC236}">
                <a16:creationId xmlns:a16="http://schemas.microsoft.com/office/drawing/2014/main" id="{2018E4C9-ABDB-B4CF-E2FC-E74D95B07BB4}"/>
              </a:ext>
            </a:extLst>
          </p:cNvPr>
          <p:cNvPicPr preferRelativeResize="0"/>
          <p:nvPr/>
        </p:nvPicPr>
        <p:blipFill rotWithShape="1">
          <a:blip r:embed="rId3">
            <a:alphaModFix/>
          </a:blip>
          <a:srcRect t="5223" r="30767" b="5017"/>
          <a:stretch/>
        </p:blipFill>
        <p:spPr>
          <a:xfrm>
            <a:off x="3650864" y="3504725"/>
            <a:ext cx="937800" cy="972600"/>
          </a:xfrm>
          <a:prstGeom prst="ellipse">
            <a:avLst/>
          </a:prstGeom>
          <a:noFill/>
          <a:ln>
            <a:noFill/>
          </a:ln>
        </p:spPr>
      </p:pic>
      <p:pic>
        <p:nvPicPr>
          <p:cNvPr id="6" name="Google Shape;54;p13">
            <a:extLst>
              <a:ext uri="{FF2B5EF4-FFF2-40B4-BE49-F238E27FC236}">
                <a16:creationId xmlns:a16="http://schemas.microsoft.com/office/drawing/2014/main" id="{DBC22B5E-591E-D2FD-0DD6-4DF580E54D5C}"/>
              </a:ext>
            </a:extLst>
          </p:cNvPr>
          <p:cNvPicPr preferRelativeResize="0"/>
          <p:nvPr/>
        </p:nvPicPr>
        <p:blipFill rotWithShape="1">
          <a:blip r:embed="rId3">
            <a:alphaModFix/>
          </a:blip>
          <a:srcRect t="5223" r="30767" b="5017"/>
          <a:stretch/>
        </p:blipFill>
        <p:spPr>
          <a:xfrm>
            <a:off x="4588664" y="4026425"/>
            <a:ext cx="471364" cy="488856"/>
          </a:xfrm>
          <a:prstGeom prst="ellipse">
            <a:avLst/>
          </a:prstGeom>
          <a:noFill/>
          <a:ln>
            <a:noFill/>
          </a:ln>
        </p:spPr>
      </p:pic>
      <p:pic>
        <p:nvPicPr>
          <p:cNvPr id="7" name="Google Shape;54;p13">
            <a:extLst>
              <a:ext uri="{FF2B5EF4-FFF2-40B4-BE49-F238E27FC236}">
                <a16:creationId xmlns:a16="http://schemas.microsoft.com/office/drawing/2014/main" id="{15147C24-9F57-16DB-1057-FBAF48AC627B}"/>
              </a:ext>
            </a:extLst>
          </p:cNvPr>
          <p:cNvPicPr preferRelativeResize="0"/>
          <p:nvPr/>
        </p:nvPicPr>
        <p:blipFill rotWithShape="1">
          <a:blip r:embed="rId3">
            <a:alphaModFix/>
          </a:blip>
          <a:srcRect t="5223" r="30767" b="5017"/>
          <a:stretch/>
        </p:blipFill>
        <p:spPr>
          <a:xfrm>
            <a:off x="4588664" y="3451237"/>
            <a:ext cx="471364" cy="488856"/>
          </a:xfrm>
          <a:prstGeom prst="ellipse">
            <a:avLst/>
          </a:prstGeom>
          <a:noFill/>
          <a:ln>
            <a:noFill/>
          </a:ln>
        </p:spPr>
      </p:pic>
      <p:pic>
        <p:nvPicPr>
          <p:cNvPr id="8" name="Google Shape;54;p13">
            <a:extLst>
              <a:ext uri="{FF2B5EF4-FFF2-40B4-BE49-F238E27FC236}">
                <a16:creationId xmlns:a16="http://schemas.microsoft.com/office/drawing/2014/main" id="{6FAFAC1D-A4C6-AAB1-9487-BA8EC07FFCDC}"/>
              </a:ext>
            </a:extLst>
          </p:cNvPr>
          <p:cNvPicPr preferRelativeResize="0"/>
          <p:nvPr/>
        </p:nvPicPr>
        <p:blipFill rotWithShape="1">
          <a:blip r:embed="rId3">
            <a:alphaModFix/>
          </a:blip>
          <a:srcRect t="5223" r="30767" b="5017"/>
          <a:stretch/>
        </p:blipFill>
        <p:spPr>
          <a:xfrm>
            <a:off x="6430938" y="3466769"/>
            <a:ext cx="937800" cy="972600"/>
          </a:xfrm>
          <a:prstGeom prst="ellipse">
            <a:avLst/>
          </a:prstGeom>
          <a:noFill/>
          <a:ln>
            <a:noFill/>
          </a:ln>
        </p:spPr>
      </p:pic>
      <p:pic>
        <p:nvPicPr>
          <p:cNvPr id="9" name="Google Shape;54;p13">
            <a:extLst>
              <a:ext uri="{FF2B5EF4-FFF2-40B4-BE49-F238E27FC236}">
                <a16:creationId xmlns:a16="http://schemas.microsoft.com/office/drawing/2014/main" id="{BCDDC446-1AC8-EF83-09D3-603F69D12360}"/>
              </a:ext>
            </a:extLst>
          </p:cNvPr>
          <p:cNvPicPr preferRelativeResize="0"/>
          <p:nvPr/>
        </p:nvPicPr>
        <p:blipFill rotWithShape="1">
          <a:blip r:embed="rId3">
            <a:alphaModFix/>
          </a:blip>
          <a:srcRect t="5223" r="30767" b="5017"/>
          <a:stretch/>
        </p:blipFill>
        <p:spPr>
          <a:xfrm>
            <a:off x="7368738" y="3988469"/>
            <a:ext cx="471364" cy="488856"/>
          </a:xfrm>
          <a:prstGeom prst="ellipse">
            <a:avLst/>
          </a:prstGeom>
          <a:noFill/>
          <a:ln>
            <a:noFill/>
          </a:ln>
        </p:spPr>
      </p:pic>
      <p:pic>
        <p:nvPicPr>
          <p:cNvPr id="10" name="Google Shape;54;p13">
            <a:extLst>
              <a:ext uri="{FF2B5EF4-FFF2-40B4-BE49-F238E27FC236}">
                <a16:creationId xmlns:a16="http://schemas.microsoft.com/office/drawing/2014/main" id="{0EBF3A20-796E-61A2-4115-19A7403F2E48}"/>
              </a:ext>
            </a:extLst>
          </p:cNvPr>
          <p:cNvPicPr preferRelativeResize="0"/>
          <p:nvPr/>
        </p:nvPicPr>
        <p:blipFill rotWithShape="1">
          <a:blip r:embed="rId3">
            <a:alphaModFix/>
          </a:blip>
          <a:srcRect t="5223" r="30767" b="5017"/>
          <a:stretch/>
        </p:blipFill>
        <p:spPr>
          <a:xfrm>
            <a:off x="7368738" y="3413281"/>
            <a:ext cx="471364" cy="488856"/>
          </a:xfrm>
          <a:prstGeom prst="ellipse">
            <a:avLst/>
          </a:prstGeom>
          <a:noFill/>
          <a:ln>
            <a:noFill/>
          </a:ln>
        </p:spPr>
      </p:pic>
      <p:sp>
        <p:nvSpPr>
          <p:cNvPr id="11" name="Google Shape;660;p27">
            <a:extLst>
              <a:ext uri="{FF2B5EF4-FFF2-40B4-BE49-F238E27FC236}">
                <a16:creationId xmlns:a16="http://schemas.microsoft.com/office/drawing/2014/main" id="{D576C4FA-A7A3-7F66-65F4-244214E6C538}"/>
              </a:ext>
            </a:extLst>
          </p:cNvPr>
          <p:cNvSpPr/>
          <p:nvPr/>
        </p:nvSpPr>
        <p:spPr>
          <a:xfrm>
            <a:off x="2775261" y="3696528"/>
            <a:ext cx="808477" cy="551952"/>
          </a:xfrm>
          <a:prstGeom prst="roundRect">
            <a:avLst>
              <a:gd name="adj" fmla="val 4012"/>
            </a:avLst>
          </a:prstGeom>
          <a:solidFill>
            <a:srgbClr val="F9F9F9"/>
          </a:solidFill>
          <a:ln>
            <a:solidFill>
              <a:schemeClr val="bg2">
                <a:lumMod val="20000"/>
                <a:lumOff val="80000"/>
              </a:schemeClr>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a:solidFill>
                  <a:srgbClr val="000000"/>
                </a:solidFill>
                <a:latin typeface="Fira Code"/>
                <a:ea typeface="Fira Code"/>
                <a:cs typeface="Fira Code"/>
                <a:sym typeface="Fira Code"/>
              </a:rPr>
              <a:t>for(i&lt;2)</a:t>
            </a:r>
            <a:endParaRPr sz="1200">
              <a:solidFill>
                <a:srgbClr val="000000"/>
              </a:solidFill>
              <a:latin typeface="Fira Code"/>
              <a:ea typeface="Fira Code"/>
              <a:cs typeface="Fira Code"/>
              <a:sym typeface="Fira Code"/>
            </a:endParaRPr>
          </a:p>
          <a:p>
            <a:pPr marL="50800" lvl="0" indent="0" algn="l" rtl="0">
              <a:spcBef>
                <a:spcPts val="0"/>
              </a:spcBef>
              <a:spcAft>
                <a:spcPts val="0"/>
              </a:spcAft>
              <a:buNone/>
            </a:pPr>
            <a:r>
              <a:rPr lang="en-GB" sz="1200">
                <a:solidFill>
                  <a:srgbClr val="000000"/>
                </a:solidFill>
                <a:latin typeface="Fira Code"/>
                <a:ea typeface="Fira Code"/>
                <a:cs typeface="Fira Code"/>
                <a:sym typeface="Fira Code"/>
              </a:rPr>
              <a:t>…</a:t>
            </a:r>
            <a:endParaRPr sz="1200">
              <a:solidFill>
                <a:srgbClr val="000000"/>
              </a:solidFill>
              <a:latin typeface="Fira Code"/>
              <a:ea typeface="Fira Code"/>
              <a:cs typeface="Fira Code"/>
              <a:sym typeface="Fira Code"/>
            </a:endParaRPr>
          </a:p>
        </p:txBody>
      </p:sp>
      <p:grpSp>
        <p:nvGrpSpPr>
          <p:cNvPr id="15" name="Groupe 14">
            <a:extLst>
              <a:ext uri="{FF2B5EF4-FFF2-40B4-BE49-F238E27FC236}">
                <a16:creationId xmlns:a16="http://schemas.microsoft.com/office/drawing/2014/main" id="{B7C11F04-3C1B-1D0B-DAA3-9295441899D6}"/>
              </a:ext>
            </a:extLst>
          </p:cNvPr>
          <p:cNvGrpSpPr/>
          <p:nvPr/>
        </p:nvGrpSpPr>
        <p:grpSpPr>
          <a:xfrm>
            <a:off x="5221480" y="3350185"/>
            <a:ext cx="1113277" cy="856752"/>
            <a:chOff x="5221480" y="3350185"/>
            <a:chExt cx="1113277" cy="856752"/>
          </a:xfrm>
        </p:grpSpPr>
        <p:sp>
          <p:nvSpPr>
            <p:cNvPr id="12" name="Google Shape;660;p27">
              <a:extLst>
                <a:ext uri="{FF2B5EF4-FFF2-40B4-BE49-F238E27FC236}">
                  <a16:creationId xmlns:a16="http://schemas.microsoft.com/office/drawing/2014/main" id="{D6F10464-192D-3B5E-5DA4-195B24672259}"/>
                </a:ext>
              </a:extLst>
            </p:cNvPr>
            <p:cNvSpPr/>
            <p:nvPr/>
          </p:nvSpPr>
          <p:spPr>
            <a:xfrm>
              <a:off x="5221480" y="3350185"/>
              <a:ext cx="808477" cy="551952"/>
            </a:xfrm>
            <a:prstGeom prst="roundRect">
              <a:avLst>
                <a:gd name="adj" fmla="val 4012"/>
              </a:avLst>
            </a:prstGeom>
            <a:solidFill>
              <a:srgbClr val="F9F9F9"/>
            </a:solidFill>
            <a:ln>
              <a:solidFill>
                <a:schemeClr val="bg2">
                  <a:lumMod val="20000"/>
                  <a:lumOff val="80000"/>
                </a:schemeClr>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a:solidFill>
                    <a:srgbClr val="000000"/>
                  </a:solidFill>
                  <a:latin typeface="Fira Code"/>
                  <a:ea typeface="Fira Code"/>
                  <a:cs typeface="Fira Code"/>
                  <a:sym typeface="Fira Code"/>
                </a:rPr>
                <a:t>for(i&lt;2)</a:t>
              </a:r>
              <a:endParaRPr sz="1200">
                <a:solidFill>
                  <a:srgbClr val="000000"/>
                </a:solidFill>
                <a:latin typeface="Fira Code"/>
                <a:ea typeface="Fira Code"/>
                <a:cs typeface="Fira Code"/>
                <a:sym typeface="Fira Code"/>
              </a:endParaRPr>
            </a:p>
            <a:p>
              <a:pPr marL="50800" lvl="0" indent="0" algn="l" rtl="0">
                <a:spcBef>
                  <a:spcPts val="0"/>
                </a:spcBef>
                <a:spcAft>
                  <a:spcPts val="0"/>
                </a:spcAft>
                <a:buNone/>
              </a:pPr>
              <a:r>
                <a:rPr lang="en-GB" sz="1200">
                  <a:solidFill>
                    <a:srgbClr val="000000"/>
                  </a:solidFill>
                  <a:latin typeface="Fira Code"/>
                  <a:ea typeface="Fira Code"/>
                  <a:cs typeface="Fira Code"/>
                  <a:sym typeface="Fira Code"/>
                </a:rPr>
                <a:t>…</a:t>
              </a:r>
              <a:endParaRPr sz="1200">
                <a:solidFill>
                  <a:srgbClr val="000000"/>
                </a:solidFill>
                <a:latin typeface="Fira Code"/>
                <a:ea typeface="Fira Code"/>
                <a:cs typeface="Fira Code"/>
                <a:sym typeface="Fira Code"/>
              </a:endParaRPr>
            </a:p>
          </p:txBody>
        </p:sp>
        <p:sp>
          <p:nvSpPr>
            <p:cNvPr id="13" name="Google Shape;660;p27">
              <a:extLst>
                <a:ext uri="{FF2B5EF4-FFF2-40B4-BE49-F238E27FC236}">
                  <a16:creationId xmlns:a16="http://schemas.microsoft.com/office/drawing/2014/main" id="{F9596B2A-0ED5-096B-B39C-D19ED8A3D9EE}"/>
                </a:ext>
              </a:extLst>
            </p:cNvPr>
            <p:cNvSpPr/>
            <p:nvPr/>
          </p:nvSpPr>
          <p:spPr>
            <a:xfrm>
              <a:off x="5373880" y="3502585"/>
              <a:ext cx="808477" cy="551952"/>
            </a:xfrm>
            <a:prstGeom prst="roundRect">
              <a:avLst>
                <a:gd name="adj" fmla="val 4012"/>
              </a:avLst>
            </a:prstGeom>
            <a:solidFill>
              <a:srgbClr val="F9F9F9"/>
            </a:solidFill>
            <a:ln>
              <a:solidFill>
                <a:schemeClr val="bg2">
                  <a:lumMod val="20000"/>
                  <a:lumOff val="80000"/>
                </a:schemeClr>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a:solidFill>
                    <a:srgbClr val="000000"/>
                  </a:solidFill>
                  <a:latin typeface="Fira Code"/>
                  <a:ea typeface="Fira Code"/>
                  <a:cs typeface="Fira Code"/>
                  <a:sym typeface="Fira Code"/>
                </a:rPr>
                <a:t>for(i&lt;2)</a:t>
              </a:r>
              <a:endParaRPr sz="1200">
                <a:solidFill>
                  <a:srgbClr val="000000"/>
                </a:solidFill>
                <a:latin typeface="Fira Code"/>
                <a:ea typeface="Fira Code"/>
                <a:cs typeface="Fira Code"/>
                <a:sym typeface="Fira Code"/>
              </a:endParaRPr>
            </a:p>
            <a:p>
              <a:pPr marL="50800" lvl="0" indent="0" algn="l" rtl="0">
                <a:spcBef>
                  <a:spcPts val="0"/>
                </a:spcBef>
                <a:spcAft>
                  <a:spcPts val="0"/>
                </a:spcAft>
                <a:buNone/>
              </a:pPr>
              <a:r>
                <a:rPr lang="en-GB" sz="1200">
                  <a:solidFill>
                    <a:srgbClr val="000000"/>
                  </a:solidFill>
                  <a:latin typeface="Fira Code"/>
                  <a:ea typeface="Fira Code"/>
                  <a:cs typeface="Fira Code"/>
                  <a:sym typeface="Fira Code"/>
                </a:rPr>
                <a:t>…</a:t>
              </a:r>
              <a:endParaRPr sz="1200">
                <a:solidFill>
                  <a:srgbClr val="000000"/>
                </a:solidFill>
                <a:latin typeface="Fira Code"/>
                <a:ea typeface="Fira Code"/>
                <a:cs typeface="Fira Code"/>
                <a:sym typeface="Fira Code"/>
              </a:endParaRPr>
            </a:p>
          </p:txBody>
        </p:sp>
        <p:sp>
          <p:nvSpPr>
            <p:cNvPr id="14" name="Google Shape;660;p27">
              <a:extLst>
                <a:ext uri="{FF2B5EF4-FFF2-40B4-BE49-F238E27FC236}">
                  <a16:creationId xmlns:a16="http://schemas.microsoft.com/office/drawing/2014/main" id="{94CA0056-8434-2923-D3F4-4057221A068F}"/>
                </a:ext>
              </a:extLst>
            </p:cNvPr>
            <p:cNvSpPr/>
            <p:nvPr/>
          </p:nvSpPr>
          <p:spPr>
            <a:xfrm>
              <a:off x="5526280" y="3654985"/>
              <a:ext cx="808477" cy="551952"/>
            </a:xfrm>
            <a:prstGeom prst="roundRect">
              <a:avLst>
                <a:gd name="adj" fmla="val 4012"/>
              </a:avLst>
            </a:prstGeom>
            <a:solidFill>
              <a:srgbClr val="F9F9F9"/>
            </a:solidFill>
            <a:ln>
              <a:solidFill>
                <a:schemeClr val="bg2">
                  <a:lumMod val="20000"/>
                  <a:lumOff val="80000"/>
                </a:schemeClr>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a:solidFill>
                    <a:srgbClr val="000000"/>
                  </a:solidFill>
                  <a:latin typeface="Fira Code"/>
                  <a:ea typeface="Fira Code"/>
                  <a:cs typeface="Fira Code"/>
                  <a:sym typeface="Fira Code"/>
                </a:rPr>
                <a:t>for(i&lt;6)</a:t>
              </a:r>
              <a:endParaRPr sz="1200">
                <a:solidFill>
                  <a:srgbClr val="000000"/>
                </a:solidFill>
                <a:latin typeface="Fira Code"/>
                <a:ea typeface="Fira Code"/>
                <a:cs typeface="Fira Code"/>
                <a:sym typeface="Fira Code"/>
              </a:endParaRPr>
            </a:p>
            <a:p>
              <a:pPr marL="50800" lvl="0" indent="0" algn="l" rtl="0">
                <a:spcBef>
                  <a:spcPts val="0"/>
                </a:spcBef>
                <a:spcAft>
                  <a:spcPts val="0"/>
                </a:spcAft>
                <a:buNone/>
              </a:pPr>
              <a:r>
                <a:rPr lang="en-GB" sz="1200">
                  <a:solidFill>
                    <a:srgbClr val="000000"/>
                  </a:solidFill>
                  <a:latin typeface="Fira Code"/>
                  <a:ea typeface="Fira Code"/>
                  <a:cs typeface="Fira Code"/>
                  <a:sym typeface="Fira Code"/>
                </a:rPr>
                <a:t>…</a:t>
              </a:r>
              <a:endParaRPr sz="1200">
                <a:solidFill>
                  <a:srgbClr val="000000"/>
                </a:solidFill>
                <a:latin typeface="Fira Code"/>
                <a:ea typeface="Fira Code"/>
                <a:cs typeface="Fira Code"/>
                <a:sym typeface="Fira Code"/>
              </a:endParaRPr>
            </a:p>
          </p:txBody>
        </p:sp>
      </p:grpSp>
      <p:grpSp>
        <p:nvGrpSpPr>
          <p:cNvPr id="16" name="Groupe 15">
            <a:extLst>
              <a:ext uri="{FF2B5EF4-FFF2-40B4-BE49-F238E27FC236}">
                <a16:creationId xmlns:a16="http://schemas.microsoft.com/office/drawing/2014/main" id="{BA68852B-E9E4-C4B1-CF75-9F4993192E7B}"/>
              </a:ext>
            </a:extLst>
          </p:cNvPr>
          <p:cNvGrpSpPr/>
          <p:nvPr/>
        </p:nvGrpSpPr>
        <p:grpSpPr>
          <a:xfrm>
            <a:off x="7907881" y="3323091"/>
            <a:ext cx="1113277" cy="856752"/>
            <a:chOff x="5221480" y="3350185"/>
            <a:chExt cx="1113277" cy="856752"/>
          </a:xfrm>
        </p:grpSpPr>
        <p:sp>
          <p:nvSpPr>
            <p:cNvPr id="17" name="Google Shape;660;p27">
              <a:extLst>
                <a:ext uri="{FF2B5EF4-FFF2-40B4-BE49-F238E27FC236}">
                  <a16:creationId xmlns:a16="http://schemas.microsoft.com/office/drawing/2014/main" id="{F0B6C329-5939-1C6D-AFBC-F07FD766CF88}"/>
                </a:ext>
              </a:extLst>
            </p:cNvPr>
            <p:cNvSpPr/>
            <p:nvPr/>
          </p:nvSpPr>
          <p:spPr>
            <a:xfrm>
              <a:off x="5221480" y="3350185"/>
              <a:ext cx="808477" cy="551952"/>
            </a:xfrm>
            <a:prstGeom prst="roundRect">
              <a:avLst>
                <a:gd name="adj" fmla="val 4012"/>
              </a:avLst>
            </a:prstGeom>
            <a:solidFill>
              <a:srgbClr val="F9F9F9"/>
            </a:solidFill>
            <a:ln w="19050">
              <a:solidFill>
                <a:srgbClr val="00B050"/>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a:solidFill>
                    <a:srgbClr val="000000"/>
                  </a:solidFill>
                  <a:latin typeface="Fira Code"/>
                  <a:ea typeface="Fira Code"/>
                  <a:cs typeface="Fira Code"/>
                  <a:sym typeface="Fira Code"/>
                </a:rPr>
                <a:t>for(i&lt;2)</a:t>
              </a:r>
              <a:endParaRPr sz="1200">
                <a:solidFill>
                  <a:srgbClr val="000000"/>
                </a:solidFill>
                <a:latin typeface="Fira Code"/>
                <a:ea typeface="Fira Code"/>
                <a:cs typeface="Fira Code"/>
                <a:sym typeface="Fira Code"/>
              </a:endParaRPr>
            </a:p>
            <a:p>
              <a:pPr marL="50800" lvl="0" indent="0" algn="l" rtl="0">
                <a:spcBef>
                  <a:spcPts val="0"/>
                </a:spcBef>
                <a:spcAft>
                  <a:spcPts val="0"/>
                </a:spcAft>
                <a:buNone/>
              </a:pPr>
              <a:r>
                <a:rPr lang="en-GB" sz="1200">
                  <a:solidFill>
                    <a:srgbClr val="000000"/>
                  </a:solidFill>
                  <a:latin typeface="Fira Code"/>
                  <a:ea typeface="Fira Code"/>
                  <a:cs typeface="Fira Code"/>
                  <a:sym typeface="Fira Code"/>
                </a:rPr>
                <a:t>…</a:t>
              </a:r>
              <a:endParaRPr sz="1200">
                <a:solidFill>
                  <a:srgbClr val="000000"/>
                </a:solidFill>
                <a:latin typeface="Fira Code"/>
                <a:ea typeface="Fira Code"/>
                <a:cs typeface="Fira Code"/>
                <a:sym typeface="Fira Code"/>
              </a:endParaRPr>
            </a:p>
          </p:txBody>
        </p:sp>
        <p:sp>
          <p:nvSpPr>
            <p:cNvPr id="18" name="Google Shape;660;p27">
              <a:extLst>
                <a:ext uri="{FF2B5EF4-FFF2-40B4-BE49-F238E27FC236}">
                  <a16:creationId xmlns:a16="http://schemas.microsoft.com/office/drawing/2014/main" id="{FADBB653-34C6-CB25-A490-C5E08629D284}"/>
                </a:ext>
              </a:extLst>
            </p:cNvPr>
            <p:cNvSpPr/>
            <p:nvPr/>
          </p:nvSpPr>
          <p:spPr>
            <a:xfrm>
              <a:off x="5373880" y="3502585"/>
              <a:ext cx="808477" cy="551952"/>
            </a:xfrm>
            <a:prstGeom prst="roundRect">
              <a:avLst>
                <a:gd name="adj" fmla="val 4012"/>
              </a:avLst>
            </a:prstGeom>
            <a:solidFill>
              <a:srgbClr val="F9F9F9"/>
            </a:solidFill>
            <a:ln>
              <a:solidFill>
                <a:schemeClr val="bg2">
                  <a:lumMod val="20000"/>
                  <a:lumOff val="80000"/>
                </a:schemeClr>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a:solidFill>
                    <a:srgbClr val="000000"/>
                  </a:solidFill>
                  <a:latin typeface="Fira Code"/>
                  <a:ea typeface="Fira Code"/>
                  <a:cs typeface="Fira Code"/>
                  <a:sym typeface="Fira Code"/>
                </a:rPr>
                <a:t>for(i&lt;2)</a:t>
              </a:r>
              <a:endParaRPr sz="1200">
                <a:solidFill>
                  <a:srgbClr val="000000"/>
                </a:solidFill>
                <a:latin typeface="Fira Code"/>
                <a:ea typeface="Fira Code"/>
                <a:cs typeface="Fira Code"/>
                <a:sym typeface="Fira Code"/>
              </a:endParaRPr>
            </a:p>
            <a:p>
              <a:pPr marL="50800" lvl="0" indent="0" algn="l" rtl="0">
                <a:spcBef>
                  <a:spcPts val="0"/>
                </a:spcBef>
                <a:spcAft>
                  <a:spcPts val="0"/>
                </a:spcAft>
                <a:buNone/>
              </a:pPr>
              <a:r>
                <a:rPr lang="en-GB" sz="1200">
                  <a:solidFill>
                    <a:srgbClr val="000000"/>
                  </a:solidFill>
                  <a:latin typeface="Fira Code"/>
                  <a:ea typeface="Fira Code"/>
                  <a:cs typeface="Fira Code"/>
                  <a:sym typeface="Fira Code"/>
                </a:rPr>
                <a:t>…</a:t>
              </a:r>
              <a:endParaRPr sz="1200">
                <a:solidFill>
                  <a:srgbClr val="000000"/>
                </a:solidFill>
                <a:latin typeface="Fira Code"/>
                <a:ea typeface="Fira Code"/>
                <a:cs typeface="Fira Code"/>
                <a:sym typeface="Fira Code"/>
              </a:endParaRPr>
            </a:p>
          </p:txBody>
        </p:sp>
        <p:sp>
          <p:nvSpPr>
            <p:cNvPr id="19" name="Google Shape;660;p27">
              <a:extLst>
                <a:ext uri="{FF2B5EF4-FFF2-40B4-BE49-F238E27FC236}">
                  <a16:creationId xmlns:a16="http://schemas.microsoft.com/office/drawing/2014/main" id="{8EFCF74F-5832-0F48-2965-6AB09799F2A0}"/>
                </a:ext>
              </a:extLst>
            </p:cNvPr>
            <p:cNvSpPr/>
            <p:nvPr/>
          </p:nvSpPr>
          <p:spPr>
            <a:xfrm>
              <a:off x="5526280" y="3654985"/>
              <a:ext cx="808477" cy="551952"/>
            </a:xfrm>
            <a:prstGeom prst="roundRect">
              <a:avLst>
                <a:gd name="adj" fmla="val 4012"/>
              </a:avLst>
            </a:prstGeom>
            <a:solidFill>
              <a:srgbClr val="F9F9F9"/>
            </a:solidFill>
            <a:ln>
              <a:solidFill>
                <a:schemeClr val="bg2">
                  <a:lumMod val="20000"/>
                  <a:lumOff val="80000"/>
                </a:schemeClr>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a:solidFill>
                    <a:srgbClr val="000000"/>
                  </a:solidFill>
                  <a:latin typeface="Fira Code"/>
                  <a:ea typeface="Fira Code"/>
                  <a:cs typeface="Fira Code"/>
                  <a:sym typeface="Fira Code"/>
                </a:rPr>
                <a:t>for(i&lt;6)</a:t>
              </a:r>
              <a:endParaRPr sz="1200">
                <a:solidFill>
                  <a:srgbClr val="000000"/>
                </a:solidFill>
                <a:latin typeface="Fira Code"/>
                <a:ea typeface="Fira Code"/>
                <a:cs typeface="Fira Code"/>
                <a:sym typeface="Fira Code"/>
              </a:endParaRPr>
            </a:p>
            <a:p>
              <a:pPr marL="50800" lvl="0" indent="0" algn="l" rtl="0">
                <a:spcBef>
                  <a:spcPts val="0"/>
                </a:spcBef>
                <a:spcAft>
                  <a:spcPts val="0"/>
                </a:spcAft>
                <a:buNone/>
              </a:pPr>
              <a:r>
                <a:rPr lang="en-GB" sz="1200">
                  <a:solidFill>
                    <a:srgbClr val="000000"/>
                  </a:solidFill>
                  <a:latin typeface="Fira Code"/>
                  <a:ea typeface="Fira Code"/>
                  <a:cs typeface="Fira Code"/>
                  <a:sym typeface="Fira Code"/>
                </a:rPr>
                <a:t>…</a:t>
              </a:r>
              <a:endParaRPr sz="1200">
                <a:solidFill>
                  <a:srgbClr val="000000"/>
                </a:solidFill>
                <a:latin typeface="Fira Code"/>
                <a:ea typeface="Fira Code"/>
                <a:cs typeface="Fira Code"/>
                <a:sym typeface="Fira Code"/>
              </a:endParaRPr>
            </a:p>
          </p:txBody>
        </p:sp>
      </p:grpSp>
      <p:sp>
        <p:nvSpPr>
          <p:cNvPr id="21" name="ZoneTexte 20">
            <a:extLst>
              <a:ext uri="{FF2B5EF4-FFF2-40B4-BE49-F238E27FC236}">
                <a16:creationId xmlns:a16="http://schemas.microsoft.com/office/drawing/2014/main" id="{6DBAE017-8590-D736-CD26-6ED6CA789C66}"/>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Conclusion</a:t>
            </a:r>
            <a:endParaRPr lang="fr-FR"/>
          </a:p>
        </p:txBody>
      </p:sp>
      <p:sp>
        <p:nvSpPr>
          <p:cNvPr id="20" name="ZoneTexte 19">
            <a:extLst>
              <a:ext uri="{FF2B5EF4-FFF2-40B4-BE49-F238E27FC236}">
                <a16:creationId xmlns:a16="http://schemas.microsoft.com/office/drawing/2014/main" id="{B4CEF2AF-C020-9F85-CFB6-4095FEDED29A}"/>
              </a:ext>
            </a:extLst>
          </p:cNvPr>
          <p:cNvSpPr txBox="1"/>
          <p:nvPr/>
        </p:nvSpPr>
        <p:spPr>
          <a:xfrm>
            <a:off x="-2658" y="4648857"/>
            <a:ext cx="9149316"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i="1" dirty="0">
                <a:solidFill>
                  <a:srgbClr val="595959"/>
                </a:solidFill>
                <a:latin typeface="Nunito"/>
              </a:rPr>
              <a:t>APOLLO: Automatic speculative </a:t>
            </a:r>
            <a:r>
              <a:rPr lang="en-US" sz="900" i="1" dirty="0" err="1">
                <a:solidFill>
                  <a:srgbClr val="595959"/>
                </a:solidFill>
                <a:latin typeface="Nunito"/>
              </a:rPr>
              <a:t>POLyhedral</a:t>
            </a:r>
            <a:r>
              <a:rPr lang="en-US" sz="900" i="1" dirty="0">
                <a:solidFill>
                  <a:srgbClr val="595959"/>
                </a:solidFill>
                <a:latin typeface="Nunito"/>
              </a:rPr>
              <a:t> Loop Optimizer</a:t>
            </a:r>
          </a:p>
          <a:p>
            <a:r>
              <a:rPr lang="en-US" sz="900" i="1" dirty="0" err="1">
                <a:solidFill>
                  <a:srgbClr val="595959"/>
                </a:solidFill>
                <a:latin typeface="Nunito"/>
              </a:rPr>
              <a:t>Isl</a:t>
            </a:r>
            <a:r>
              <a:rPr lang="en-US" sz="900" i="1" dirty="0">
                <a:solidFill>
                  <a:srgbClr val="595959"/>
                </a:solidFill>
                <a:latin typeface="Nunito"/>
              </a:rPr>
              <a:t>: Integer Set Library</a:t>
            </a:r>
          </a:p>
          <a:p>
            <a:r>
              <a:rPr lang="en-US" sz="900" i="1" dirty="0">
                <a:solidFill>
                  <a:srgbClr val="595959"/>
                </a:solidFill>
                <a:latin typeface="Nunito"/>
              </a:rPr>
              <a:t>[r] Raquel Lazcano López, « Automatic Runtime Performance Optimization Methodology Applied to Dataflow-based Hyperspectral Imaging Cancer Detection Algorithms »</a:t>
            </a:r>
            <a:endParaRPr lang="en-US" sz="900" i="1" dirty="0">
              <a:latin typeface="Nunito"/>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3"/>
                                        </p:tgtEl>
                                        <p:attrNameLst>
                                          <p:attrName>style.visibility</p:attrName>
                                        </p:attrNameLst>
                                      </p:cBhvr>
                                      <p:to>
                                        <p:strVal val="visible"/>
                                      </p:to>
                                    </p:set>
                                    <p:animEffect transition="in" filter="fade">
                                      <p:cBhvr>
                                        <p:cTn id="7" dur="500"/>
                                        <p:tgtEl>
                                          <p:spTgt spid="1223"/>
                                        </p:tgtEl>
                                      </p:cBhvr>
                                    </p:animEffect>
                                  </p:childTnLst>
                                </p:cTn>
                              </p:par>
                              <p:par>
                                <p:cTn id="8" presetID="8" presetClass="emph" presetSubtype="0" fill="hold" nodeType="withEffect">
                                  <p:stCondLst>
                                    <p:cond delay="0"/>
                                  </p:stCondLst>
                                  <p:childTnLst>
                                    <p:animRot by="39600000">
                                      <p:cBhvr>
                                        <p:cTn id="9" dur="1000" fill="hold"/>
                                        <p:tgtEl>
                                          <p:spTgt spid="2"/>
                                        </p:tgtEl>
                                        <p:attrNameLst>
                                          <p:attrName>r</p:attrName>
                                        </p:attrNameLst>
                                      </p:cBhvr>
                                    </p:animRot>
                                  </p:childTnLst>
                                </p:cTn>
                              </p:par>
                              <p:par>
                                <p:cTn id="10" presetID="8" presetClass="emph" presetSubtype="0" fill="hold" nodeType="withEffect">
                                  <p:stCondLst>
                                    <p:cond delay="0"/>
                                  </p:stCondLst>
                                  <p:childTnLst>
                                    <p:animRot by="-39600000">
                                      <p:cBhvr>
                                        <p:cTn id="11" dur="1000" fill="hold"/>
                                        <p:tgtEl>
                                          <p:spTgt spid="3"/>
                                        </p:tgtEl>
                                        <p:attrNameLst>
                                          <p:attrName>r</p:attrName>
                                        </p:attrNameLst>
                                      </p:cBhvr>
                                    </p:animRot>
                                  </p:childTnLst>
                                </p:cTn>
                              </p:par>
                              <p:par>
                                <p:cTn id="12" presetID="8" presetClass="emph" presetSubtype="0" fill="hold" nodeType="withEffect">
                                  <p:stCondLst>
                                    <p:cond delay="0"/>
                                  </p:stCondLst>
                                  <p:childTnLst>
                                    <p:animRot by="-39600000">
                                      <p:cBhvr>
                                        <p:cTn id="13" dur="1000" fill="hold"/>
                                        <p:tgtEl>
                                          <p:spTgt spid="4"/>
                                        </p:tgtEl>
                                        <p:attrNameLst>
                                          <p:attrName>r</p:attrName>
                                        </p:attrNameLst>
                                      </p:cBhvr>
                                    </p:animRo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27"/>
                                        </p:tgtEl>
                                        <p:attrNameLst>
                                          <p:attrName>style.visibility</p:attrName>
                                        </p:attrNameLst>
                                      </p:cBhvr>
                                      <p:to>
                                        <p:strVal val="visible"/>
                                      </p:to>
                                    </p:set>
                                    <p:animEffect transition="in" filter="fade">
                                      <p:cBhvr>
                                        <p:cTn id="22" dur="500"/>
                                        <p:tgtEl>
                                          <p:spTgt spid="1227"/>
                                        </p:tgtEl>
                                      </p:cBhvr>
                                    </p:animEffect>
                                  </p:childTnLst>
                                </p:cTn>
                              </p:par>
                            </p:childTnLst>
                          </p:cTn>
                        </p:par>
                        <p:par>
                          <p:cTn id="23" fill="hold">
                            <p:stCondLst>
                              <p:cond delay="500"/>
                            </p:stCondLst>
                            <p:childTnLst>
                              <p:par>
                                <p:cTn id="24" presetID="8" presetClass="emph" presetSubtype="0" fill="hold" nodeType="afterEffect">
                                  <p:stCondLst>
                                    <p:cond delay="0"/>
                                  </p:stCondLst>
                                  <p:childTnLst>
                                    <p:animRot by="39600000">
                                      <p:cBhvr>
                                        <p:cTn id="25" dur="1000" fill="hold"/>
                                        <p:tgtEl>
                                          <p:spTgt spid="5"/>
                                        </p:tgtEl>
                                        <p:attrNameLst>
                                          <p:attrName>r</p:attrName>
                                        </p:attrNameLst>
                                      </p:cBhvr>
                                    </p:animRot>
                                  </p:childTnLst>
                                </p:cTn>
                              </p:par>
                              <p:par>
                                <p:cTn id="26" presetID="8" presetClass="emph" presetSubtype="0" fill="hold" nodeType="withEffect">
                                  <p:stCondLst>
                                    <p:cond delay="0"/>
                                  </p:stCondLst>
                                  <p:childTnLst>
                                    <p:animRot by="-39600000">
                                      <p:cBhvr>
                                        <p:cTn id="27" dur="1000" fill="hold"/>
                                        <p:tgtEl>
                                          <p:spTgt spid="6"/>
                                        </p:tgtEl>
                                        <p:attrNameLst>
                                          <p:attrName>r</p:attrName>
                                        </p:attrNameLst>
                                      </p:cBhvr>
                                    </p:animRot>
                                  </p:childTnLst>
                                </p:cTn>
                              </p:par>
                              <p:par>
                                <p:cTn id="28" presetID="8" presetClass="emph" presetSubtype="0" fill="hold" nodeType="withEffect">
                                  <p:stCondLst>
                                    <p:cond delay="0"/>
                                  </p:stCondLst>
                                  <p:childTnLst>
                                    <p:animRot by="-39600000">
                                      <p:cBhvr>
                                        <p:cTn id="29" dur="1000" fill="hold"/>
                                        <p:tgtEl>
                                          <p:spTgt spid="7"/>
                                        </p:tgtEl>
                                        <p:attrNameLst>
                                          <p:attrName>r</p:attrName>
                                        </p:attrNameLst>
                                      </p:cBhvr>
                                    </p:animRo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25"/>
                                        </p:tgtEl>
                                        <p:attrNameLst>
                                          <p:attrName>style.visibility</p:attrName>
                                        </p:attrNameLst>
                                      </p:cBhvr>
                                      <p:to>
                                        <p:strVal val="visible"/>
                                      </p:to>
                                    </p:set>
                                    <p:animEffect transition="in" filter="fade">
                                      <p:cBhvr>
                                        <p:cTn id="38" dur="500"/>
                                        <p:tgtEl>
                                          <p:spTgt spid="1225"/>
                                        </p:tgtEl>
                                      </p:cBhvr>
                                    </p:animEffect>
                                  </p:childTnLst>
                                </p:cTn>
                              </p:par>
                            </p:childTnLst>
                          </p:cTn>
                        </p:par>
                        <p:par>
                          <p:cTn id="39" fill="hold">
                            <p:stCondLst>
                              <p:cond delay="500"/>
                            </p:stCondLst>
                            <p:childTnLst>
                              <p:par>
                                <p:cTn id="40" presetID="8" presetClass="emph" presetSubtype="0" fill="hold" nodeType="afterEffect">
                                  <p:stCondLst>
                                    <p:cond delay="0"/>
                                  </p:stCondLst>
                                  <p:childTnLst>
                                    <p:animRot by="39600000">
                                      <p:cBhvr>
                                        <p:cTn id="41" dur="1000" fill="hold"/>
                                        <p:tgtEl>
                                          <p:spTgt spid="8"/>
                                        </p:tgtEl>
                                        <p:attrNameLst>
                                          <p:attrName>r</p:attrName>
                                        </p:attrNameLst>
                                      </p:cBhvr>
                                    </p:animRot>
                                  </p:childTnLst>
                                </p:cTn>
                              </p:par>
                              <p:par>
                                <p:cTn id="42" presetID="8" presetClass="emph" presetSubtype="0" fill="hold" nodeType="withEffect">
                                  <p:stCondLst>
                                    <p:cond delay="0"/>
                                  </p:stCondLst>
                                  <p:childTnLst>
                                    <p:animRot by="-39600000">
                                      <p:cBhvr>
                                        <p:cTn id="43" dur="1000" fill="hold"/>
                                        <p:tgtEl>
                                          <p:spTgt spid="9"/>
                                        </p:tgtEl>
                                        <p:attrNameLst>
                                          <p:attrName>r</p:attrName>
                                        </p:attrNameLst>
                                      </p:cBhvr>
                                    </p:animRot>
                                  </p:childTnLst>
                                </p:cTn>
                              </p:par>
                              <p:par>
                                <p:cTn id="44" presetID="8" presetClass="emph" presetSubtype="0" fill="hold" nodeType="withEffect">
                                  <p:stCondLst>
                                    <p:cond delay="0"/>
                                  </p:stCondLst>
                                  <p:childTnLst>
                                    <p:animRot by="-39600000">
                                      <p:cBhvr>
                                        <p:cTn id="45" dur="1000" fill="hold"/>
                                        <p:tgtEl>
                                          <p:spTgt spid="10"/>
                                        </p:tgtEl>
                                        <p:attrNameLst>
                                          <p:attrName>r</p:attrName>
                                        </p:attrNameLst>
                                      </p:cBhvr>
                                    </p:animRo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3" grpId="0"/>
      <p:bldP spid="1225" grpId="0"/>
      <p:bldP spid="1227" grpId="0"/>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Perspectives</a:t>
            </a:r>
            <a:endParaRPr/>
          </a:p>
        </p:txBody>
      </p:sp>
      <p:sp>
        <p:nvSpPr>
          <p:cNvPr id="1235" name="Google Shape;1235;p53"/>
          <p:cNvSpPr txBox="1">
            <a:spLocks noGrp="1"/>
          </p:cNvSpPr>
          <p:nvPr>
            <p:ph type="body" idx="1"/>
          </p:nvPr>
        </p:nvSpPr>
        <p:spPr>
          <a:xfrm>
            <a:off x="311700" y="1152475"/>
            <a:ext cx="8520600" cy="1423409"/>
          </a:xfrm>
          <a:prstGeom prst="rect">
            <a:avLst/>
          </a:prstGeom>
        </p:spPr>
        <p:txBody>
          <a:bodyPr spcFirstLastPara="1" wrap="square" lIns="91425" tIns="91425" rIns="91425" bIns="91425" anchor="t" anchorCtr="0">
            <a:normAutofit fontScale="85000" lnSpcReduction="10000"/>
          </a:bodyPr>
          <a:lstStyle/>
          <a:p>
            <a:pPr>
              <a:lnSpc>
                <a:spcPct val="114999"/>
              </a:lnSpc>
              <a:buClr>
                <a:srgbClr val="194073"/>
              </a:buClr>
            </a:pPr>
            <a:r>
              <a:rPr lang="fr" sz="1400" b="1" dirty="0" err="1">
                <a:solidFill>
                  <a:schemeClr val="accent3">
                    <a:lumMod val="40000"/>
                    <a:lumOff val="60000"/>
                  </a:schemeClr>
                </a:solidFill>
              </a:rPr>
              <a:t>Improve</a:t>
            </a:r>
            <a:r>
              <a:rPr lang="fr" sz="1400" b="1" dirty="0">
                <a:solidFill>
                  <a:schemeClr val="accent3">
                    <a:lumMod val="40000"/>
                    <a:lumOff val="60000"/>
                  </a:schemeClr>
                </a:solidFill>
              </a:rPr>
              <a:t> </a:t>
            </a:r>
            <a:r>
              <a:rPr lang="fr" sz="1400" b="1" dirty="0" err="1">
                <a:solidFill>
                  <a:schemeClr val="accent3">
                    <a:lumMod val="40000"/>
                    <a:lumOff val="60000"/>
                  </a:schemeClr>
                </a:solidFill>
              </a:rPr>
              <a:t>resource</a:t>
            </a:r>
            <a:r>
              <a:rPr lang="fr" sz="1400" b="1" dirty="0">
                <a:solidFill>
                  <a:schemeClr val="accent3">
                    <a:lumMod val="40000"/>
                    <a:lumOff val="60000"/>
                  </a:schemeClr>
                </a:solidFill>
              </a:rPr>
              <a:t> allocation </a:t>
            </a:r>
            <a:r>
              <a:rPr lang="fr" sz="1400" b="1" dirty="0" err="1">
                <a:solidFill>
                  <a:schemeClr val="accent3">
                    <a:lumMod val="40000"/>
                    <a:lumOff val="60000"/>
                  </a:schemeClr>
                </a:solidFill>
              </a:rPr>
              <a:t>method</a:t>
            </a:r>
            <a:r>
              <a:rPr lang="fr" sz="1400" b="1" dirty="0">
                <a:solidFill>
                  <a:schemeClr val="accent3">
                    <a:lumMod val="40000"/>
                    <a:lumOff val="60000"/>
                  </a:schemeClr>
                </a:solidFill>
              </a:rPr>
              <a:t> for GPU </a:t>
            </a:r>
            <a:r>
              <a:rPr lang="fr" sz="1400" b="1" dirty="0" err="1">
                <a:solidFill>
                  <a:schemeClr val="accent3">
                    <a:lumMod val="40000"/>
                    <a:lumOff val="60000"/>
                  </a:schemeClr>
                </a:solidFill>
              </a:rPr>
              <a:t>acelerated</a:t>
            </a:r>
            <a:r>
              <a:rPr lang="fr" sz="1400" b="1" dirty="0">
                <a:solidFill>
                  <a:schemeClr val="accent3">
                    <a:lumMod val="40000"/>
                    <a:lumOff val="60000"/>
                  </a:schemeClr>
                </a:solidFill>
              </a:rPr>
              <a:t> architecture by </a:t>
            </a:r>
            <a:r>
              <a:rPr lang="fr" sz="1400" b="1" dirty="0" err="1">
                <a:solidFill>
                  <a:schemeClr val="accent3">
                    <a:lumMod val="40000"/>
                    <a:lumOff val="60000"/>
                  </a:schemeClr>
                </a:solidFill>
              </a:rPr>
              <a:t>adding</a:t>
            </a:r>
            <a:r>
              <a:rPr lang="fr" sz="1400" b="1" dirty="0">
                <a:solidFill>
                  <a:schemeClr val="accent3">
                    <a:lumMod val="40000"/>
                    <a:lumOff val="60000"/>
                  </a:schemeClr>
                </a:solidFill>
              </a:rPr>
              <a:t> </a:t>
            </a:r>
            <a:r>
              <a:rPr lang="fr" sz="1400" b="1" dirty="0" err="1">
                <a:solidFill>
                  <a:schemeClr val="accent3">
                    <a:lumMod val="40000"/>
                    <a:lumOff val="60000"/>
                  </a:schemeClr>
                </a:solidFill>
              </a:rPr>
              <a:t>additional</a:t>
            </a:r>
            <a:r>
              <a:rPr lang="fr" sz="1400" b="1" dirty="0">
                <a:solidFill>
                  <a:schemeClr val="accent3">
                    <a:lumMod val="40000"/>
                    <a:lumOff val="60000"/>
                  </a:schemeClr>
                </a:solidFill>
              </a:rPr>
              <a:t> key </a:t>
            </a:r>
            <a:r>
              <a:rPr lang="fr" sz="1400" b="1" dirty="0" err="1">
                <a:solidFill>
                  <a:schemeClr val="accent3">
                    <a:lumMod val="40000"/>
                    <a:lumOff val="60000"/>
                  </a:schemeClr>
                </a:solidFill>
              </a:rPr>
              <a:t>feature</a:t>
            </a:r>
            <a:r>
              <a:rPr lang="fr" sz="1400" b="1" dirty="0">
                <a:solidFill>
                  <a:schemeClr val="accent3">
                    <a:lumMod val="40000"/>
                    <a:lumOff val="60000"/>
                  </a:schemeClr>
                </a:solidFill>
              </a:rPr>
              <a:t> on the G-SLA</a:t>
            </a:r>
          </a:p>
          <a:p>
            <a:pPr>
              <a:lnSpc>
                <a:spcPct val="114999"/>
              </a:lnSpc>
              <a:buClr>
                <a:srgbClr val="194073"/>
              </a:buClr>
            </a:pPr>
            <a:r>
              <a:rPr lang="fr-FR" sz="1400" b="1">
                <a:solidFill>
                  <a:schemeClr val="accent3">
                    <a:lumMod val="60000"/>
                    <a:lumOff val="40000"/>
                  </a:schemeClr>
                </a:solidFill>
              </a:rPr>
              <a:t>Improve data </a:t>
            </a:r>
            <a:r>
              <a:rPr lang="fr-FR" sz="1400" b="1" err="1">
                <a:solidFill>
                  <a:schemeClr val="accent3">
                    <a:lumMod val="60000"/>
                    <a:lumOff val="40000"/>
                  </a:schemeClr>
                </a:solidFill>
              </a:rPr>
              <a:t>locality</a:t>
            </a:r>
            <a:r>
              <a:rPr lang="fr-FR" sz="1400" b="1">
                <a:solidFill>
                  <a:schemeClr val="accent3">
                    <a:lumMod val="60000"/>
                    <a:lumOff val="40000"/>
                  </a:schemeClr>
                </a:solidFill>
              </a:rPr>
              <a:t> and cache </a:t>
            </a:r>
            <a:r>
              <a:rPr lang="fr-FR" sz="1400" b="1" err="1">
                <a:solidFill>
                  <a:schemeClr val="accent3">
                    <a:lumMod val="60000"/>
                    <a:lumOff val="40000"/>
                  </a:schemeClr>
                </a:solidFill>
              </a:rPr>
              <a:t>utilization</a:t>
            </a:r>
            <a:r>
              <a:rPr lang="fr-FR" sz="1400" b="1">
                <a:solidFill>
                  <a:schemeClr val="accent3">
                    <a:lumMod val="60000"/>
                    <a:lumOff val="40000"/>
                  </a:schemeClr>
                </a:solidFill>
              </a:rPr>
              <a:t> by </a:t>
            </a:r>
            <a:r>
              <a:rPr lang="fr-FR" sz="1400" b="1" err="1">
                <a:solidFill>
                  <a:schemeClr val="accent3">
                    <a:lumMod val="60000"/>
                    <a:lumOff val="40000"/>
                  </a:schemeClr>
                </a:solidFill>
              </a:rPr>
              <a:t>automating</a:t>
            </a:r>
            <a:r>
              <a:rPr lang="fr-FR" sz="1400" b="1">
                <a:solidFill>
                  <a:schemeClr val="accent3">
                    <a:lumMod val="60000"/>
                    <a:lumOff val="40000"/>
                  </a:schemeClr>
                </a:solidFill>
              </a:rPr>
              <a:t> the process of Loop </a:t>
            </a:r>
            <a:r>
              <a:rPr lang="fr-FR" sz="1400" b="1" err="1">
                <a:solidFill>
                  <a:schemeClr val="accent3">
                    <a:lumMod val="60000"/>
                    <a:lumOff val="40000"/>
                  </a:schemeClr>
                </a:solidFill>
              </a:rPr>
              <a:t>reorganization</a:t>
            </a:r>
            <a:r>
              <a:rPr lang="fr-FR" sz="1400" b="1">
                <a:solidFill>
                  <a:schemeClr val="accent3">
                    <a:lumMod val="60000"/>
                    <a:lumOff val="40000"/>
                  </a:schemeClr>
                </a:solidFill>
              </a:rPr>
              <a:t> </a:t>
            </a:r>
            <a:r>
              <a:rPr lang="fr-FR" sz="1400" b="1" err="1">
                <a:solidFill>
                  <a:schemeClr val="accent3">
                    <a:lumMod val="60000"/>
                    <a:lumOff val="40000"/>
                  </a:schemeClr>
                </a:solidFill>
              </a:rPr>
              <a:t>taking</a:t>
            </a:r>
            <a:r>
              <a:rPr lang="fr-FR" sz="1400" b="1">
                <a:solidFill>
                  <a:schemeClr val="accent3">
                    <a:lumMod val="60000"/>
                    <a:lumOff val="40000"/>
                  </a:schemeClr>
                </a:solidFill>
              </a:rPr>
              <a:t> </a:t>
            </a:r>
            <a:r>
              <a:rPr lang="fr-FR" sz="1400" b="1" err="1">
                <a:solidFill>
                  <a:schemeClr val="accent3">
                    <a:lumMod val="60000"/>
                    <a:lumOff val="40000"/>
                  </a:schemeClr>
                </a:solidFill>
              </a:rPr>
              <a:t>bebefit</a:t>
            </a:r>
            <a:r>
              <a:rPr lang="fr-FR" sz="1400" b="1">
                <a:solidFill>
                  <a:schemeClr val="accent3">
                    <a:lumMod val="60000"/>
                    <a:lumOff val="40000"/>
                  </a:schemeClr>
                </a:solidFill>
              </a:rPr>
              <a:t> </a:t>
            </a:r>
            <a:r>
              <a:rPr lang="fr-FR" sz="1400" b="1" err="1">
                <a:solidFill>
                  <a:schemeClr val="accent3">
                    <a:lumMod val="60000"/>
                    <a:lumOff val="40000"/>
                  </a:schemeClr>
                </a:solidFill>
              </a:rPr>
              <a:t>from</a:t>
            </a:r>
            <a:r>
              <a:rPr lang="fr-FR" sz="1400" b="1">
                <a:solidFill>
                  <a:schemeClr val="accent3">
                    <a:lumMod val="60000"/>
                    <a:lumOff val="40000"/>
                  </a:schemeClr>
                </a:solidFill>
              </a:rPr>
              <a:t> </a:t>
            </a:r>
            <a:r>
              <a:rPr lang="fr-FR" sz="1400" b="1" err="1">
                <a:solidFill>
                  <a:schemeClr val="accent3">
                    <a:lumMod val="60000"/>
                    <a:lumOff val="40000"/>
                  </a:schemeClr>
                </a:solidFill>
              </a:rPr>
              <a:t>existing</a:t>
            </a:r>
            <a:r>
              <a:rPr lang="fr-FR" sz="1400" b="1">
                <a:solidFill>
                  <a:schemeClr val="accent3">
                    <a:lumMod val="60000"/>
                    <a:lumOff val="40000"/>
                  </a:schemeClr>
                </a:solidFill>
              </a:rPr>
              <a:t> </a:t>
            </a:r>
            <a:r>
              <a:rPr lang="fr-FR" sz="1400" b="1" err="1">
                <a:solidFill>
                  <a:schemeClr val="accent3">
                    <a:lumMod val="60000"/>
                    <a:lumOff val="40000"/>
                  </a:schemeClr>
                </a:solidFill>
              </a:rPr>
              <a:t>tools</a:t>
            </a:r>
            <a:endParaRPr sz="1400" b="1" err="1">
              <a:solidFill>
                <a:schemeClr val="accent3">
                  <a:lumMod val="60000"/>
                  <a:lumOff val="40000"/>
                </a:schemeClr>
              </a:solidFill>
            </a:endParaRPr>
          </a:p>
          <a:p>
            <a:pPr>
              <a:buClr>
                <a:srgbClr val="194073"/>
              </a:buClr>
            </a:pPr>
            <a:r>
              <a:rPr lang="fr" sz="1900" b="1">
                <a:solidFill>
                  <a:srgbClr val="194073"/>
                </a:solidFill>
              </a:rPr>
              <a:t>Extend</a:t>
            </a:r>
            <a:r>
              <a:rPr lang="fr" sz="1900" b="1" dirty="0">
                <a:solidFill>
                  <a:srgbClr val="194073"/>
                </a:solidFill>
              </a:rPr>
              <a:t> </a:t>
            </a:r>
            <a:r>
              <a:rPr lang="fr-FR" sz="1900" b="1" dirty="0">
                <a:solidFill>
                  <a:srgbClr val="194073"/>
                </a:solidFill>
                <a:cs typeface="Arial"/>
              </a:rPr>
              <a:t>the </a:t>
            </a:r>
            <a:r>
              <a:rPr lang="fr-FR" sz="1900" b="1" err="1">
                <a:solidFill>
                  <a:srgbClr val="194073"/>
                </a:solidFill>
                <a:cs typeface="Arial"/>
              </a:rPr>
              <a:t>resource</a:t>
            </a:r>
            <a:r>
              <a:rPr lang="fr-FR" sz="1900" b="1" dirty="0">
                <a:solidFill>
                  <a:srgbClr val="194073"/>
                </a:solidFill>
                <a:cs typeface="Arial"/>
              </a:rPr>
              <a:t> allocation and </a:t>
            </a:r>
            <a:r>
              <a:rPr lang="fr-FR" sz="1900" b="1" err="1">
                <a:solidFill>
                  <a:srgbClr val="194073"/>
                </a:solidFill>
                <a:cs typeface="Arial"/>
              </a:rPr>
              <a:t>co</a:t>
            </a:r>
            <a:r>
              <a:rPr lang="fr-FR" sz="1900" b="1" dirty="0">
                <a:solidFill>
                  <a:srgbClr val="194073"/>
                </a:solidFill>
                <a:cs typeface="Arial"/>
              </a:rPr>
              <a:t>-design process on modern HPC system</a:t>
            </a:r>
            <a:endParaRPr lang="fr" sz="1900" b="1" dirty="0">
              <a:solidFill>
                <a:srgbClr val="194073"/>
              </a:solidFill>
              <a:cs typeface="Arial"/>
            </a:endParaRPr>
          </a:p>
        </p:txBody>
      </p:sp>
      <p:grpSp>
        <p:nvGrpSpPr>
          <p:cNvPr id="1236" name="Google Shape;1236;p53"/>
          <p:cNvGrpSpPr/>
          <p:nvPr/>
        </p:nvGrpSpPr>
        <p:grpSpPr>
          <a:xfrm>
            <a:off x="788425" y="2499774"/>
            <a:ext cx="2204358" cy="1097104"/>
            <a:chOff x="788425" y="1661574"/>
            <a:chExt cx="2204358" cy="1097104"/>
          </a:xfrm>
        </p:grpSpPr>
        <p:cxnSp>
          <p:nvCxnSpPr>
            <p:cNvPr id="1237" name="Google Shape;1237;p53"/>
            <p:cNvCxnSpPr>
              <a:stCxn id="1238" idx="1"/>
              <a:endCxn id="1239" idx="0"/>
            </p:cNvCxnSpPr>
            <p:nvPr/>
          </p:nvCxnSpPr>
          <p:spPr>
            <a:xfrm rot="10800000">
              <a:off x="1728283" y="1661578"/>
              <a:ext cx="1264500" cy="895200"/>
            </a:xfrm>
            <a:prstGeom prst="straightConnector1">
              <a:avLst/>
            </a:prstGeom>
            <a:noFill/>
            <a:ln w="9525" cap="flat" cmpd="sng">
              <a:solidFill>
                <a:srgbClr val="000000"/>
              </a:solidFill>
              <a:prstDash val="dash"/>
              <a:round/>
              <a:headEnd type="none" w="med" len="med"/>
              <a:tailEnd type="none" w="med" len="med"/>
            </a:ln>
          </p:spPr>
        </p:cxnSp>
        <p:cxnSp>
          <p:nvCxnSpPr>
            <p:cNvPr id="1240" name="Google Shape;1240;p53"/>
            <p:cNvCxnSpPr>
              <a:stCxn id="1238" idx="1"/>
              <a:endCxn id="1239" idx="2"/>
            </p:cNvCxnSpPr>
            <p:nvPr/>
          </p:nvCxnSpPr>
          <p:spPr>
            <a:xfrm flipH="1">
              <a:off x="1728283" y="2556778"/>
              <a:ext cx="1264500" cy="201900"/>
            </a:xfrm>
            <a:prstGeom prst="straightConnector1">
              <a:avLst/>
            </a:prstGeom>
            <a:noFill/>
            <a:ln w="9525" cap="flat" cmpd="sng">
              <a:solidFill>
                <a:srgbClr val="000000"/>
              </a:solidFill>
              <a:prstDash val="dash"/>
              <a:round/>
              <a:headEnd type="none" w="med" len="med"/>
              <a:tailEnd type="none" w="med" len="med"/>
            </a:ln>
          </p:spPr>
        </p:cxnSp>
        <p:sp>
          <p:nvSpPr>
            <p:cNvPr id="1239" name="Google Shape;1239;p53"/>
            <p:cNvSpPr/>
            <p:nvPr/>
          </p:nvSpPr>
          <p:spPr>
            <a:xfrm>
              <a:off x="788425" y="1661574"/>
              <a:ext cx="1879500" cy="10971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 name="Google Shape;1241;p53"/>
            <p:cNvSpPr/>
            <p:nvPr/>
          </p:nvSpPr>
          <p:spPr>
            <a:xfrm>
              <a:off x="901089" y="1695251"/>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Core0</a:t>
              </a:r>
              <a:endParaRPr>
                <a:solidFill>
                  <a:srgbClr val="000000"/>
                </a:solidFill>
                <a:latin typeface="Nunito"/>
                <a:ea typeface="Nunito"/>
                <a:cs typeface="Nunito"/>
                <a:sym typeface="Nunito"/>
              </a:endParaRPr>
            </a:p>
          </p:txBody>
        </p:sp>
        <p:sp>
          <p:nvSpPr>
            <p:cNvPr id="1242" name="Google Shape;1242;p53"/>
            <p:cNvSpPr/>
            <p:nvPr/>
          </p:nvSpPr>
          <p:spPr>
            <a:xfrm>
              <a:off x="901089" y="2057294"/>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Core1</a:t>
              </a:r>
              <a:endParaRPr>
                <a:solidFill>
                  <a:srgbClr val="000000"/>
                </a:solidFill>
                <a:latin typeface="Nunito"/>
                <a:ea typeface="Nunito"/>
                <a:cs typeface="Nunito"/>
                <a:sym typeface="Nunito"/>
              </a:endParaRPr>
            </a:p>
          </p:txBody>
        </p:sp>
        <p:sp>
          <p:nvSpPr>
            <p:cNvPr id="1243" name="Google Shape;1243;p53"/>
            <p:cNvSpPr/>
            <p:nvPr/>
          </p:nvSpPr>
          <p:spPr>
            <a:xfrm>
              <a:off x="901089" y="2419338"/>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Core2</a:t>
              </a:r>
              <a:endParaRPr>
                <a:solidFill>
                  <a:srgbClr val="000000"/>
                </a:solidFill>
                <a:latin typeface="Nunito"/>
                <a:ea typeface="Nunito"/>
                <a:cs typeface="Nunito"/>
                <a:sym typeface="Nunito"/>
              </a:endParaRPr>
            </a:p>
          </p:txBody>
        </p:sp>
        <p:sp>
          <p:nvSpPr>
            <p:cNvPr id="1244" name="Google Shape;1244;p53"/>
            <p:cNvSpPr/>
            <p:nvPr/>
          </p:nvSpPr>
          <p:spPr>
            <a:xfrm>
              <a:off x="1679650" y="2000952"/>
              <a:ext cx="840600" cy="418500"/>
            </a:xfrm>
            <a:prstGeom prst="roundRect">
              <a:avLst>
                <a:gd name="adj" fmla="val 16667"/>
              </a:avLst>
            </a:prstGeom>
            <a:solidFill>
              <a:srgbClr val="FFE59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Shared Memory</a:t>
              </a:r>
              <a:endParaRPr>
                <a:solidFill>
                  <a:srgbClr val="000000"/>
                </a:solidFill>
                <a:latin typeface="Nunito"/>
                <a:ea typeface="Nunito"/>
                <a:cs typeface="Nunito"/>
                <a:sym typeface="Nunito"/>
              </a:endParaRPr>
            </a:p>
          </p:txBody>
        </p:sp>
        <p:cxnSp>
          <p:nvCxnSpPr>
            <p:cNvPr id="1245" name="Google Shape;1245;p53"/>
            <p:cNvCxnSpPr>
              <a:stCxn id="1241" idx="3"/>
              <a:endCxn id="1244" idx="1"/>
            </p:cNvCxnSpPr>
            <p:nvPr/>
          </p:nvCxnSpPr>
          <p:spPr>
            <a:xfrm>
              <a:off x="1469589" y="1848101"/>
              <a:ext cx="210000" cy="362100"/>
            </a:xfrm>
            <a:prstGeom prst="bentConnector3">
              <a:avLst>
                <a:gd name="adj1" fmla="val 50014"/>
              </a:avLst>
            </a:prstGeom>
            <a:noFill/>
            <a:ln w="28575" cap="flat" cmpd="sng">
              <a:solidFill>
                <a:srgbClr val="000000"/>
              </a:solidFill>
              <a:prstDash val="solid"/>
              <a:round/>
              <a:headEnd type="none" w="med" len="med"/>
              <a:tailEnd type="none" w="med" len="med"/>
            </a:ln>
          </p:spPr>
        </p:cxnSp>
        <p:cxnSp>
          <p:nvCxnSpPr>
            <p:cNvPr id="1246" name="Google Shape;1246;p53"/>
            <p:cNvCxnSpPr>
              <a:stCxn id="1242" idx="3"/>
              <a:endCxn id="1244" idx="1"/>
            </p:cNvCxnSpPr>
            <p:nvPr/>
          </p:nvCxnSpPr>
          <p:spPr>
            <a:xfrm>
              <a:off x="1469589" y="2210144"/>
              <a:ext cx="210000" cy="600"/>
            </a:xfrm>
            <a:prstGeom prst="bentConnector3">
              <a:avLst>
                <a:gd name="adj1" fmla="val 50014"/>
              </a:avLst>
            </a:prstGeom>
            <a:noFill/>
            <a:ln w="28575" cap="flat" cmpd="sng">
              <a:solidFill>
                <a:srgbClr val="000000"/>
              </a:solidFill>
              <a:prstDash val="solid"/>
              <a:round/>
              <a:headEnd type="none" w="med" len="med"/>
              <a:tailEnd type="none" w="med" len="med"/>
            </a:ln>
          </p:spPr>
        </p:cxnSp>
        <p:cxnSp>
          <p:nvCxnSpPr>
            <p:cNvPr id="1247" name="Google Shape;1247;p53"/>
            <p:cNvCxnSpPr>
              <a:stCxn id="1243" idx="3"/>
              <a:endCxn id="1244" idx="1"/>
            </p:cNvCxnSpPr>
            <p:nvPr/>
          </p:nvCxnSpPr>
          <p:spPr>
            <a:xfrm rot="10800000" flipH="1">
              <a:off x="1469589" y="2210088"/>
              <a:ext cx="210000" cy="362100"/>
            </a:xfrm>
            <a:prstGeom prst="bentConnector3">
              <a:avLst>
                <a:gd name="adj1" fmla="val 50014"/>
              </a:avLst>
            </a:prstGeom>
            <a:noFill/>
            <a:ln w="28575" cap="flat" cmpd="sng">
              <a:solidFill>
                <a:srgbClr val="000000"/>
              </a:solidFill>
              <a:prstDash val="solid"/>
              <a:round/>
              <a:headEnd type="none" w="med" len="med"/>
              <a:tailEnd type="none" w="med" len="med"/>
            </a:ln>
          </p:spPr>
        </p:cxnSp>
      </p:grpSp>
      <p:grpSp>
        <p:nvGrpSpPr>
          <p:cNvPr id="1248" name="Google Shape;1248;p53"/>
          <p:cNvGrpSpPr/>
          <p:nvPr/>
        </p:nvGrpSpPr>
        <p:grpSpPr>
          <a:xfrm>
            <a:off x="2992783" y="3125958"/>
            <a:ext cx="1607280" cy="1175389"/>
            <a:chOff x="3893202" y="2290225"/>
            <a:chExt cx="2015398" cy="1380213"/>
          </a:xfrm>
        </p:grpSpPr>
        <p:sp>
          <p:nvSpPr>
            <p:cNvPr id="1238" name="Google Shape;1238;p53"/>
            <p:cNvSpPr/>
            <p:nvPr/>
          </p:nvSpPr>
          <p:spPr>
            <a:xfrm>
              <a:off x="3893202" y="2290225"/>
              <a:ext cx="984300" cy="6318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1600" b="1">
                  <a:latin typeface="Nunito"/>
                  <a:ea typeface="Nunito"/>
                  <a:cs typeface="Nunito"/>
                  <a:sym typeface="Nunito"/>
                </a:rPr>
                <a:t>Node0</a:t>
              </a:r>
              <a:endParaRPr sz="1600">
                <a:solidFill>
                  <a:srgbClr val="000000"/>
                </a:solidFill>
                <a:latin typeface="Nunito"/>
                <a:ea typeface="Nunito"/>
                <a:cs typeface="Nunito"/>
                <a:sym typeface="Nunito"/>
              </a:endParaRPr>
            </a:p>
          </p:txBody>
        </p:sp>
        <p:sp>
          <p:nvSpPr>
            <p:cNvPr id="1249" name="Google Shape;1249;p53"/>
            <p:cNvSpPr/>
            <p:nvPr/>
          </p:nvSpPr>
          <p:spPr>
            <a:xfrm>
              <a:off x="3893202" y="3038638"/>
              <a:ext cx="984300" cy="6318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sz="1600" b="1">
                  <a:latin typeface="Nunito"/>
                  <a:ea typeface="Nunito"/>
                  <a:cs typeface="Nunito"/>
                  <a:sym typeface="Nunito"/>
                </a:rPr>
                <a:t>Node1</a:t>
              </a:r>
              <a:endParaRPr sz="1600">
                <a:solidFill>
                  <a:srgbClr val="000000"/>
                </a:solidFill>
                <a:latin typeface="Nunito"/>
                <a:ea typeface="Nunito"/>
                <a:cs typeface="Nunito"/>
                <a:sym typeface="Nunito"/>
              </a:endParaRPr>
            </a:p>
          </p:txBody>
        </p:sp>
        <p:sp>
          <p:nvSpPr>
            <p:cNvPr id="1250" name="Google Shape;1250;p53"/>
            <p:cNvSpPr/>
            <p:nvPr/>
          </p:nvSpPr>
          <p:spPr>
            <a:xfrm>
              <a:off x="5240500" y="2647775"/>
              <a:ext cx="668100" cy="631800"/>
            </a:xfrm>
            <a:prstGeom prst="roundRect">
              <a:avLst>
                <a:gd name="adj" fmla="val 0"/>
              </a:avLst>
            </a:prstGeom>
            <a:solidFill>
              <a:srgbClr val="A2C4C9"/>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600">
                <a:solidFill>
                  <a:srgbClr val="000000"/>
                </a:solidFill>
                <a:latin typeface="Nunito"/>
                <a:ea typeface="Nunito"/>
                <a:cs typeface="Nunito"/>
                <a:sym typeface="Nunito"/>
              </a:endParaRPr>
            </a:p>
          </p:txBody>
        </p:sp>
        <p:cxnSp>
          <p:nvCxnSpPr>
            <p:cNvPr id="1251" name="Google Shape;1251;p53"/>
            <p:cNvCxnSpPr>
              <a:stCxn id="1238" idx="3"/>
              <a:endCxn id="1250" idx="1"/>
            </p:cNvCxnSpPr>
            <p:nvPr/>
          </p:nvCxnSpPr>
          <p:spPr>
            <a:xfrm>
              <a:off x="4877502" y="2606125"/>
              <a:ext cx="363000" cy="357600"/>
            </a:xfrm>
            <a:prstGeom prst="bentConnector3">
              <a:avLst>
                <a:gd name="adj1" fmla="val 49999"/>
              </a:avLst>
            </a:prstGeom>
            <a:noFill/>
            <a:ln w="28575" cap="flat" cmpd="sng">
              <a:solidFill>
                <a:srgbClr val="000000"/>
              </a:solidFill>
              <a:prstDash val="solid"/>
              <a:round/>
              <a:headEnd type="none" w="med" len="med"/>
              <a:tailEnd type="none" w="med" len="med"/>
            </a:ln>
          </p:spPr>
        </p:cxnSp>
        <p:cxnSp>
          <p:nvCxnSpPr>
            <p:cNvPr id="1252" name="Google Shape;1252;p53"/>
            <p:cNvCxnSpPr>
              <a:stCxn id="1249" idx="3"/>
              <a:endCxn id="1250" idx="1"/>
            </p:cNvCxnSpPr>
            <p:nvPr/>
          </p:nvCxnSpPr>
          <p:spPr>
            <a:xfrm rot="10800000" flipH="1">
              <a:off x="4877502" y="2963638"/>
              <a:ext cx="363000" cy="390900"/>
            </a:xfrm>
            <a:prstGeom prst="bentConnector3">
              <a:avLst>
                <a:gd name="adj1" fmla="val 49999"/>
              </a:avLst>
            </a:prstGeom>
            <a:noFill/>
            <a:ln w="28575" cap="flat" cmpd="sng">
              <a:solidFill>
                <a:srgbClr val="000000"/>
              </a:solidFill>
              <a:prstDash val="solid"/>
              <a:round/>
              <a:headEnd type="none" w="med" len="med"/>
              <a:tailEnd type="none" w="med" len="med"/>
            </a:ln>
          </p:spPr>
        </p:cxnSp>
      </p:grpSp>
      <p:grpSp>
        <p:nvGrpSpPr>
          <p:cNvPr id="1253" name="Google Shape;1253;p53"/>
          <p:cNvGrpSpPr/>
          <p:nvPr/>
        </p:nvGrpSpPr>
        <p:grpSpPr>
          <a:xfrm>
            <a:off x="788425" y="3661227"/>
            <a:ext cx="2204358" cy="1097222"/>
            <a:chOff x="788425" y="2823027"/>
            <a:chExt cx="2204358" cy="1097222"/>
          </a:xfrm>
        </p:grpSpPr>
        <p:cxnSp>
          <p:nvCxnSpPr>
            <p:cNvPr id="1254" name="Google Shape;1254;p53"/>
            <p:cNvCxnSpPr>
              <a:stCxn id="1249" idx="1"/>
              <a:endCxn id="1255" idx="0"/>
            </p:cNvCxnSpPr>
            <p:nvPr/>
          </p:nvCxnSpPr>
          <p:spPr>
            <a:xfrm rot="10800000">
              <a:off x="1728283" y="2823027"/>
              <a:ext cx="1264500" cy="371100"/>
            </a:xfrm>
            <a:prstGeom prst="straightConnector1">
              <a:avLst/>
            </a:prstGeom>
            <a:noFill/>
            <a:ln w="9525" cap="flat" cmpd="sng">
              <a:solidFill>
                <a:srgbClr val="000000"/>
              </a:solidFill>
              <a:prstDash val="dash"/>
              <a:round/>
              <a:headEnd type="none" w="med" len="med"/>
              <a:tailEnd type="none" w="med" len="med"/>
            </a:ln>
          </p:spPr>
        </p:cxnSp>
        <p:cxnSp>
          <p:nvCxnSpPr>
            <p:cNvPr id="1256" name="Google Shape;1256;p53"/>
            <p:cNvCxnSpPr>
              <a:stCxn id="1249" idx="1"/>
              <a:endCxn id="1255" idx="2"/>
            </p:cNvCxnSpPr>
            <p:nvPr/>
          </p:nvCxnSpPr>
          <p:spPr>
            <a:xfrm flipH="1">
              <a:off x="1728283" y="3194127"/>
              <a:ext cx="1264500" cy="726000"/>
            </a:xfrm>
            <a:prstGeom prst="straightConnector1">
              <a:avLst/>
            </a:prstGeom>
            <a:noFill/>
            <a:ln w="9525" cap="flat" cmpd="sng">
              <a:solidFill>
                <a:srgbClr val="000000"/>
              </a:solidFill>
              <a:prstDash val="dash"/>
              <a:round/>
              <a:headEnd type="none" w="med" len="med"/>
              <a:tailEnd type="none" w="med" len="med"/>
            </a:ln>
          </p:spPr>
        </p:cxnSp>
        <p:sp>
          <p:nvSpPr>
            <p:cNvPr id="1255" name="Google Shape;1255;p53"/>
            <p:cNvSpPr/>
            <p:nvPr/>
          </p:nvSpPr>
          <p:spPr>
            <a:xfrm>
              <a:off x="788425" y="2823149"/>
              <a:ext cx="1879500" cy="10971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7" name="Google Shape;1257;p53"/>
            <p:cNvSpPr/>
            <p:nvPr/>
          </p:nvSpPr>
          <p:spPr>
            <a:xfrm>
              <a:off x="901089" y="2856826"/>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Core0 </a:t>
              </a:r>
              <a:endParaRPr>
                <a:solidFill>
                  <a:srgbClr val="000000"/>
                </a:solidFill>
                <a:latin typeface="Nunito"/>
                <a:ea typeface="Nunito"/>
                <a:cs typeface="Nunito"/>
                <a:sym typeface="Nunito"/>
              </a:endParaRPr>
            </a:p>
          </p:txBody>
        </p:sp>
        <p:sp>
          <p:nvSpPr>
            <p:cNvPr id="1258" name="Google Shape;1258;p53"/>
            <p:cNvSpPr/>
            <p:nvPr/>
          </p:nvSpPr>
          <p:spPr>
            <a:xfrm>
              <a:off x="901089" y="3218869"/>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GPU</a:t>
              </a:r>
              <a:endParaRPr>
                <a:solidFill>
                  <a:srgbClr val="000000"/>
                </a:solidFill>
                <a:latin typeface="Nunito"/>
                <a:ea typeface="Nunito"/>
                <a:cs typeface="Nunito"/>
                <a:sym typeface="Nunito"/>
              </a:endParaRPr>
            </a:p>
          </p:txBody>
        </p:sp>
        <p:sp>
          <p:nvSpPr>
            <p:cNvPr id="1259" name="Google Shape;1259;p53"/>
            <p:cNvSpPr/>
            <p:nvPr/>
          </p:nvSpPr>
          <p:spPr>
            <a:xfrm>
              <a:off x="901089" y="3580913"/>
              <a:ext cx="568500" cy="305700"/>
            </a:xfrm>
            <a:prstGeom prst="roundRect">
              <a:avLst>
                <a:gd name="adj" fmla="val 16667"/>
              </a:avLst>
            </a:prstGeom>
            <a:solidFill>
              <a:srgbClr val="D9D9D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FPGA</a:t>
              </a:r>
              <a:endParaRPr>
                <a:solidFill>
                  <a:srgbClr val="000000"/>
                </a:solidFill>
                <a:latin typeface="Nunito"/>
                <a:ea typeface="Nunito"/>
                <a:cs typeface="Nunito"/>
                <a:sym typeface="Nunito"/>
              </a:endParaRPr>
            </a:p>
          </p:txBody>
        </p:sp>
        <p:sp>
          <p:nvSpPr>
            <p:cNvPr id="1260" name="Google Shape;1260;p53"/>
            <p:cNvSpPr/>
            <p:nvPr/>
          </p:nvSpPr>
          <p:spPr>
            <a:xfrm>
              <a:off x="1679650" y="3162477"/>
              <a:ext cx="840600" cy="418500"/>
            </a:xfrm>
            <a:prstGeom prst="roundRect">
              <a:avLst>
                <a:gd name="adj" fmla="val 16667"/>
              </a:avLst>
            </a:prstGeom>
            <a:solidFill>
              <a:srgbClr val="FFE59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r" b="1">
                  <a:latin typeface="Nunito"/>
                  <a:ea typeface="Nunito"/>
                  <a:cs typeface="Nunito"/>
                  <a:sym typeface="Nunito"/>
                </a:rPr>
                <a:t>Shared Memory</a:t>
              </a:r>
              <a:endParaRPr>
                <a:solidFill>
                  <a:srgbClr val="000000"/>
                </a:solidFill>
                <a:latin typeface="Nunito"/>
                <a:ea typeface="Nunito"/>
                <a:cs typeface="Nunito"/>
                <a:sym typeface="Nunito"/>
              </a:endParaRPr>
            </a:p>
          </p:txBody>
        </p:sp>
        <p:cxnSp>
          <p:nvCxnSpPr>
            <p:cNvPr id="1261" name="Google Shape;1261;p53"/>
            <p:cNvCxnSpPr>
              <a:stCxn id="1257" idx="3"/>
              <a:endCxn id="1260" idx="1"/>
            </p:cNvCxnSpPr>
            <p:nvPr/>
          </p:nvCxnSpPr>
          <p:spPr>
            <a:xfrm>
              <a:off x="1469589" y="3009676"/>
              <a:ext cx="210000" cy="362100"/>
            </a:xfrm>
            <a:prstGeom prst="bentConnector3">
              <a:avLst>
                <a:gd name="adj1" fmla="val 50014"/>
              </a:avLst>
            </a:prstGeom>
            <a:noFill/>
            <a:ln w="28575" cap="flat" cmpd="sng">
              <a:solidFill>
                <a:srgbClr val="000000"/>
              </a:solidFill>
              <a:prstDash val="solid"/>
              <a:round/>
              <a:headEnd type="none" w="med" len="med"/>
              <a:tailEnd type="none" w="med" len="med"/>
            </a:ln>
          </p:spPr>
        </p:cxnSp>
        <p:cxnSp>
          <p:nvCxnSpPr>
            <p:cNvPr id="1262" name="Google Shape;1262;p53"/>
            <p:cNvCxnSpPr>
              <a:stCxn id="1258" idx="3"/>
              <a:endCxn id="1260" idx="1"/>
            </p:cNvCxnSpPr>
            <p:nvPr/>
          </p:nvCxnSpPr>
          <p:spPr>
            <a:xfrm>
              <a:off x="1469589" y="3371719"/>
              <a:ext cx="210000" cy="600"/>
            </a:xfrm>
            <a:prstGeom prst="bentConnector3">
              <a:avLst>
                <a:gd name="adj1" fmla="val 50014"/>
              </a:avLst>
            </a:prstGeom>
            <a:noFill/>
            <a:ln w="28575" cap="flat" cmpd="sng">
              <a:solidFill>
                <a:srgbClr val="000000"/>
              </a:solidFill>
              <a:prstDash val="solid"/>
              <a:round/>
              <a:headEnd type="none" w="med" len="med"/>
              <a:tailEnd type="none" w="med" len="med"/>
            </a:ln>
          </p:spPr>
        </p:cxnSp>
        <p:cxnSp>
          <p:nvCxnSpPr>
            <p:cNvPr id="1263" name="Google Shape;1263;p53"/>
            <p:cNvCxnSpPr>
              <a:stCxn id="1259" idx="3"/>
              <a:endCxn id="1260" idx="1"/>
            </p:cNvCxnSpPr>
            <p:nvPr/>
          </p:nvCxnSpPr>
          <p:spPr>
            <a:xfrm rot="10800000" flipH="1">
              <a:off x="1469589" y="3371663"/>
              <a:ext cx="210000" cy="362100"/>
            </a:xfrm>
            <a:prstGeom prst="bentConnector3">
              <a:avLst>
                <a:gd name="adj1" fmla="val 50014"/>
              </a:avLst>
            </a:prstGeom>
            <a:noFill/>
            <a:ln w="28575" cap="flat" cmpd="sng">
              <a:solidFill>
                <a:srgbClr val="000000"/>
              </a:solidFill>
              <a:prstDash val="solid"/>
              <a:round/>
              <a:headEnd type="none" w="med" len="med"/>
              <a:tailEnd type="none" w="med" len="med"/>
            </a:ln>
          </p:spPr>
        </p:cxnSp>
      </p:grpSp>
      <p:sp>
        <p:nvSpPr>
          <p:cNvPr id="1265" name="Google Shape;1265;p53"/>
          <p:cNvSpPr txBox="1"/>
          <p:nvPr/>
        </p:nvSpPr>
        <p:spPr>
          <a:xfrm>
            <a:off x="5289396" y="2699888"/>
            <a:ext cx="12750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chemeClr val="dk1"/>
                </a:solidFill>
                <a:latin typeface="Nunito"/>
                <a:ea typeface="Nunito"/>
                <a:cs typeface="Nunito"/>
                <a:sym typeface="Nunito"/>
              </a:rPr>
              <a:t>SimSDP </a:t>
            </a:r>
            <a:endParaRPr sz="1800">
              <a:solidFill>
                <a:schemeClr val="dk1"/>
              </a:solidFill>
              <a:latin typeface="Permanent Marker"/>
              <a:ea typeface="Permanent Marker"/>
              <a:cs typeface="Permanent Marker"/>
              <a:sym typeface="Permanent Marker"/>
            </a:endParaRPr>
          </a:p>
        </p:txBody>
      </p:sp>
      <p:pic>
        <p:nvPicPr>
          <p:cNvPr id="1266" name="Google Shape;1266;p53"/>
          <p:cNvPicPr preferRelativeResize="0"/>
          <p:nvPr/>
        </p:nvPicPr>
        <p:blipFill>
          <a:blip r:embed="rId3">
            <a:alphaModFix/>
          </a:blip>
          <a:stretch>
            <a:fillRect/>
          </a:stretch>
        </p:blipFill>
        <p:spPr>
          <a:xfrm>
            <a:off x="7487175" y="3772700"/>
            <a:ext cx="631125" cy="841500"/>
          </a:xfrm>
          <a:prstGeom prst="rect">
            <a:avLst/>
          </a:prstGeom>
          <a:noFill/>
          <a:ln>
            <a:noFill/>
          </a:ln>
        </p:spPr>
      </p:pic>
      <p:pic>
        <p:nvPicPr>
          <p:cNvPr id="1267" name="Google Shape;1267;p53"/>
          <p:cNvPicPr preferRelativeResize="0"/>
          <p:nvPr/>
        </p:nvPicPr>
        <p:blipFill>
          <a:blip r:embed="rId4">
            <a:alphaModFix/>
          </a:blip>
          <a:stretch>
            <a:fillRect/>
          </a:stretch>
        </p:blipFill>
        <p:spPr>
          <a:xfrm>
            <a:off x="7400588" y="2462623"/>
            <a:ext cx="804300" cy="804300"/>
          </a:xfrm>
          <a:prstGeom prst="rect">
            <a:avLst/>
          </a:prstGeom>
          <a:noFill/>
          <a:ln>
            <a:noFill/>
          </a:ln>
        </p:spPr>
      </p:pic>
      <p:sp>
        <p:nvSpPr>
          <p:cNvPr id="1268" name="Google Shape;1268;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62</a:t>
            </a:fld>
            <a:endParaRPr/>
          </a:p>
        </p:txBody>
      </p:sp>
      <p:pic>
        <p:nvPicPr>
          <p:cNvPr id="2" name="Google Shape;54;p13">
            <a:extLst>
              <a:ext uri="{FF2B5EF4-FFF2-40B4-BE49-F238E27FC236}">
                <a16:creationId xmlns:a16="http://schemas.microsoft.com/office/drawing/2014/main" id="{699966E8-A814-8D5A-FF0A-44AA3EBDC621}"/>
              </a:ext>
            </a:extLst>
          </p:cNvPr>
          <p:cNvPicPr preferRelativeResize="0"/>
          <p:nvPr/>
        </p:nvPicPr>
        <p:blipFill rotWithShape="1">
          <a:blip r:embed="rId5">
            <a:alphaModFix/>
          </a:blip>
          <a:srcRect t="5223" r="30767" b="5017"/>
          <a:stretch/>
        </p:blipFill>
        <p:spPr>
          <a:xfrm>
            <a:off x="5150045" y="3328747"/>
            <a:ext cx="937800" cy="972600"/>
          </a:xfrm>
          <a:prstGeom prst="ellipse">
            <a:avLst/>
          </a:prstGeom>
          <a:noFill/>
          <a:ln>
            <a:noFill/>
          </a:ln>
        </p:spPr>
      </p:pic>
      <p:pic>
        <p:nvPicPr>
          <p:cNvPr id="3" name="Google Shape;54;p13">
            <a:extLst>
              <a:ext uri="{FF2B5EF4-FFF2-40B4-BE49-F238E27FC236}">
                <a16:creationId xmlns:a16="http://schemas.microsoft.com/office/drawing/2014/main" id="{C9F90412-A6F7-6C49-EB85-51C5F771DF8D}"/>
              </a:ext>
            </a:extLst>
          </p:cNvPr>
          <p:cNvPicPr preferRelativeResize="0"/>
          <p:nvPr/>
        </p:nvPicPr>
        <p:blipFill rotWithShape="1">
          <a:blip r:embed="rId5">
            <a:alphaModFix/>
          </a:blip>
          <a:srcRect t="5223" r="30767" b="5017"/>
          <a:stretch/>
        </p:blipFill>
        <p:spPr>
          <a:xfrm>
            <a:off x="6087845" y="3850447"/>
            <a:ext cx="471364" cy="488856"/>
          </a:xfrm>
          <a:prstGeom prst="ellipse">
            <a:avLst/>
          </a:prstGeom>
          <a:noFill/>
          <a:ln>
            <a:noFill/>
          </a:ln>
        </p:spPr>
      </p:pic>
      <p:pic>
        <p:nvPicPr>
          <p:cNvPr id="4" name="Google Shape;54;p13">
            <a:extLst>
              <a:ext uri="{FF2B5EF4-FFF2-40B4-BE49-F238E27FC236}">
                <a16:creationId xmlns:a16="http://schemas.microsoft.com/office/drawing/2014/main" id="{B6217D53-D237-A5CC-8405-F53FB2C4559F}"/>
              </a:ext>
            </a:extLst>
          </p:cNvPr>
          <p:cNvPicPr preferRelativeResize="0"/>
          <p:nvPr/>
        </p:nvPicPr>
        <p:blipFill rotWithShape="1">
          <a:blip r:embed="rId5">
            <a:alphaModFix/>
          </a:blip>
          <a:srcRect t="5223" r="30767" b="5017"/>
          <a:stretch/>
        </p:blipFill>
        <p:spPr>
          <a:xfrm>
            <a:off x="6087845" y="3275259"/>
            <a:ext cx="471364" cy="488856"/>
          </a:xfrm>
          <a:prstGeom prst="ellipse">
            <a:avLst/>
          </a:prstGeom>
          <a:noFill/>
          <a:ln>
            <a:noFill/>
          </a:ln>
        </p:spPr>
      </p:pic>
      <p:sp>
        <p:nvSpPr>
          <p:cNvPr id="5" name="ZoneTexte 4">
            <a:extLst>
              <a:ext uri="{FF2B5EF4-FFF2-40B4-BE49-F238E27FC236}">
                <a16:creationId xmlns:a16="http://schemas.microsoft.com/office/drawing/2014/main" id="{7FF53827-9EEC-DA38-D5C2-69AA12C1AF2D}"/>
              </a:ext>
            </a:extLst>
          </p:cNvPr>
          <p:cNvSpPr txBox="1"/>
          <p:nvPr/>
        </p:nvSpPr>
        <p:spPr>
          <a:xfrm>
            <a:off x="4795322" y="4434658"/>
            <a:ext cx="19560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latin typeface="Nunito"/>
              </a:rPr>
              <a:t>Ceq</a:t>
            </a:r>
            <a:r>
              <a:rPr lang="fr-FR">
                <a:latin typeface="Nunito"/>
              </a:rPr>
              <a:t> = f(GPU,FPGA)</a:t>
            </a:r>
          </a:p>
        </p:txBody>
      </p:sp>
      <p:sp>
        <p:nvSpPr>
          <p:cNvPr id="7" name="ZoneTexte 6">
            <a:extLst>
              <a:ext uri="{FF2B5EF4-FFF2-40B4-BE49-F238E27FC236}">
                <a16:creationId xmlns:a16="http://schemas.microsoft.com/office/drawing/2014/main" id="{DDD214CF-4F96-76E6-145A-7BA54492DFD8}"/>
              </a:ext>
            </a:extLst>
          </p:cNvPr>
          <p:cNvSpPr txBox="1"/>
          <p:nvPr/>
        </p:nvSpPr>
        <p:spPr>
          <a:xfrm>
            <a:off x="4796760" y="4748803"/>
            <a:ext cx="19560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latin typeface="Nunito"/>
              </a:rPr>
              <a:t>Map</a:t>
            </a:r>
            <a:r>
              <a:rPr lang="fr-FR">
                <a:latin typeface="Nunito"/>
              </a:rPr>
              <a:t>= f(GPU,FPGA)</a:t>
            </a:r>
          </a:p>
        </p:txBody>
      </p:sp>
      <p:sp>
        <p:nvSpPr>
          <p:cNvPr id="8" name="ZoneTexte 7">
            <a:extLst>
              <a:ext uri="{FF2B5EF4-FFF2-40B4-BE49-F238E27FC236}">
                <a16:creationId xmlns:a16="http://schemas.microsoft.com/office/drawing/2014/main" id="{018756FB-096B-098D-60CA-C7BD1D63AE49}"/>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Conclusion</a:t>
            </a:r>
            <a:endParaRPr lang="fr-F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9600000">
                                      <p:cBhvr>
                                        <p:cTn id="6" dur="1000" fill="hold"/>
                                        <p:tgtEl>
                                          <p:spTgt spid="2"/>
                                        </p:tgtEl>
                                        <p:attrNameLst>
                                          <p:attrName>r</p:attrName>
                                        </p:attrNameLst>
                                      </p:cBhvr>
                                    </p:animRot>
                                  </p:childTnLst>
                                </p:cTn>
                              </p:par>
                              <p:par>
                                <p:cTn id="7" presetID="8" presetClass="emph" presetSubtype="0" fill="hold" nodeType="withEffect">
                                  <p:stCondLst>
                                    <p:cond delay="0"/>
                                  </p:stCondLst>
                                  <p:childTnLst>
                                    <p:animRot by="-39600000">
                                      <p:cBhvr>
                                        <p:cTn id="8" dur="1000" fill="hold"/>
                                        <p:tgtEl>
                                          <p:spTgt spid="4"/>
                                        </p:tgtEl>
                                        <p:attrNameLst>
                                          <p:attrName>r</p:attrName>
                                        </p:attrNameLst>
                                      </p:cBhvr>
                                    </p:animRot>
                                  </p:childTnLst>
                                </p:cTn>
                              </p:par>
                              <p:par>
                                <p:cTn id="9" presetID="8" presetClass="emph" presetSubtype="0" fill="hold" nodeType="withEffect">
                                  <p:stCondLst>
                                    <p:cond delay="0"/>
                                  </p:stCondLst>
                                  <p:childTnLst>
                                    <p:animRot by="-39600000">
                                      <p:cBhvr>
                                        <p:cTn id="10" dur="1000" fill="hold"/>
                                        <p:tgtEl>
                                          <p:spTgt spid="3"/>
                                        </p:tgtEl>
                                        <p:attrNameLst>
                                          <p:attrName>r</p:attrName>
                                        </p:attrNameLst>
                                      </p:cBhvr>
                                    </p:animRot>
                                  </p:childTnLst>
                                </p:cTn>
                              </p:par>
                              <p:par>
                                <p:cTn id="11" presetID="53"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67"/>
                                        </p:tgtEl>
                                        <p:attrNameLst>
                                          <p:attrName>style.visibility</p:attrName>
                                        </p:attrNameLst>
                                      </p:cBhvr>
                                      <p:to>
                                        <p:strVal val="visible"/>
                                      </p:to>
                                    </p:set>
                                    <p:animEffect transition="in" filter="fade">
                                      <p:cBhvr>
                                        <p:cTn id="24" dur="500"/>
                                        <p:tgtEl>
                                          <p:spTgt spid="1267"/>
                                        </p:tgtEl>
                                      </p:cBhvr>
                                    </p:animEffect>
                                  </p:childTnLst>
                                </p:cTn>
                              </p:par>
                              <p:par>
                                <p:cTn id="25" presetID="10" presetClass="entr" presetSubtype="0" fill="hold" nodeType="withEffect">
                                  <p:stCondLst>
                                    <p:cond delay="0"/>
                                  </p:stCondLst>
                                  <p:childTnLst>
                                    <p:set>
                                      <p:cBhvr>
                                        <p:cTn id="26" dur="1" fill="hold">
                                          <p:stCondLst>
                                            <p:cond delay="0"/>
                                          </p:stCondLst>
                                        </p:cTn>
                                        <p:tgtEl>
                                          <p:spTgt spid="1266"/>
                                        </p:tgtEl>
                                        <p:attrNameLst>
                                          <p:attrName>style.visibility</p:attrName>
                                        </p:attrNameLst>
                                      </p:cBhvr>
                                      <p:to>
                                        <p:strVal val="visible"/>
                                      </p:to>
                                    </p:set>
                                    <p:animEffect transition="in" filter="fade">
                                      <p:cBhvr>
                                        <p:cTn id="27" dur="500"/>
                                        <p:tgtEl>
                                          <p:spTgt spid="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73"/>
        <p:cNvGrpSpPr/>
        <p:nvPr/>
      </p:nvGrpSpPr>
      <p:grpSpPr>
        <a:xfrm>
          <a:off x="0" y="0"/>
          <a:ext cx="0" cy="0"/>
          <a:chOff x="0" y="0"/>
          <a:chExt cx="0" cy="0"/>
        </a:xfrm>
      </p:grpSpPr>
      <p:sp>
        <p:nvSpPr>
          <p:cNvPr id="1274" name="Google Shape;1274;p54"/>
          <p:cNvSpPr txBox="1">
            <a:spLocks noGrp="1"/>
          </p:cNvSpPr>
          <p:nvPr>
            <p:ph type="sldNum" idx="12"/>
          </p:nvPr>
        </p:nvSpPr>
        <p:spPr>
          <a:xfrm>
            <a:off x="5764394" y="3172789"/>
            <a:ext cx="373200" cy="267900"/>
          </a:xfrm>
          <a:prstGeom prst="rect">
            <a:avLst/>
          </a:prstGeom>
        </p:spPr>
        <p:txBody>
          <a:bodyPr spcFirstLastPara="1" wrap="square" lIns="91425" tIns="91425" rIns="91425" bIns="91425" anchor="ctr" anchorCtr="0">
            <a:normAutofit fontScale="62500" lnSpcReduction="20000"/>
          </a:bodyPr>
          <a:lstStyle/>
          <a:p>
            <a:pPr marL="0" lvl="0" indent="0" algn="r" rtl="0">
              <a:spcBef>
                <a:spcPts val="0"/>
              </a:spcBef>
              <a:spcAft>
                <a:spcPts val="0"/>
              </a:spcAft>
              <a:buNone/>
            </a:pPr>
            <a:fld id="{00000000-1234-1234-1234-123412341234}" type="slidenum">
              <a:rPr lang="fr"/>
              <a:t>63</a:t>
            </a:fld>
            <a:endParaRPr/>
          </a:p>
        </p:txBody>
      </p:sp>
      <p:sp>
        <p:nvSpPr>
          <p:cNvPr id="1275" name="Google Shape;1275;p54"/>
          <p:cNvSpPr/>
          <p:nvPr/>
        </p:nvSpPr>
        <p:spPr>
          <a:xfrm>
            <a:off x="0" y="0"/>
            <a:ext cx="9144300" cy="237600"/>
          </a:xfrm>
          <a:prstGeom prst="rect">
            <a:avLst/>
          </a:prstGeom>
          <a:solidFill>
            <a:schemeClr val="dk1"/>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endParaRPr sz="1000"/>
          </a:p>
        </p:txBody>
      </p:sp>
      <p:pic>
        <p:nvPicPr>
          <p:cNvPr id="1276" name="Google Shape;1276;p54"/>
          <p:cNvPicPr preferRelativeResize="0"/>
          <p:nvPr/>
        </p:nvPicPr>
        <p:blipFill>
          <a:blip r:embed="rId3">
            <a:alphaModFix/>
          </a:blip>
          <a:stretch>
            <a:fillRect/>
          </a:stretch>
        </p:blipFill>
        <p:spPr>
          <a:xfrm>
            <a:off x="2378058" y="942806"/>
            <a:ext cx="4344000" cy="3258000"/>
          </a:xfrm>
          <a:prstGeom prst="ellipse">
            <a:avLst/>
          </a:prstGeom>
          <a:ln>
            <a:noFill/>
          </a:ln>
          <a:effectLst>
            <a:softEdge rad="112500"/>
          </a:effectLst>
        </p:spPr>
      </p:pic>
      <p:sp>
        <p:nvSpPr>
          <p:cNvPr id="1278" name="Google Shape;1278;p54"/>
          <p:cNvSpPr txBox="1"/>
          <p:nvPr/>
        </p:nvSpPr>
        <p:spPr>
          <a:xfrm>
            <a:off x="3169950" y="4780300"/>
            <a:ext cx="2804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chemeClr val="lt1"/>
                </a:solidFill>
                <a:latin typeface="Nunito"/>
                <a:ea typeface="Nunito"/>
                <a:cs typeface="Nunito"/>
                <a:sym typeface="Nunito"/>
              </a:rPr>
              <a:t>ophelie.renaud@insa-rennes.fr</a:t>
            </a:r>
            <a:endParaRPr>
              <a:solidFill>
                <a:schemeClr val="lt1"/>
              </a:solidFill>
              <a:latin typeface="Nunito"/>
              <a:ea typeface="Nunito"/>
              <a:cs typeface="Nunito"/>
              <a:sym typeface="Nunito"/>
            </a:endParaRPr>
          </a:p>
        </p:txBody>
      </p:sp>
      <p:sp>
        <p:nvSpPr>
          <p:cNvPr id="1277" name="Google Shape;1277;p54"/>
          <p:cNvSpPr/>
          <p:nvPr/>
        </p:nvSpPr>
        <p:spPr>
          <a:xfrm>
            <a:off x="2286209" y="926304"/>
            <a:ext cx="4365900" cy="3274500"/>
          </a:xfrm>
          <a:prstGeom prst="roundRect">
            <a:avLst>
              <a:gd name="adj" fmla="val 16667"/>
            </a:avLst>
          </a:prstGeom>
          <a:gradFill>
            <a:gsLst>
              <a:gs pos="0">
                <a:srgbClr val="FFFFFF">
                  <a:alpha val="0"/>
                </a:srgbClr>
              </a:gs>
              <a:gs pos="71000">
                <a:schemeClr val="dk1"/>
              </a:gs>
              <a:gs pos="100000">
                <a:schemeClr val="dk1"/>
              </a:gs>
            </a:gsLst>
            <a:path path="circle">
              <a:fillToRect l="50000" t="50000" r="50000" b="50000"/>
            </a:path>
            <a:tileRect/>
          </a:gradFill>
          <a:ln>
            <a:noFill/>
          </a:ln>
        </p:spPr>
        <p:txBody>
          <a:bodyPr spcFirstLastPara="1" wrap="square" lIns="62200" tIns="62200" rIns="62200" bIns="6220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D47C46-D821-E464-985B-143118FB8491}"/>
              </a:ext>
            </a:extLst>
          </p:cNvPr>
          <p:cNvSpPr>
            <a:spLocks noGrp="1"/>
          </p:cNvSpPr>
          <p:nvPr>
            <p:ph type="title"/>
          </p:nvPr>
        </p:nvSpPr>
        <p:spPr/>
        <p:txBody>
          <a:bodyPr>
            <a:normAutofit fontScale="90000"/>
          </a:bodyPr>
          <a:lstStyle/>
          <a:p>
            <a:r>
              <a:rPr lang="fr-FR" err="1"/>
              <a:t>Why</a:t>
            </a:r>
            <a:r>
              <a:rPr lang="fr-FR"/>
              <a:t> not </a:t>
            </a:r>
            <a:r>
              <a:rPr lang="fr-FR" err="1"/>
              <a:t>reuse</a:t>
            </a:r>
            <a:r>
              <a:rPr lang="fr-FR"/>
              <a:t> the </a:t>
            </a:r>
            <a:r>
              <a:rPr lang="fr-FR" err="1"/>
              <a:t>work</a:t>
            </a:r>
            <a:r>
              <a:rPr lang="fr-FR"/>
              <a:t> on </a:t>
            </a:r>
            <a:r>
              <a:rPr lang="fr-FR" err="1"/>
              <a:t>latency</a:t>
            </a:r>
            <a:r>
              <a:rPr lang="fr-FR"/>
              <a:t> and </a:t>
            </a:r>
            <a:r>
              <a:rPr lang="fr-FR" err="1"/>
              <a:t>throughput</a:t>
            </a:r>
            <a:r>
              <a:rPr lang="fr-FR"/>
              <a:t> </a:t>
            </a:r>
            <a:r>
              <a:rPr lang="fr-FR" err="1"/>
              <a:t>prediction</a:t>
            </a:r>
            <a:r>
              <a:rPr lang="fr-FR"/>
              <a:t> for </a:t>
            </a:r>
            <a:r>
              <a:rPr lang="fr-FR" err="1"/>
              <a:t>iterative</a:t>
            </a:r>
            <a:r>
              <a:rPr lang="fr-FR"/>
              <a:t> </a:t>
            </a:r>
            <a:r>
              <a:rPr lang="fr-FR" err="1"/>
              <a:t>resource</a:t>
            </a:r>
            <a:r>
              <a:rPr lang="fr-FR"/>
              <a:t> allocation?</a:t>
            </a:r>
          </a:p>
        </p:txBody>
      </p:sp>
      <p:sp>
        <p:nvSpPr>
          <p:cNvPr id="3" name="Espace réservé du numéro de diapositive 2">
            <a:extLst>
              <a:ext uri="{FF2B5EF4-FFF2-40B4-BE49-F238E27FC236}">
                <a16:creationId xmlns:a16="http://schemas.microsoft.com/office/drawing/2014/main" id="{D8E00799-4F4A-3F7A-71E7-5FFC198F06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64</a:t>
            </a:fld>
            <a:endParaRPr lang="fr-FR"/>
          </a:p>
        </p:txBody>
      </p:sp>
      <p:graphicFrame>
        <p:nvGraphicFramePr>
          <p:cNvPr id="4" name="Tableau 3">
            <a:extLst>
              <a:ext uri="{FF2B5EF4-FFF2-40B4-BE49-F238E27FC236}">
                <a16:creationId xmlns:a16="http://schemas.microsoft.com/office/drawing/2014/main" id="{60940FAA-8246-E149-F83A-ADA4F701B7A9}"/>
              </a:ext>
            </a:extLst>
          </p:cNvPr>
          <p:cNvGraphicFramePr>
            <a:graphicFrameLocks noGrp="1"/>
          </p:cNvGraphicFramePr>
          <p:nvPr>
            <p:extLst>
              <p:ext uri="{D42A27DB-BD31-4B8C-83A1-F6EECF244321}">
                <p14:modId xmlns:p14="http://schemas.microsoft.com/office/powerpoint/2010/main" val="3358996861"/>
              </p:ext>
            </p:extLst>
          </p:nvPr>
        </p:nvGraphicFramePr>
        <p:xfrm>
          <a:off x="1502833" y="1722868"/>
          <a:ext cx="6492238" cy="2722880"/>
        </p:xfrm>
        <a:graphic>
          <a:graphicData uri="http://schemas.openxmlformats.org/drawingml/2006/table">
            <a:tbl>
              <a:tblPr firstRow="1" bandRow="1">
                <a:tableStyleId>{6DD547FB-4C52-470D-B169-6EF9C45BF493}</a:tableStyleId>
              </a:tblPr>
              <a:tblGrid>
                <a:gridCol w="3246119">
                  <a:extLst>
                    <a:ext uri="{9D8B030D-6E8A-4147-A177-3AD203B41FA5}">
                      <a16:colId xmlns:a16="http://schemas.microsoft.com/office/drawing/2014/main" val="2639551566"/>
                    </a:ext>
                  </a:extLst>
                </a:gridCol>
                <a:gridCol w="3246119">
                  <a:extLst>
                    <a:ext uri="{9D8B030D-6E8A-4147-A177-3AD203B41FA5}">
                      <a16:colId xmlns:a16="http://schemas.microsoft.com/office/drawing/2014/main" val="3169329255"/>
                    </a:ext>
                  </a:extLst>
                </a:gridCol>
              </a:tblGrid>
              <a:tr h="370840">
                <a:tc>
                  <a:txBody>
                    <a:bodyPr/>
                    <a:lstStyle/>
                    <a:p>
                      <a:pPr lvl="0" algn="ctr">
                        <a:buNone/>
                      </a:pPr>
                      <a:r>
                        <a:rPr lang="fr-FR" sz="1400" b="1" i="0" u="none" strike="noStrike" noProof="0">
                          <a:latin typeface="Nunito"/>
                        </a:rPr>
                        <a:t>Hamza </a:t>
                      </a:r>
                      <a:r>
                        <a:rPr lang="fr-FR" sz="1400" b="1" i="0" u="none" strike="noStrike" noProof="0" err="1">
                          <a:latin typeface="Nunito"/>
                        </a:rPr>
                        <a:t>Deroui's</a:t>
                      </a:r>
                      <a:r>
                        <a:rPr lang="fr-FR" sz="1400" b="1" i="0" u="none" strike="noStrike" noProof="0">
                          <a:latin typeface="Nunito"/>
                        </a:rPr>
                        <a:t> </a:t>
                      </a:r>
                      <a:r>
                        <a:rPr lang="fr-FR" sz="1400" b="1" i="0" u="none" strike="noStrike" noProof="0" err="1">
                          <a:latin typeface="Nunito"/>
                        </a:rPr>
                        <a:t>thesis</a:t>
                      </a:r>
                      <a:r>
                        <a:rPr lang="fr-FR" sz="1400" b="1" i="0" u="none" strike="noStrike" noProof="0">
                          <a:latin typeface="Nunito"/>
                        </a:rPr>
                        <a:t> </a:t>
                      </a:r>
                      <a:r>
                        <a:rPr lang="fr-FR" sz="1400" b="1" i="0" u="none" strike="noStrike" noProof="0" err="1">
                          <a:latin typeface="Nunito"/>
                        </a:rPr>
                        <a:t>work</a:t>
                      </a:r>
                      <a:endParaRPr lang="fr-FR" b="1">
                        <a:latin typeface="Nunito"/>
                      </a:endParaRPr>
                    </a:p>
                  </a:txBody>
                  <a:tcPr>
                    <a:lnL w="0">
                      <a:noFill/>
                    </a:lnL>
                    <a:lnR w="0">
                      <a:noFill/>
                    </a:lnR>
                    <a:lnT w="0">
                      <a:noFill/>
                    </a:lnT>
                    <a:lnB w="0">
                      <a:noFill/>
                    </a:lnB>
                  </a:tcPr>
                </a:tc>
                <a:tc>
                  <a:txBody>
                    <a:bodyPr/>
                    <a:lstStyle/>
                    <a:p>
                      <a:pPr lvl="0" algn="ctr">
                        <a:buNone/>
                      </a:pPr>
                      <a:r>
                        <a:rPr lang="fr-FR" b="1" err="1">
                          <a:latin typeface="Nunito"/>
                        </a:rPr>
                        <a:t>SimSDP</a:t>
                      </a:r>
                    </a:p>
                  </a:txBody>
                  <a:tcPr>
                    <a:lnL w="0">
                      <a:noFill/>
                    </a:lnL>
                    <a:lnR w="0">
                      <a:noFill/>
                    </a:lnR>
                    <a:lnT w="0">
                      <a:noFill/>
                    </a:lnT>
                    <a:lnB w="0">
                      <a:noFill/>
                    </a:lnB>
                  </a:tcPr>
                </a:tc>
                <a:extLst>
                  <a:ext uri="{0D108BD9-81ED-4DB2-BD59-A6C34878D82A}">
                    <a16:rowId xmlns:a16="http://schemas.microsoft.com/office/drawing/2014/main" val="62818467"/>
                  </a:ext>
                </a:extLst>
              </a:tr>
              <a:tr h="370840">
                <a:tc>
                  <a:txBody>
                    <a:bodyPr/>
                    <a:lstStyle/>
                    <a:p>
                      <a:pPr algn="ctr"/>
                      <a:r>
                        <a:rPr lang="fr-FR">
                          <a:latin typeface="Nunito"/>
                        </a:rPr>
                        <a:t>Embedded </a:t>
                      </a:r>
                      <a:r>
                        <a:rPr lang="fr-FR" err="1">
                          <a:latin typeface="Nunito"/>
                        </a:rPr>
                        <a:t>systems</a:t>
                      </a:r>
                    </a:p>
                  </a:txBody>
                  <a:tcPr>
                    <a:lnL w="0">
                      <a:noFill/>
                    </a:lnL>
                    <a:lnR w="0">
                      <a:noFill/>
                    </a:lnR>
                    <a:lnT w="0">
                      <a:noFill/>
                    </a:lnT>
                    <a:lnB w="0">
                      <a:noFill/>
                    </a:lnB>
                  </a:tcPr>
                </a:tc>
                <a:tc>
                  <a:txBody>
                    <a:bodyPr/>
                    <a:lstStyle/>
                    <a:p>
                      <a:pPr algn="ctr"/>
                      <a:r>
                        <a:rPr lang="fr-FR">
                          <a:latin typeface="Nunito"/>
                        </a:rPr>
                        <a:t>HPC </a:t>
                      </a:r>
                      <a:r>
                        <a:rPr lang="fr-FR" err="1">
                          <a:latin typeface="Nunito"/>
                        </a:rPr>
                        <a:t>systems</a:t>
                      </a:r>
                    </a:p>
                  </a:txBody>
                  <a:tcPr>
                    <a:lnL w="0">
                      <a:noFill/>
                    </a:lnL>
                    <a:lnR w="0">
                      <a:noFill/>
                    </a:lnR>
                    <a:lnT w="0">
                      <a:noFill/>
                    </a:lnT>
                    <a:lnB w="0">
                      <a:noFill/>
                    </a:lnB>
                  </a:tcPr>
                </a:tc>
                <a:extLst>
                  <a:ext uri="{0D108BD9-81ED-4DB2-BD59-A6C34878D82A}">
                    <a16:rowId xmlns:a16="http://schemas.microsoft.com/office/drawing/2014/main" val="1277327114"/>
                  </a:ext>
                </a:extLst>
              </a:tr>
              <a:tr h="370839">
                <a:tc>
                  <a:txBody>
                    <a:bodyPr/>
                    <a:lstStyle/>
                    <a:p>
                      <a:pPr lvl="0" algn="ctr">
                        <a:lnSpc>
                          <a:spcPct val="100000"/>
                        </a:lnSpc>
                        <a:spcBef>
                          <a:spcPts val="0"/>
                        </a:spcBef>
                        <a:spcAft>
                          <a:spcPts val="0"/>
                        </a:spcAft>
                        <a:buNone/>
                      </a:pPr>
                      <a:r>
                        <a:rPr lang="fr-FR" sz="1400" b="0" i="0" u="none" strike="noStrike" noProof="0" err="1">
                          <a:latin typeface="Nunito"/>
                        </a:rPr>
                        <a:t>Estimates</a:t>
                      </a:r>
                      <a:r>
                        <a:rPr lang="fr-FR" sz="1400" b="0" i="0" u="none" strike="noStrike" noProof="0">
                          <a:latin typeface="Nunito"/>
                        </a:rPr>
                        <a:t> </a:t>
                      </a:r>
                      <a:r>
                        <a:rPr lang="fr-FR" sz="1400" b="0" i="0" u="none" strike="noStrike" noProof="0" err="1">
                          <a:latin typeface="Nunito"/>
                        </a:rPr>
                        <a:t>throughput</a:t>
                      </a:r>
                      <a:r>
                        <a:rPr lang="fr-FR" sz="1400" b="0" i="0" u="none" strike="noStrike" noProof="0">
                          <a:latin typeface="Nunito"/>
                        </a:rPr>
                        <a:t> and </a:t>
                      </a:r>
                      <a:r>
                        <a:rPr lang="fr-FR" sz="1400" b="0" i="0" u="none" strike="noStrike" noProof="0" err="1">
                          <a:latin typeface="Nunito"/>
                        </a:rPr>
                        <a:t>latency</a:t>
                      </a:r>
                      <a:r>
                        <a:rPr lang="fr-FR" sz="1400" b="0" i="0" u="none" strike="noStrike" noProof="0">
                          <a:latin typeface="Nunito"/>
                        </a:rPr>
                        <a:t> </a:t>
                      </a:r>
                      <a:r>
                        <a:rPr lang="fr-FR" sz="1400" b="0" i="0" u="none" strike="noStrike" noProof="0" err="1">
                          <a:latin typeface="Nunito"/>
                        </a:rPr>
                        <a:t>upstream</a:t>
                      </a:r>
                      <a:r>
                        <a:rPr lang="fr-FR" sz="1400" b="0" i="0" u="none" strike="noStrike" noProof="0">
                          <a:latin typeface="Nunito"/>
                        </a:rPr>
                        <a:t> of the </a:t>
                      </a:r>
                      <a:r>
                        <a:rPr lang="fr-FR" sz="1400" b="0" i="0" u="none" strike="noStrike" noProof="0" err="1">
                          <a:latin typeface="Nunito"/>
                        </a:rPr>
                        <a:t>resource</a:t>
                      </a:r>
                      <a:r>
                        <a:rPr lang="fr-FR" sz="1400" b="0" i="0" u="none" strike="noStrike" noProof="0">
                          <a:latin typeface="Nunito"/>
                        </a:rPr>
                        <a:t> allocation process</a:t>
                      </a:r>
                      <a:endParaRPr lang="fr-FR">
                        <a:latin typeface="Nunito"/>
                      </a:endParaRPr>
                    </a:p>
                  </a:txBody>
                  <a:tcPr>
                    <a:lnL w="0">
                      <a:noFill/>
                    </a:lnL>
                    <a:lnR w="0">
                      <a:noFill/>
                    </a:lnR>
                    <a:lnT w="0">
                      <a:noFill/>
                    </a:lnT>
                    <a:lnB w="0">
                      <a:noFill/>
                    </a:lnB>
                  </a:tcPr>
                </a:tc>
                <a:tc>
                  <a:txBody>
                    <a:bodyPr/>
                    <a:lstStyle/>
                    <a:p>
                      <a:pPr lvl="0" algn="ctr">
                        <a:buNone/>
                      </a:pPr>
                      <a:r>
                        <a:rPr lang="fr-FR" err="1">
                          <a:latin typeface="Nunito"/>
                        </a:rPr>
                        <a:t>Simulates</a:t>
                      </a:r>
                      <a:r>
                        <a:rPr lang="fr-FR">
                          <a:latin typeface="Nunito"/>
                        </a:rPr>
                        <a:t> </a:t>
                      </a:r>
                      <a:r>
                        <a:rPr lang="fr-FR" err="1">
                          <a:latin typeface="Nunito"/>
                        </a:rPr>
                        <a:t>metrics</a:t>
                      </a:r>
                      <a:r>
                        <a:rPr lang="fr-FR">
                          <a:latin typeface="Nunito"/>
                        </a:rPr>
                        <a:t> </a:t>
                      </a:r>
                      <a:r>
                        <a:rPr lang="fr-FR" err="1">
                          <a:latin typeface="Nunito"/>
                        </a:rPr>
                        <a:t>following</a:t>
                      </a:r>
                      <a:r>
                        <a:rPr lang="fr-FR">
                          <a:latin typeface="Nunito"/>
                        </a:rPr>
                        <a:t> </a:t>
                      </a:r>
                      <a:r>
                        <a:rPr lang="fr-FR" err="1">
                          <a:latin typeface="Nunito"/>
                        </a:rPr>
                        <a:t>optimized</a:t>
                      </a:r>
                      <a:r>
                        <a:rPr lang="fr-FR">
                          <a:latin typeface="Nunito"/>
                        </a:rPr>
                        <a:t> </a:t>
                      </a:r>
                      <a:r>
                        <a:rPr lang="fr-FR" err="1">
                          <a:latin typeface="Nunito"/>
                        </a:rPr>
                        <a:t>resource</a:t>
                      </a:r>
                      <a:r>
                        <a:rPr lang="fr-FR">
                          <a:latin typeface="Nunito"/>
                        </a:rPr>
                        <a:t> allocation process</a:t>
                      </a:r>
                    </a:p>
                    <a:p>
                      <a:pPr lvl="0" algn="ctr">
                        <a:buNone/>
                      </a:pPr>
                      <a:r>
                        <a:rPr lang="fr-FR">
                          <a:latin typeface="Nunito"/>
                        </a:rPr>
                        <a:t>--&gt; reliable</a:t>
                      </a:r>
                    </a:p>
                  </a:txBody>
                  <a:tcPr>
                    <a:lnL w="0">
                      <a:noFill/>
                    </a:lnL>
                    <a:lnR w="0">
                      <a:noFill/>
                    </a:lnR>
                    <a:lnT w="0">
                      <a:noFill/>
                    </a:lnT>
                    <a:lnB w="0">
                      <a:noFill/>
                    </a:lnB>
                  </a:tcPr>
                </a:tc>
                <a:extLst>
                  <a:ext uri="{0D108BD9-81ED-4DB2-BD59-A6C34878D82A}">
                    <a16:rowId xmlns:a16="http://schemas.microsoft.com/office/drawing/2014/main" val="3167608792"/>
                  </a:ext>
                </a:extLst>
              </a:tr>
              <a:tr h="370838">
                <a:tc>
                  <a:txBody>
                    <a:bodyPr/>
                    <a:lstStyle/>
                    <a:p>
                      <a:pPr lvl="0" algn="ctr">
                        <a:lnSpc>
                          <a:spcPct val="100000"/>
                        </a:lnSpc>
                        <a:spcBef>
                          <a:spcPts val="0"/>
                        </a:spcBef>
                        <a:spcAft>
                          <a:spcPts val="0"/>
                        </a:spcAft>
                        <a:buNone/>
                      </a:pPr>
                      <a:endParaRPr lang="fr-FR" sz="1400" b="0" i="0" u="none" strike="noStrike" noProof="0">
                        <a:latin typeface="Nunito"/>
                      </a:endParaRPr>
                    </a:p>
                  </a:txBody>
                  <a:tcPr>
                    <a:lnL w="0">
                      <a:noFill/>
                    </a:lnL>
                    <a:lnR w="0">
                      <a:noFill/>
                    </a:lnR>
                    <a:lnT w="0">
                      <a:noFill/>
                    </a:lnT>
                    <a:lnB w="0">
                      <a:noFill/>
                    </a:lnB>
                  </a:tcPr>
                </a:tc>
                <a:tc>
                  <a:txBody>
                    <a:bodyPr/>
                    <a:lstStyle/>
                    <a:p>
                      <a:pPr lvl="0" algn="ctr">
                        <a:buNone/>
                      </a:pPr>
                      <a:r>
                        <a:rPr lang="fr-FR">
                          <a:latin typeface="Nunito"/>
                        </a:rPr>
                        <a:t>ANR </a:t>
                      </a:r>
                      <a:r>
                        <a:rPr lang="fr-FR" err="1">
                          <a:latin typeface="Nunito"/>
                        </a:rPr>
                        <a:t>project</a:t>
                      </a:r>
                      <a:r>
                        <a:rPr lang="fr-FR">
                          <a:latin typeface="Nunito"/>
                        </a:rPr>
                        <a:t> </a:t>
                      </a:r>
                      <a:r>
                        <a:rPr lang="fr-FR" err="1">
                          <a:latin typeface="Nunito"/>
                        </a:rPr>
                        <a:t>based</a:t>
                      </a:r>
                      <a:r>
                        <a:rPr lang="fr-FR">
                          <a:latin typeface="Nunito"/>
                        </a:rPr>
                        <a:t> on 2 </a:t>
                      </a:r>
                      <a:r>
                        <a:rPr lang="fr-FR" err="1">
                          <a:latin typeface="Nunito"/>
                        </a:rPr>
                        <a:t>existing</a:t>
                      </a:r>
                      <a:r>
                        <a:rPr lang="fr-FR">
                          <a:latin typeface="Nunito"/>
                        </a:rPr>
                        <a:t> </a:t>
                      </a:r>
                      <a:r>
                        <a:rPr lang="fr-FR" err="1">
                          <a:latin typeface="Nunito"/>
                        </a:rPr>
                        <a:t>tools</a:t>
                      </a:r>
                      <a:r>
                        <a:rPr lang="fr-FR">
                          <a:latin typeface="Nunito"/>
                        </a:rPr>
                        <a:t>: PREESM + </a:t>
                      </a:r>
                      <a:r>
                        <a:rPr lang="fr-FR" err="1">
                          <a:latin typeface="Nunito"/>
                        </a:rPr>
                        <a:t>SimGrid</a:t>
                      </a:r>
                    </a:p>
                    <a:p>
                      <a:pPr lvl="0" algn="ctr">
                        <a:buNone/>
                      </a:pPr>
                      <a:endParaRPr lang="fr-FR">
                        <a:latin typeface="Nunito"/>
                      </a:endParaRPr>
                    </a:p>
                  </a:txBody>
                  <a:tcPr>
                    <a:lnL w="0">
                      <a:noFill/>
                    </a:lnL>
                    <a:lnR w="0">
                      <a:noFill/>
                    </a:lnR>
                    <a:lnT w="0">
                      <a:noFill/>
                    </a:lnT>
                    <a:lnB w="0">
                      <a:noFill/>
                    </a:lnB>
                  </a:tcPr>
                </a:tc>
                <a:extLst>
                  <a:ext uri="{0D108BD9-81ED-4DB2-BD59-A6C34878D82A}">
                    <a16:rowId xmlns:a16="http://schemas.microsoft.com/office/drawing/2014/main" val="30570000"/>
                  </a:ext>
                </a:extLst>
              </a:tr>
              <a:tr h="370838">
                <a:tc>
                  <a:txBody>
                    <a:bodyPr/>
                    <a:lstStyle/>
                    <a:p>
                      <a:pPr lvl="0" algn="ctr">
                        <a:lnSpc>
                          <a:spcPct val="100000"/>
                        </a:lnSpc>
                        <a:spcBef>
                          <a:spcPts val="0"/>
                        </a:spcBef>
                        <a:spcAft>
                          <a:spcPts val="0"/>
                        </a:spcAft>
                        <a:buNone/>
                      </a:pPr>
                      <a:r>
                        <a:rPr lang="fr" sz="1200" b="0" i="0" u="none" strike="noStrike" noProof="0">
                          <a:solidFill>
                            <a:srgbClr val="76B701"/>
                          </a:solidFill>
                          <a:latin typeface="Arial"/>
                        </a:rPr>
                        <a:t>✔ </a:t>
                      </a:r>
                      <a:r>
                        <a:rPr lang="fr-FR" sz="1400" b="0" i="0" u="none" strike="noStrike" noProof="0" err="1">
                          <a:latin typeface="Nunito"/>
                        </a:rPr>
                        <a:t>Faster</a:t>
                      </a:r>
                    </a:p>
                    <a:p>
                      <a:pPr lvl="0" algn="ctr">
                        <a:lnSpc>
                          <a:spcPct val="100000"/>
                        </a:lnSpc>
                        <a:spcBef>
                          <a:spcPts val="0"/>
                        </a:spcBef>
                        <a:spcAft>
                          <a:spcPts val="0"/>
                        </a:spcAft>
                        <a:buNone/>
                      </a:pPr>
                      <a:r>
                        <a:rPr lang="fr-FR" sz="1400" b="0" i="0" u="none" strike="noStrike" noProof="0">
                          <a:solidFill>
                            <a:srgbClr val="C00000"/>
                          </a:solidFill>
                          <a:latin typeface="Nunito"/>
                        </a:rPr>
                        <a:t>X </a:t>
                      </a:r>
                      <a:r>
                        <a:rPr lang="fr-FR" sz="1400" b="0" i="0" u="none" strike="noStrike" noProof="0" err="1">
                          <a:latin typeface="Nunito"/>
                        </a:rPr>
                        <a:t>Less</a:t>
                      </a:r>
                      <a:r>
                        <a:rPr lang="fr-FR" sz="1400" b="0" i="0" u="none" strike="noStrike" noProof="0">
                          <a:latin typeface="Nunito"/>
                        </a:rPr>
                        <a:t> reliable</a:t>
                      </a:r>
                    </a:p>
                  </a:txBody>
                  <a:tcPr>
                    <a:lnL w="0">
                      <a:noFill/>
                    </a:lnL>
                    <a:lnR w="0">
                      <a:noFill/>
                    </a:lnR>
                    <a:lnT w="0">
                      <a:noFill/>
                    </a:lnT>
                    <a:lnB w="0">
                      <a:noFill/>
                    </a:lnB>
                  </a:tcPr>
                </a:tc>
                <a:tc>
                  <a:txBody>
                    <a:bodyPr/>
                    <a:lstStyle/>
                    <a:p>
                      <a:pPr lvl="0" algn="ctr">
                        <a:buNone/>
                      </a:pPr>
                      <a:r>
                        <a:rPr lang="fr-FR">
                          <a:solidFill>
                            <a:srgbClr val="C00000"/>
                          </a:solidFill>
                          <a:latin typeface="Nunito"/>
                        </a:rPr>
                        <a:t>X</a:t>
                      </a:r>
                      <a:r>
                        <a:rPr lang="fr-FR">
                          <a:latin typeface="Nunito"/>
                        </a:rPr>
                        <a:t> </a:t>
                      </a:r>
                      <a:r>
                        <a:rPr lang="fr-FR" err="1">
                          <a:latin typeface="Nunito"/>
                        </a:rPr>
                        <a:t>Slower</a:t>
                      </a:r>
                    </a:p>
                    <a:p>
                      <a:pPr lvl="0" algn="ctr">
                        <a:buNone/>
                      </a:pPr>
                      <a:r>
                        <a:rPr lang="fr" sz="1200" b="0" i="0" u="none" strike="noStrike" noProof="0">
                          <a:solidFill>
                            <a:srgbClr val="76B701"/>
                          </a:solidFill>
                          <a:latin typeface="Arial"/>
                        </a:rPr>
                        <a:t>✔ </a:t>
                      </a:r>
                      <a:r>
                        <a:rPr lang="fr-FR">
                          <a:latin typeface="Nunito"/>
                        </a:rPr>
                        <a:t>More reliable</a:t>
                      </a:r>
                      <a:endParaRPr lang="fr-FR"/>
                    </a:p>
                  </a:txBody>
                  <a:tcPr>
                    <a:lnL w="0">
                      <a:noFill/>
                    </a:lnL>
                    <a:lnR w="0">
                      <a:noFill/>
                    </a:lnR>
                    <a:lnT w="0">
                      <a:noFill/>
                    </a:lnT>
                    <a:lnB w="0">
                      <a:noFill/>
                    </a:lnB>
                  </a:tcPr>
                </a:tc>
                <a:extLst>
                  <a:ext uri="{0D108BD9-81ED-4DB2-BD59-A6C34878D82A}">
                    <a16:rowId xmlns:a16="http://schemas.microsoft.com/office/drawing/2014/main" val="2320963967"/>
                  </a:ext>
                </a:extLst>
              </a:tr>
            </a:tbl>
          </a:graphicData>
        </a:graphic>
      </p:graphicFrame>
    </p:spTree>
    <p:extLst>
      <p:ext uri="{BB962C8B-B14F-4D97-AF65-F5344CB8AC3E}">
        <p14:creationId xmlns:p14="http://schemas.microsoft.com/office/powerpoint/2010/main" val="2388590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62E1D6-74EE-F5E3-4653-62D4C21F6494}"/>
              </a:ext>
            </a:extLst>
          </p:cNvPr>
          <p:cNvSpPr>
            <a:spLocks noGrp="1"/>
          </p:cNvSpPr>
          <p:nvPr>
            <p:ph type="title"/>
          </p:nvPr>
        </p:nvSpPr>
        <p:spPr/>
        <p:txBody>
          <a:bodyPr>
            <a:normAutofit fontScale="90000"/>
          </a:bodyPr>
          <a:lstStyle/>
          <a:p>
            <a:r>
              <a:rPr lang="fr-FR" err="1"/>
              <a:t>Why</a:t>
            </a:r>
            <a:r>
              <a:rPr lang="fr-FR"/>
              <a:t> a </a:t>
            </a:r>
            <a:r>
              <a:rPr lang="fr-FR" err="1"/>
              <a:t>balanced</a:t>
            </a:r>
            <a:r>
              <a:rPr lang="fr-FR"/>
              <a:t> </a:t>
            </a:r>
            <a:r>
              <a:rPr lang="fr-FR" err="1"/>
              <a:t>workload</a:t>
            </a:r>
            <a:r>
              <a:rPr lang="fr-FR"/>
              <a:t> distribution?</a:t>
            </a:r>
          </a:p>
        </p:txBody>
      </p:sp>
      <p:sp>
        <p:nvSpPr>
          <p:cNvPr id="3" name="Espace réservé du numéro de diapositive 2">
            <a:extLst>
              <a:ext uri="{FF2B5EF4-FFF2-40B4-BE49-F238E27FC236}">
                <a16:creationId xmlns:a16="http://schemas.microsoft.com/office/drawing/2014/main" id="{41BF42FB-501C-15E4-2EBD-C550BEE4CE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65</a:t>
            </a:fld>
            <a:endParaRPr lang="fr-FR"/>
          </a:p>
        </p:txBody>
      </p:sp>
      <p:pic>
        <p:nvPicPr>
          <p:cNvPr id="5" name="Image 4" descr="Une image contenant texte, capture d’écran, Police, nombre&#10;&#10;Description générée automatiquement">
            <a:extLst>
              <a:ext uri="{FF2B5EF4-FFF2-40B4-BE49-F238E27FC236}">
                <a16:creationId xmlns:a16="http://schemas.microsoft.com/office/drawing/2014/main" id="{16C22A9B-9F8E-6400-92F8-7138D46460B4}"/>
              </a:ext>
            </a:extLst>
          </p:cNvPr>
          <p:cNvPicPr>
            <a:picLocks noChangeAspect="1"/>
          </p:cNvPicPr>
          <p:nvPr/>
        </p:nvPicPr>
        <p:blipFill>
          <a:blip r:embed="rId3"/>
          <a:stretch>
            <a:fillRect/>
          </a:stretch>
        </p:blipFill>
        <p:spPr>
          <a:xfrm>
            <a:off x="2104659" y="1015631"/>
            <a:ext cx="4410075" cy="2381250"/>
          </a:xfrm>
          <a:prstGeom prst="rect">
            <a:avLst/>
          </a:prstGeom>
        </p:spPr>
      </p:pic>
      <p:sp>
        <p:nvSpPr>
          <p:cNvPr id="6" name="Rectangle : coins arrondis 5">
            <a:extLst>
              <a:ext uri="{FF2B5EF4-FFF2-40B4-BE49-F238E27FC236}">
                <a16:creationId xmlns:a16="http://schemas.microsoft.com/office/drawing/2014/main" id="{F0E4DCB5-24D1-DE57-A98A-79C2AB9DA401}"/>
              </a:ext>
            </a:extLst>
          </p:cNvPr>
          <p:cNvSpPr/>
          <p:nvPr/>
        </p:nvSpPr>
        <p:spPr>
          <a:xfrm>
            <a:off x="4579982" y="1628621"/>
            <a:ext cx="324216" cy="142875"/>
          </a:xfrm>
          <a:prstGeom prst="roundRect">
            <a:avLst/>
          </a:prstGeom>
          <a:noFill/>
          <a:ln>
            <a:solidFill>
              <a:srgbClr val="76B7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8C996BA-339E-6507-55D5-C28FFE6EC635}"/>
              </a:ext>
            </a:extLst>
          </p:cNvPr>
          <p:cNvSpPr/>
          <p:nvPr/>
        </p:nvSpPr>
        <p:spPr>
          <a:xfrm>
            <a:off x="4586627" y="2087149"/>
            <a:ext cx="324216" cy="142875"/>
          </a:xfrm>
          <a:prstGeom prst="roundRect">
            <a:avLst/>
          </a:prstGeom>
          <a:noFill/>
          <a:ln>
            <a:solidFill>
              <a:srgbClr val="76B7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64DB6F17-9300-46D6-6DAE-1D72B79737F4}"/>
              </a:ext>
            </a:extLst>
          </p:cNvPr>
          <p:cNvSpPr/>
          <p:nvPr/>
        </p:nvSpPr>
        <p:spPr>
          <a:xfrm>
            <a:off x="4586626" y="2552323"/>
            <a:ext cx="324216" cy="142875"/>
          </a:xfrm>
          <a:prstGeom prst="roundRect">
            <a:avLst/>
          </a:prstGeom>
          <a:noFill/>
          <a:ln>
            <a:solidFill>
              <a:srgbClr val="76B7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2AF2502A-86B8-98C1-C427-41811BAC23E8}"/>
              </a:ext>
            </a:extLst>
          </p:cNvPr>
          <p:cNvSpPr txBox="1"/>
          <p:nvPr/>
        </p:nvSpPr>
        <p:spPr>
          <a:xfrm>
            <a:off x="310668" y="4496418"/>
            <a:ext cx="59929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 sz="1800">
                <a:solidFill>
                  <a:srgbClr val="76B701"/>
                </a:solidFill>
                <a:latin typeface="Nunito"/>
              </a:rPr>
              <a:t>✔ </a:t>
            </a:r>
            <a:r>
              <a:rPr lang="fr" sz="1800">
                <a:solidFill>
                  <a:schemeClr val="tx1"/>
                </a:solidFill>
                <a:latin typeface="Nunito"/>
              </a:rPr>
              <a:t>Data </a:t>
            </a:r>
            <a:r>
              <a:rPr lang="fr" sz="1800" err="1">
                <a:solidFill>
                  <a:schemeClr val="tx1"/>
                </a:solidFill>
                <a:latin typeface="Nunito"/>
              </a:rPr>
              <a:t>simulated</a:t>
            </a:r>
            <a:r>
              <a:rPr lang="fr" sz="1800">
                <a:solidFill>
                  <a:schemeClr val="tx1"/>
                </a:solidFill>
                <a:latin typeface="Nunito"/>
              </a:rPr>
              <a:t> by </a:t>
            </a:r>
            <a:r>
              <a:rPr lang="fr" sz="1800" err="1">
                <a:solidFill>
                  <a:schemeClr val="tx1"/>
                </a:solidFill>
                <a:latin typeface="Nunito"/>
              </a:rPr>
              <a:t>simgrid</a:t>
            </a:r>
            <a:r>
              <a:rPr lang="fr" sz="1800">
                <a:solidFill>
                  <a:schemeClr val="tx1"/>
                </a:solidFill>
                <a:latin typeface="Nunito"/>
              </a:rPr>
              <a:t> and </a:t>
            </a:r>
            <a:r>
              <a:rPr lang="fr" sz="1800" err="1">
                <a:solidFill>
                  <a:schemeClr val="tx1"/>
                </a:solidFill>
                <a:latin typeface="Nunito"/>
              </a:rPr>
              <a:t>actionable</a:t>
            </a:r>
            <a:r>
              <a:rPr lang="fr" sz="1800">
                <a:solidFill>
                  <a:schemeClr val="tx1"/>
                </a:solidFill>
                <a:latin typeface="Nunito"/>
              </a:rPr>
              <a:t> feedback</a:t>
            </a:r>
            <a:endParaRPr lang="fr-FR" sz="1800">
              <a:solidFill>
                <a:schemeClr val="tx1"/>
              </a:solidFill>
              <a:latin typeface="Nunito"/>
            </a:endParaRPr>
          </a:p>
        </p:txBody>
      </p:sp>
      <p:sp>
        <p:nvSpPr>
          <p:cNvPr id="10" name="ZoneTexte 9">
            <a:extLst>
              <a:ext uri="{FF2B5EF4-FFF2-40B4-BE49-F238E27FC236}">
                <a16:creationId xmlns:a16="http://schemas.microsoft.com/office/drawing/2014/main" id="{5077A2C2-72C9-CC49-D540-27F46BEE0E76}"/>
              </a:ext>
            </a:extLst>
          </p:cNvPr>
          <p:cNvSpPr txBox="1"/>
          <p:nvPr/>
        </p:nvSpPr>
        <p:spPr>
          <a:xfrm>
            <a:off x="7019259" y="1078718"/>
            <a:ext cx="157014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latin typeface="Nunito"/>
              </a:rPr>
              <a:t>1 = </a:t>
            </a:r>
            <a:r>
              <a:rPr lang="fr-FR" err="1">
                <a:latin typeface="Nunito"/>
              </a:rPr>
              <a:t>strong</a:t>
            </a:r>
            <a:br>
              <a:rPr lang="fr-FR" dirty="0">
                <a:latin typeface="Nunito"/>
              </a:rPr>
            </a:br>
            <a:r>
              <a:rPr lang="fr-FR" dirty="0">
                <a:latin typeface="Nunito"/>
              </a:rPr>
              <a:t>0 = </a:t>
            </a:r>
            <a:r>
              <a:rPr lang="fr-FR" err="1">
                <a:latin typeface="Nunito"/>
              </a:rPr>
              <a:t>weak</a:t>
            </a:r>
            <a:br>
              <a:rPr lang="fr-FR" dirty="0">
                <a:latin typeface="Nunito"/>
              </a:rPr>
            </a:br>
            <a:r>
              <a:rPr lang="fr-FR" dirty="0">
                <a:latin typeface="Nunito"/>
              </a:rPr>
              <a:t>+ = </a:t>
            </a:r>
            <a:r>
              <a:rPr lang="fr-FR" err="1">
                <a:latin typeface="Nunito"/>
              </a:rPr>
              <a:t>same</a:t>
            </a:r>
            <a:r>
              <a:rPr lang="fr-FR" dirty="0">
                <a:latin typeface="Nunito"/>
              </a:rPr>
              <a:t> trend</a:t>
            </a:r>
            <a:br>
              <a:rPr lang="fr-FR" dirty="0">
                <a:latin typeface="Nunito"/>
              </a:rPr>
            </a:br>
            <a:r>
              <a:rPr lang="fr-FR" dirty="0">
                <a:latin typeface="Nunito"/>
              </a:rPr>
              <a:t>- = opposite</a:t>
            </a:r>
          </a:p>
        </p:txBody>
      </p:sp>
      <p:sp>
        <p:nvSpPr>
          <p:cNvPr id="12" name="ZoneTexte 11">
            <a:extLst>
              <a:ext uri="{FF2B5EF4-FFF2-40B4-BE49-F238E27FC236}">
                <a16:creationId xmlns:a16="http://schemas.microsoft.com/office/drawing/2014/main" id="{2CC05BB8-8AF6-B5C0-E964-9E92BA60F891}"/>
              </a:ext>
            </a:extLst>
          </p:cNvPr>
          <p:cNvSpPr txBox="1"/>
          <p:nvPr/>
        </p:nvSpPr>
        <p:spPr>
          <a:xfrm>
            <a:off x="6716986" y="2388751"/>
            <a:ext cx="230533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i="1" dirty="0">
                <a:latin typeface="Nunito"/>
              </a:rPr>
              <a:t>Pearson: </a:t>
            </a:r>
            <a:br>
              <a:rPr lang="fr-FR" sz="1200" i="1" dirty="0">
                <a:latin typeface="Nunito"/>
              </a:rPr>
            </a:br>
            <a:r>
              <a:rPr lang="fr-FR" sz="1200" i="1" dirty="0" err="1">
                <a:latin typeface="Nunito"/>
              </a:rPr>
              <a:t>linear</a:t>
            </a:r>
            <a:r>
              <a:rPr lang="fr-FR" sz="1200" i="1" dirty="0">
                <a:latin typeface="Nunito"/>
              </a:rPr>
              <a:t> corr. </a:t>
            </a:r>
            <a:r>
              <a:rPr lang="fr-FR" sz="1200" i="1" dirty="0">
                <a:solidFill>
                  <a:schemeClr val="dk1"/>
                </a:solidFill>
                <a:latin typeface="Nunito"/>
              </a:rPr>
              <a:t>→</a:t>
            </a:r>
            <a:r>
              <a:rPr lang="fr-FR" sz="1200" i="1" dirty="0" err="1">
                <a:solidFill>
                  <a:schemeClr val="dk1"/>
                </a:solidFill>
                <a:latin typeface="Nunito"/>
              </a:rPr>
              <a:t>same</a:t>
            </a:r>
            <a:r>
              <a:rPr lang="fr-FR" sz="1200" i="1" dirty="0">
                <a:solidFill>
                  <a:schemeClr val="dk1"/>
                </a:solidFill>
                <a:latin typeface="Nunito"/>
              </a:rPr>
              <a:t> trend</a:t>
            </a:r>
            <a:br>
              <a:rPr lang="fr-FR" sz="1200" i="1" dirty="0">
                <a:solidFill>
                  <a:schemeClr val="dk1"/>
                </a:solidFill>
                <a:latin typeface="Nunito"/>
              </a:rPr>
            </a:br>
            <a:br>
              <a:rPr lang="fr-FR" sz="1200" i="1" dirty="0">
                <a:latin typeface="Nunito"/>
              </a:rPr>
            </a:br>
            <a:r>
              <a:rPr lang="fr-FR" sz="1200" i="1" dirty="0">
                <a:solidFill>
                  <a:schemeClr val="dk1"/>
                </a:solidFill>
                <a:latin typeface="Nunito"/>
              </a:rPr>
              <a:t>Spearman/ Kendal: </a:t>
            </a:r>
            <a:r>
              <a:rPr lang="fr-FR" sz="1200" i="1" dirty="0" err="1">
                <a:solidFill>
                  <a:schemeClr val="dk1"/>
                </a:solidFill>
                <a:latin typeface="Nunito"/>
              </a:rPr>
              <a:t>monotonous</a:t>
            </a:r>
            <a:r>
              <a:rPr lang="fr-FR" sz="1200" i="1" dirty="0">
                <a:solidFill>
                  <a:schemeClr val="dk1"/>
                </a:solidFill>
                <a:latin typeface="Nunito"/>
              </a:rPr>
              <a:t> →</a:t>
            </a:r>
            <a:r>
              <a:rPr lang="fr-FR" sz="1200" i="1" dirty="0" err="1">
                <a:solidFill>
                  <a:schemeClr val="dk1"/>
                </a:solidFill>
                <a:latin typeface="Nunito"/>
              </a:rPr>
              <a:t>preserves</a:t>
            </a:r>
            <a:r>
              <a:rPr lang="fr-FR" sz="1200" i="1" dirty="0">
                <a:solidFill>
                  <a:schemeClr val="dk1"/>
                </a:solidFill>
                <a:latin typeface="Nunito"/>
              </a:rPr>
              <a:t> </a:t>
            </a:r>
            <a:r>
              <a:rPr lang="fr-FR" sz="1200" i="1" dirty="0" err="1">
                <a:solidFill>
                  <a:schemeClr val="dk1"/>
                </a:solidFill>
                <a:latin typeface="Nunito"/>
              </a:rPr>
              <a:t>order</a:t>
            </a:r>
            <a:endParaRPr lang="fr-FR" sz="1200" i="1" dirty="0">
              <a:solidFill>
                <a:schemeClr val="dk1"/>
              </a:solidFill>
              <a:latin typeface="Nunito"/>
            </a:endParaRPr>
          </a:p>
        </p:txBody>
      </p:sp>
      <p:sp>
        <p:nvSpPr>
          <p:cNvPr id="4" name="ZoneTexte 3">
            <a:extLst>
              <a:ext uri="{FF2B5EF4-FFF2-40B4-BE49-F238E27FC236}">
                <a16:creationId xmlns:a16="http://schemas.microsoft.com/office/drawing/2014/main" id="{082AA8D9-3DCE-8904-641A-011A73D66914}"/>
              </a:ext>
            </a:extLst>
          </p:cNvPr>
          <p:cNvSpPr txBox="1"/>
          <p:nvPr/>
        </p:nvSpPr>
        <p:spPr>
          <a:xfrm>
            <a:off x="310670" y="1265777"/>
            <a:ext cx="24952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 sz="1800" dirty="0">
                <a:solidFill>
                  <a:srgbClr val="76B701"/>
                </a:solidFill>
                <a:latin typeface="Nunito"/>
              </a:rPr>
              <a:t>✔ </a:t>
            </a:r>
            <a:r>
              <a:rPr lang="fr-FR" sz="1800" dirty="0">
                <a:latin typeface="Nunito"/>
              </a:rPr>
              <a:t>positive </a:t>
            </a:r>
            <a:r>
              <a:rPr lang="fr-FR" sz="1800" dirty="0" err="1">
                <a:latin typeface="Nunito"/>
              </a:rPr>
              <a:t>correlation</a:t>
            </a:r>
          </a:p>
        </p:txBody>
      </p:sp>
      <p:sp>
        <p:nvSpPr>
          <p:cNvPr id="14" name="Google Shape;1102;p46">
            <a:extLst>
              <a:ext uri="{FF2B5EF4-FFF2-40B4-BE49-F238E27FC236}">
                <a16:creationId xmlns:a16="http://schemas.microsoft.com/office/drawing/2014/main" id="{E893E3F2-42DC-7A23-C521-71F329525C59}"/>
              </a:ext>
            </a:extLst>
          </p:cNvPr>
          <p:cNvSpPr/>
          <p:nvPr/>
        </p:nvSpPr>
        <p:spPr>
          <a:xfrm>
            <a:off x="1317267" y="3600191"/>
            <a:ext cx="6519287"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 dirty="0">
                <a:solidFill>
                  <a:schemeClr val="dk1"/>
                </a:solidFill>
                <a:latin typeface="Nunito"/>
                <a:sym typeface="Nunito"/>
              </a:rPr>
              <a:t>Caution: </a:t>
            </a:r>
            <a:r>
              <a:rPr lang="fr" dirty="0" err="1">
                <a:solidFill>
                  <a:schemeClr val="dk1"/>
                </a:solidFill>
                <a:latin typeface="Nunito"/>
                <a:sym typeface="Nunito"/>
              </a:rPr>
              <a:t>correlation</a:t>
            </a:r>
            <a:r>
              <a:rPr lang="fr" dirty="0">
                <a:solidFill>
                  <a:schemeClr val="dk1"/>
                </a:solidFill>
                <a:latin typeface="Nunito"/>
                <a:sym typeface="Nunito"/>
              </a:rPr>
              <a:t> </a:t>
            </a:r>
            <a:r>
              <a:rPr lang="fr" dirty="0" err="1">
                <a:solidFill>
                  <a:schemeClr val="dk1"/>
                </a:solidFill>
                <a:latin typeface="Nunito"/>
                <a:sym typeface="Nunito"/>
              </a:rPr>
              <a:t>is</a:t>
            </a:r>
            <a:r>
              <a:rPr lang="fr" dirty="0">
                <a:solidFill>
                  <a:schemeClr val="dk1"/>
                </a:solidFill>
                <a:latin typeface="Nunito"/>
                <a:sym typeface="Nunito"/>
              </a:rPr>
              <a:t> </a:t>
            </a:r>
            <a:r>
              <a:rPr lang="fr" dirty="0" err="1">
                <a:solidFill>
                  <a:schemeClr val="dk1"/>
                </a:solidFill>
                <a:latin typeface="Nunito"/>
                <a:sym typeface="Nunito"/>
              </a:rPr>
              <a:t>true</a:t>
            </a:r>
            <a:r>
              <a:rPr lang="fr" dirty="0">
                <a:solidFill>
                  <a:schemeClr val="dk1"/>
                </a:solidFill>
                <a:latin typeface="Nunito"/>
                <a:sym typeface="Nunito"/>
              </a:rPr>
              <a:t> </a:t>
            </a:r>
            <a:r>
              <a:rPr lang="fr" dirty="0" err="1">
                <a:solidFill>
                  <a:schemeClr val="dk1"/>
                </a:solidFill>
                <a:latin typeface="Nunito"/>
                <a:sym typeface="Nunito"/>
              </a:rPr>
              <a:t>when</a:t>
            </a:r>
            <a:r>
              <a:rPr lang="fr" dirty="0">
                <a:solidFill>
                  <a:schemeClr val="dk1"/>
                </a:solidFill>
                <a:latin typeface="Nunito"/>
                <a:sym typeface="Nunito"/>
              </a:rPr>
              <a:t> application size </a:t>
            </a:r>
            <a:r>
              <a:rPr lang="fr" dirty="0" err="1">
                <a:solidFill>
                  <a:schemeClr val="dk1"/>
                </a:solidFill>
                <a:latin typeface="Nunito"/>
                <a:sym typeface="Nunito"/>
              </a:rPr>
              <a:t>is</a:t>
            </a:r>
            <a:r>
              <a:rPr lang="fr" dirty="0">
                <a:solidFill>
                  <a:schemeClr val="dk1"/>
                </a:solidFill>
                <a:latin typeface="Nunito"/>
                <a:sym typeface="Nunito"/>
              </a:rPr>
              <a:t> </a:t>
            </a:r>
            <a:r>
              <a:rPr lang="fr" dirty="0" err="1">
                <a:solidFill>
                  <a:schemeClr val="dk1"/>
                </a:solidFill>
                <a:latin typeface="Nunito"/>
                <a:sym typeface="Nunito"/>
              </a:rPr>
              <a:t>larger</a:t>
            </a:r>
            <a:r>
              <a:rPr lang="fr" dirty="0">
                <a:solidFill>
                  <a:schemeClr val="dk1"/>
                </a:solidFill>
                <a:latin typeface="Nunito"/>
                <a:sym typeface="Nunito"/>
              </a:rPr>
              <a:t> or match the </a:t>
            </a:r>
            <a:r>
              <a:rPr lang="fr" dirty="0" err="1">
                <a:solidFill>
                  <a:schemeClr val="dk1"/>
                </a:solidFill>
                <a:latin typeface="Nunito"/>
                <a:sym typeface="Nunito"/>
              </a:rPr>
              <a:t>target</a:t>
            </a:r>
            <a:endParaRPr lang="fr-FR" dirty="0" err="1">
              <a:solidFill>
                <a:schemeClr val="dk1"/>
              </a:solidFill>
            </a:endParaRPr>
          </a:p>
        </p:txBody>
      </p:sp>
    </p:spTree>
    <p:extLst>
      <p:ext uri="{BB962C8B-B14F-4D97-AF65-F5344CB8AC3E}">
        <p14:creationId xmlns:p14="http://schemas.microsoft.com/office/powerpoint/2010/main" val="1380125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28E910-4DF1-1A32-D79C-08C15BAF9EEC}"/>
              </a:ext>
            </a:extLst>
          </p:cNvPr>
          <p:cNvSpPr>
            <a:spLocks noGrp="1"/>
          </p:cNvSpPr>
          <p:nvPr>
            <p:ph type="title"/>
          </p:nvPr>
        </p:nvSpPr>
        <p:spPr/>
        <p:txBody>
          <a:bodyPr>
            <a:normAutofit fontScale="90000"/>
          </a:bodyPr>
          <a:lstStyle/>
          <a:p>
            <a:r>
              <a:rPr lang="fr-FR" err="1"/>
              <a:t>Simplified</a:t>
            </a:r>
            <a:r>
              <a:rPr lang="fr-FR"/>
              <a:t> standard code vs. Cluster code</a:t>
            </a:r>
          </a:p>
        </p:txBody>
      </p:sp>
      <p:sp>
        <p:nvSpPr>
          <p:cNvPr id="3" name="Espace réservé du numéro de diapositive 2">
            <a:extLst>
              <a:ext uri="{FF2B5EF4-FFF2-40B4-BE49-F238E27FC236}">
                <a16:creationId xmlns:a16="http://schemas.microsoft.com/office/drawing/2014/main" id="{BE09C247-30E4-FCAB-E0D7-223E508177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66</a:t>
            </a:fld>
            <a:endParaRPr lang="fr-FR"/>
          </a:p>
        </p:txBody>
      </p:sp>
      <p:sp>
        <p:nvSpPr>
          <p:cNvPr id="5" name="Google Shape;605;p27">
            <a:extLst>
              <a:ext uri="{FF2B5EF4-FFF2-40B4-BE49-F238E27FC236}">
                <a16:creationId xmlns:a16="http://schemas.microsoft.com/office/drawing/2014/main" id="{860BE184-5153-CBE2-3512-94785AA325CC}"/>
              </a:ext>
            </a:extLst>
          </p:cNvPr>
          <p:cNvSpPr/>
          <p:nvPr/>
        </p:nvSpPr>
        <p:spPr>
          <a:xfrm>
            <a:off x="3920294" y="1294083"/>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sp>
        <p:nvSpPr>
          <p:cNvPr id="7" name="Google Shape;606;p27">
            <a:extLst>
              <a:ext uri="{FF2B5EF4-FFF2-40B4-BE49-F238E27FC236}">
                <a16:creationId xmlns:a16="http://schemas.microsoft.com/office/drawing/2014/main" id="{AE0DBF47-A902-45C5-1F82-52EDF889B747}"/>
              </a:ext>
            </a:extLst>
          </p:cNvPr>
          <p:cNvSpPr/>
          <p:nvPr/>
        </p:nvSpPr>
        <p:spPr>
          <a:xfrm>
            <a:off x="3064759" y="1294075"/>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9" name="Google Shape;607;p27">
            <a:extLst>
              <a:ext uri="{FF2B5EF4-FFF2-40B4-BE49-F238E27FC236}">
                <a16:creationId xmlns:a16="http://schemas.microsoft.com/office/drawing/2014/main" id="{CF4AD6E3-1C1B-6EFB-44CF-75615EB0081B}"/>
              </a:ext>
            </a:extLst>
          </p:cNvPr>
          <p:cNvSpPr/>
          <p:nvPr/>
        </p:nvSpPr>
        <p:spPr>
          <a:xfrm>
            <a:off x="3491716" y="1294075"/>
            <a:ext cx="291600" cy="1773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11" name="Google Shape;608;p27">
            <a:extLst>
              <a:ext uri="{FF2B5EF4-FFF2-40B4-BE49-F238E27FC236}">
                <a16:creationId xmlns:a16="http://schemas.microsoft.com/office/drawing/2014/main" id="{5A4D9DA3-7A58-9FB4-DBB9-AA8B408DB26C}"/>
              </a:ext>
            </a:extLst>
          </p:cNvPr>
          <p:cNvCxnSpPr/>
          <p:nvPr/>
        </p:nvCxnSpPr>
        <p:spPr>
          <a:xfrm>
            <a:off x="3356993" y="1382750"/>
            <a:ext cx="134700" cy="0"/>
          </a:xfrm>
          <a:prstGeom prst="straightConnector1">
            <a:avLst/>
          </a:prstGeom>
          <a:noFill/>
          <a:ln w="9525" cap="flat" cmpd="sng">
            <a:solidFill>
              <a:schemeClr val="dk1"/>
            </a:solidFill>
            <a:prstDash val="solid"/>
            <a:round/>
            <a:headEnd type="none" w="med" len="med"/>
            <a:tailEnd type="triangle" w="med" len="med"/>
          </a:ln>
        </p:spPr>
      </p:cxnSp>
      <p:cxnSp>
        <p:nvCxnSpPr>
          <p:cNvPr id="13" name="Google Shape;611;p27">
            <a:extLst>
              <a:ext uri="{FF2B5EF4-FFF2-40B4-BE49-F238E27FC236}">
                <a16:creationId xmlns:a16="http://schemas.microsoft.com/office/drawing/2014/main" id="{3954D747-181A-CC8A-E285-FA90025208D1}"/>
              </a:ext>
            </a:extLst>
          </p:cNvPr>
          <p:cNvCxnSpPr/>
          <p:nvPr/>
        </p:nvCxnSpPr>
        <p:spPr>
          <a:xfrm>
            <a:off x="3784331" y="1382662"/>
            <a:ext cx="135000" cy="0"/>
          </a:xfrm>
          <a:prstGeom prst="straightConnector1">
            <a:avLst/>
          </a:prstGeom>
          <a:noFill/>
          <a:ln w="9525" cap="flat" cmpd="sng">
            <a:solidFill>
              <a:schemeClr val="dk1"/>
            </a:solidFill>
            <a:prstDash val="solid"/>
            <a:round/>
            <a:headEnd type="none" w="med" len="med"/>
            <a:tailEnd type="triangle" w="med" len="med"/>
          </a:ln>
        </p:spPr>
      </p:cxnSp>
      <p:sp>
        <p:nvSpPr>
          <p:cNvPr id="15" name="Google Shape;612;p27">
            <a:extLst>
              <a:ext uri="{FF2B5EF4-FFF2-40B4-BE49-F238E27FC236}">
                <a16:creationId xmlns:a16="http://schemas.microsoft.com/office/drawing/2014/main" id="{74E7B272-F507-FD9D-C1FB-34B0E7ED55CD}"/>
              </a:ext>
            </a:extLst>
          </p:cNvPr>
          <p:cNvSpPr txBox="1"/>
          <p:nvPr/>
        </p:nvSpPr>
        <p:spPr>
          <a:xfrm>
            <a:off x="3086897" y="1097564"/>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17" name="Google Shape;613;p27">
            <a:extLst>
              <a:ext uri="{FF2B5EF4-FFF2-40B4-BE49-F238E27FC236}">
                <a16:creationId xmlns:a16="http://schemas.microsoft.com/office/drawing/2014/main" id="{7B75F5D3-5547-EB4D-057D-14B77ACE4234}"/>
              </a:ext>
            </a:extLst>
          </p:cNvPr>
          <p:cNvSpPr txBox="1"/>
          <p:nvPr/>
        </p:nvSpPr>
        <p:spPr>
          <a:xfrm>
            <a:off x="3501474" y="1097564"/>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19" name="Google Shape;614;p27">
            <a:extLst>
              <a:ext uri="{FF2B5EF4-FFF2-40B4-BE49-F238E27FC236}">
                <a16:creationId xmlns:a16="http://schemas.microsoft.com/office/drawing/2014/main" id="{D36FA27A-FB01-DC1D-ACB0-21E8C6E53F4E}"/>
              </a:ext>
            </a:extLst>
          </p:cNvPr>
          <p:cNvSpPr txBox="1"/>
          <p:nvPr/>
        </p:nvSpPr>
        <p:spPr>
          <a:xfrm>
            <a:off x="3930051" y="1097564"/>
            <a:ext cx="2724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sp>
        <p:nvSpPr>
          <p:cNvPr id="21" name="Google Shape;615;p27">
            <a:extLst>
              <a:ext uri="{FF2B5EF4-FFF2-40B4-BE49-F238E27FC236}">
                <a16:creationId xmlns:a16="http://schemas.microsoft.com/office/drawing/2014/main" id="{FDBB1B65-208A-FA08-4D14-336BEC4A43EA}"/>
              </a:ext>
            </a:extLst>
          </p:cNvPr>
          <p:cNvSpPr/>
          <p:nvPr/>
        </p:nvSpPr>
        <p:spPr>
          <a:xfrm>
            <a:off x="3445407" y="1099315"/>
            <a:ext cx="804300" cy="393600"/>
          </a:xfrm>
          <a:prstGeom prst="roundRect">
            <a:avLst>
              <a:gd name="adj" fmla="val 16667"/>
            </a:avLst>
          </a:prstGeom>
          <a:noFill/>
          <a:ln w="9525" cap="flat" cmpd="sng">
            <a:solidFill>
              <a:srgbClr val="8E7CC3"/>
            </a:solidFill>
            <a:prstDash val="dash"/>
            <a:round/>
            <a:headEnd type="none" w="sm" len="sm"/>
            <a:tailEnd type="none" w="sm" len="sm"/>
          </a:ln>
        </p:spPr>
        <p:txBody>
          <a:bodyPr spcFirstLastPara="1" wrap="square" lIns="62200" tIns="62200" rIns="62200" bIns="6220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grpSp>
        <p:nvGrpSpPr>
          <p:cNvPr id="25" name="Groupe 24">
            <a:extLst>
              <a:ext uri="{FF2B5EF4-FFF2-40B4-BE49-F238E27FC236}">
                <a16:creationId xmlns:a16="http://schemas.microsoft.com/office/drawing/2014/main" id="{308ACC27-BF95-A183-6A94-86B3455A6940}"/>
              </a:ext>
            </a:extLst>
          </p:cNvPr>
          <p:cNvGrpSpPr/>
          <p:nvPr/>
        </p:nvGrpSpPr>
        <p:grpSpPr>
          <a:xfrm>
            <a:off x="4875596" y="1238533"/>
            <a:ext cx="1128583" cy="448247"/>
            <a:chOff x="1885189" y="4262167"/>
            <a:chExt cx="1128583" cy="448247"/>
          </a:xfrm>
        </p:grpSpPr>
        <p:cxnSp>
          <p:nvCxnSpPr>
            <p:cNvPr id="23" name="Google Shape;625;p27">
              <a:extLst>
                <a:ext uri="{FF2B5EF4-FFF2-40B4-BE49-F238E27FC236}">
                  <a16:creationId xmlns:a16="http://schemas.microsoft.com/office/drawing/2014/main" id="{33DB504D-E47D-FCE7-16F6-904AB6F9627D}"/>
                </a:ext>
              </a:extLst>
            </p:cNvPr>
            <p:cNvCxnSpPr>
              <a:endCxn id="626" idx="3"/>
            </p:cNvCxnSpPr>
            <p:nvPr/>
          </p:nvCxnSpPr>
          <p:spPr>
            <a:xfrm>
              <a:off x="2569534" y="4262167"/>
              <a:ext cx="444238" cy="448246"/>
            </a:xfrm>
            <a:prstGeom prst="straightConnector1">
              <a:avLst/>
            </a:prstGeom>
            <a:noFill/>
            <a:ln w="9525" cap="flat" cmpd="sng">
              <a:solidFill>
                <a:srgbClr val="8E7CC3"/>
              </a:solidFill>
              <a:prstDash val="dash"/>
              <a:round/>
              <a:headEnd type="none" w="med" len="med"/>
              <a:tailEnd type="none" w="med" len="med"/>
            </a:ln>
          </p:spPr>
        </p:cxnSp>
        <p:cxnSp>
          <p:nvCxnSpPr>
            <p:cNvPr id="24" name="Google Shape;627;p27">
              <a:extLst>
                <a:ext uri="{FF2B5EF4-FFF2-40B4-BE49-F238E27FC236}">
                  <a16:creationId xmlns:a16="http://schemas.microsoft.com/office/drawing/2014/main" id="{CB265207-7417-FE26-5649-D48F7D3B0AA4}"/>
                </a:ext>
              </a:extLst>
            </p:cNvPr>
            <p:cNvCxnSpPr>
              <a:stCxn id="628" idx="2"/>
              <a:endCxn id="626" idx="1"/>
            </p:cNvCxnSpPr>
            <p:nvPr/>
          </p:nvCxnSpPr>
          <p:spPr>
            <a:xfrm flipH="1">
              <a:off x="1885189" y="4339539"/>
              <a:ext cx="342779" cy="370875"/>
            </a:xfrm>
            <a:prstGeom prst="straightConnector1">
              <a:avLst/>
            </a:prstGeom>
            <a:noFill/>
            <a:ln w="9525" cap="flat" cmpd="sng">
              <a:solidFill>
                <a:srgbClr val="8E7CC3"/>
              </a:solidFill>
              <a:prstDash val="dash"/>
              <a:round/>
              <a:headEnd type="none" w="med" len="med"/>
              <a:tailEnd type="none" w="med" len="med"/>
            </a:ln>
          </p:spPr>
        </p:cxnSp>
      </p:grpSp>
      <p:grpSp>
        <p:nvGrpSpPr>
          <p:cNvPr id="31" name="Groupe 30">
            <a:extLst>
              <a:ext uri="{FF2B5EF4-FFF2-40B4-BE49-F238E27FC236}">
                <a16:creationId xmlns:a16="http://schemas.microsoft.com/office/drawing/2014/main" id="{A5A96C1E-3515-6EB6-2EFA-1A3C76CC0614}"/>
              </a:ext>
            </a:extLst>
          </p:cNvPr>
          <p:cNvGrpSpPr/>
          <p:nvPr/>
        </p:nvGrpSpPr>
        <p:grpSpPr>
          <a:xfrm>
            <a:off x="4785990" y="1064856"/>
            <a:ext cx="773884" cy="355256"/>
            <a:chOff x="1795583" y="4088490"/>
            <a:chExt cx="773884" cy="355256"/>
          </a:xfrm>
        </p:grpSpPr>
        <p:sp>
          <p:nvSpPr>
            <p:cNvPr id="27" name="Google Shape;629;p27">
              <a:extLst>
                <a:ext uri="{FF2B5EF4-FFF2-40B4-BE49-F238E27FC236}">
                  <a16:creationId xmlns:a16="http://schemas.microsoft.com/office/drawing/2014/main" id="{E9890F6E-CEA6-5300-7BB8-901CA793554C}"/>
                </a:ext>
              </a:extLst>
            </p:cNvPr>
            <p:cNvSpPr/>
            <p:nvPr/>
          </p:nvSpPr>
          <p:spPr>
            <a:xfrm>
              <a:off x="1795583" y="4252968"/>
              <a:ext cx="314079" cy="19077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A</a:t>
              </a:r>
              <a:endParaRPr>
                <a:latin typeface="Nunito"/>
                <a:ea typeface="Nunito"/>
                <a:cs typeface="Nunito"/>
                <a:sym typeface="Nunito"/>
              </a:endParaRPr>
            </a:p>
          </p:txBody>
        </p:sp>
        <p:sp>
          <p:nvSpPr>
            <p:cNvPr id="28" name="Google Shape;630;p27">
              <a:extLst>
                <a:ext uri="{FF2B5EF4-FFF2-40B4-BE49-F238E27FC236}">
                  <a16:creationId xmlns:a16="http://schemas.microsoft.com/office/drawing/2014/main" id="{733AC27B-B51B-28D4-4E2A-F3DC720E4AFD}"/>
                </a:ext>
              </a:extLst>
            </p:cNvPr>
            <p:cNvSpPr/>
            <p:nvPr/>
          </p:nvSpPr>
          <p:spPr>
            <a:xfrm>
              <a:off x="2255388" y="4252968"/>
              <a:ext cx="314079" cy="190778"/>
            </a:xfrm>
            <a:prstGeom prst="roundRect">
              <a:avLst>
                <a:gd name="adj" fmla="val 16667"/>
              </a:avLst>
            </a:prstGeom>
            <a:solidFill>
              <a:schemeClr val="lt1"/>
            </a:solidFill>
            <a:ln w="9525" cap="flat" cmpd="sng">
              <a:solidFill>
                <a:srgbClr val="8E7CC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Clr>
                  <a:schemeClr val="dk1"/>
                </a:buClr>
                <a:buSzPts val="700"/>
                <a:buFont typeface="Arial"/>
                <a:buNone/>
              </a:pPr>
              <a:r>
                <a:rPr lang="fr" sz="1000">
                  <a:solidFill>
                    <a:schemeClr val="dk1"/>
                  </a:solidFill>
                  <a:latin typeface="Nunito"/>
                  <a:ea typeface="Nunito"/>
                  <a:cs typeface="Nunito"/>
                  <a:sym typeface="Nunito"/>
                </a:rPr>
                <a:t>ΩBC</a:t>
              </a:r>
              <a:endParaRPr sz="1000">
                <a:latin typeface="Nunito"/>
                <a:ea typeface="Nunito"/>
                <a:cs typeface="Nunito"/>
                <a:sym typeface="Nunito"/>
              </a:endParaRPr>
            </a:p>
          </p:txBody>
        </p:sp>
        <p:cxnSp>
          <p:nvCxnSpPr>
            <p:cNvPr id="29" name="Google Shape;631;p27">
              <a:extLst>
                <a:ext uri="{FF2B5EF4-FFF2-40B4-BE49-F238E27FC236}">
                  <a16:creationId xmlns:a16="http://schemas.microsoft.com/office/drawing/2014/main" id="{29E8871B-C421-4937-C53B-DAF294F0FF84}"/>
                </a:ext>
              </a:extLst>
            </p:cNvPr>
            <p:cNvCxnSpPr/>
            <p:nvPr/>
          </p:nvCxnSpPr>
          <p:spPr>
            <a:xfrm>
              <a:off x="2110167" y="4348388"/>
              <a:ext cx="145115" cy="0"/>
            </a:xfrm>
            <a:prstGeom prst="straightConnector1">
              <a:avLst/>
            </a:prstGeom>
            <a:noFill/>
            <a:ln w="9525" cap="flat" cmpd="sng">
              <a:solidFill>
                <a:schemeClr val="dk1"/>
              </a:solidFill>
              <a:prstDash val="solid"/>
              <a:round/>
              <a:headEnd type="none" w="med" len="med"/>
              <a:tailEnd type="triangle" w="med" len="med"/>
            </a:ln>
          </p:spPr>
        </p:cxnSp>
        <p:sp>
          <p:nvSpPr>
            <p:cNvPr id="30" name="Google Shape;632;p27">
              <a:extLst>
                <a:ext uri="{FF2B5EF4-FFF2-40B4-BE49-F238E27FC236}">
                  <a16:creationId xmlns:a16="http://schemas.microsoft.com/office/drawing/2014/main" id="{97BCBAC5-13D4-2CD7-9AA7-8EF68F4464FB}"/>
                </a:ext>
              </a:extLst>
            </p:cNvPr>
            <p:cNvSpPr txBox="1"/>
            <p:nvPr/>
          </p:nvSpPr>
          <p:spPr>
            <a:xfrm>
              <a:off x="1819424" y="4088490"/>
              <a:ext cx="293464" cy="18471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grpSp>
      <p:sp>
        <p:nvSpPr>
          <p:cNvPr id="33" name="Google Shape;633;p27">
            <a:extLst>
              <a:ext uri="{FF2B5EF4-FFF2-40B4-BE49-F238E27FC236}">
                <a16:creationId xmlns:a16="http://schemas.microsoft.com/office/drawing/2014/main" id="{59C852E7-0192-103F-4F4B-49B84A1A2C3D}"/>
              </a:ext>
            </a:extLst>
          </p:cNvPr>
          <p:cNvSpPr txBox="1"/>
          <p:nvPr/>
        </p:nvSpPr>
        <p:spPr>
          <a:xfrm>
            <a:off x="5256304" y="1064856"/>
            <a:ext cx="293464" cy="18471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FF0000"/>
                </a:solidFill>
                <a:latin typeface="Permanent Marker"/>
                <a:ea typeface="Permanent Marker"/>
                <a:cs typeface="Permanent Marker"/>
                <a:sym typeface="Permanent Marker"/>
              </a:rPr>
              <a:t>x 2</a:t>
            </a:r>
            <a:endParaRPr sz="1200" b="1">
              <a:solidFill>
                <a:srgbClr val="FF0000"/>
              </a:solidFill>
              <a:latin typeface="Permanent Marker"/>
              <a:ea typeface="Permanent Marker"/>
              <a:cs typeface="Permanent Marker"/>
              <a:sym typeface="Permanent Marker"/>
            </a:endParaRPr>
          </a:p>
        </p:txBody>
      </p:sp>
      <p:grpSp>
        <p:nvGrpSpPr>
          <p:cNvPr id="43" name="Groupe 42">
            <a:extLst>
              <a:ext uri="{FF2B5EF4-FFF2-40B4-BE49-F238E27FC236}">
                <a16:creationId xmlns:a16="http://schemas.microsoft.com/office/drawing/2014/main" id="{37D52A46-C5A4-AAC8-2562-0C6C1EE973C6}"/>
              </a:ext>
            </a:extLst>
          </p:cNvPr>
          <p:cNvGrpSpPr/>
          <p:nvPr/>
        </p:nvGrpSpPr>
        <p:grpSpPr>
          <a:xfrm>
            <a:off x="4875596" y="1457407"/>
            <a:ext cx="1128583" cy="428234"/>
            <a:chOff x="1885189" y="4567305"/>
            <a:chExt cx="1128583" cy="428234"/>
          </a:xfrm>
        </p:grpSpPr>
        <p:sp>
          <p:nvSpPr>
            <p:cNvPr id="35" name="Google Shape;626;p27">
              <a:extLst>
                <a:ext uri="{FF2B5EF4-FFF2-40B4-BE49-F238E27FC236}">
                  <a16:creationId xmlns:a16="http://schemas.microsoft.com/office/drawing/2014/main" id="{AB9D1265-B3DD-3651-28BA-02B8984CB98F}"/>
                </a:ext>
              </a:extLst>
            </p:cNvPr>
            <p:cNvSpPr/>
            <p:nvPr/>
          </p:nvSpPr>
          <p:spPr>
            <a:xfrm>
              <a:off x="1885189" y="4597816"/>
              <a:ext cx="1128583" cy="397723"/>
            </a:xfrm>
            <a:prstGeom prst="roundRect">
              <a:avLst>
                <a:gd name="adj" fmla="val 16667"/>
              </a:avLst>
            </a:prstGeom>
            <a:solidFill>
              <a:schemeClr val="lt1"/>
            </a:solidFill>
            <a:ln w="9525" cap="flat" cmpd="sng">
              <a:solidFill>
                <a:srgbClr val="8E7CC3"/>
              </a:solidFill>
              <a:prstDash val="dash"/>
              <a:round/>
              <a:headEnd type="none" w="sm" len="sm"/>
              <a:tailEnd type="none" w="sm" len="sm"/>
            </a:ln>
          </p:spPr>
          <p:txBody>
            <a:bodyPr spcFirstLastPara="1" wrap="square" lIns="62200" tIns="62200" rIns="62200" bIns="62200" anchor="ctr" anchorCtr="0">
              <a:noAutofit/>
            </a:bodyPr>
            <a:lstStyle/>
            <a:p>
              <a:pPr marL="0" lvl="0" indent="0" algn="ctr" rtl="0">
                <a:spcBef>
                  <a:spcPts val="0"/>
                </a:spcBef>
                <a:spcAft>
                  <a:spcPts val="0"/>
                </a:spcAft>
                <a:buNone/>
              </a:pPr>
              <a:endParaRPr sz="1000">
                <a:latin typeface="Nunito"/>
                <a:ea typeface="Nunito"/>
                <a:cs typeface="Nunito"/>
                <a:sym typeface="Nunito"/>
              </a:endParaRPr>
            </a:p>
          </p:txBody>
        </p:sp>
        <p:sp>
          <p:nvSpPr>
            <p:cNvPr id="36" name="Google Shape;634;p27">
              <a:extLst>
                <a:ext uri="{FF2B5EF4-FFF2-40B4-BE49-F238E27FC236}">
                  <a16:creationId xmlns:a16="http://schemas.microsoft.com/office/drawing/2014/main" id="{FBFDBFFC-0F8B-AAC2-15A9-E5CF837665B5}"/>
                </a:ext>
              </a:extLst>
            </p:cNvPr>
            <p:cNvSpPr/>
            <p:nvPr/>
          </p:nvSpPr>
          <p:spPr>
            <a:xfrm>
              <a:off x="2569615" y="4734715"/>
              <a:ext cx="314079" cy="19077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C</a:t>
              </a:r>
              <a:endParaRPr>
                <a:latin typeface="Nunito"/>
                <a:ea typeface="Nunito"/>
                <a:cs typeface="Nunito"/>
                <a:sym typeface="Nunito"/>
              </a:endParaRPr>
            </a:p>
          </p:txBody>
        </p:sp>
        <p:sp>
          <p:nvSpPr>
            <p:cNvPr id="37" name="Google Shape;635;p27">
              <a:extLst>
                <a:ext uri="{FF2B5EF4-FFF2-40B4-BE49-F238E27FC236}">
                  <a16:creationId xmlns:a16="http://schemas.microsoft.com/office/drawing/2014/main" id="{7A0464A8-9842-D9EF-52B1-F29289619C85}"/>
                </a:ext>
              </a:extLst>
            </p:cNvPr>
            <p:cNvSpPr/>
            <p:nvPr/>
          </p:nvSpPr>
          <p:spPr>
            <a:xfrm>
              <a:off x="1931326" y="4784726"/>
              <a:ext cx="31529" cy="90943"/>
            </a:xfrm>
            <a:prstGeom prst="roundRect">
              <a:avLst>
                <a:gd name="adj" fmla="val 16667"/>
              </a:avLst>
            </a:prstGeom>
            <a:solidFill>
              <a:schemeClr val="dk1"/>
            </a:solidFill>
            <a:ln>
              <a:noFill/>
            </a:ln>
          </p:spPr>
          <p:txBody>
            <a:bodyPr spcFirstLastPara="1" wrap="square" lIns="62200" tIns="62200" rIns="62200" bIns="62200" anchor="ctr" anchorCtr="0">
              <a:noAutofit/>
            </a:bodyPr>
            <a:lstStyle/>
            <a:p>
              <a:pPr marL="0" lvl="0" indent="0" algn="l" rtl="0">
                <a:spcBef>
                  <a:spcPts val="0"/>
                </a:spcBef>
                <a:spcAft>
                  <a:spcPts val="0"/>
                </a:spcAft>
                <a:buNone/>
              </a:pPr>
              <a:endParaRPr/>
            </a:p>
          </p:txBody>
        </p:sp>
        <p:sp>
          <p:nvSpPr>
            <p:cNvPr id="38" name="Google Shape;636;p27">
              <a:extLst>
                <a:ext uri="{FF2B5EF4-FFF2-40B4-BE49-F238E27FC236}">
                  <a16:creationId xmlns:a16="http://schemas.microsoft.com/office/drawing/2014/main" id="{4FDC7B01-07AC-2FEA-8FAF-3C5D5D489A43}"/>
                </a:ext>
              </a:extLst>
            </p:cNvPr>
            <p:cNvSpPr/>
            <p:nvPr/>
          </p:nvSpPr>
          <p:spPr>
            <a:xfrm>
              <a:off x="2108063" y="4734706"/>
              <a:ext cx="314079" cy="190778"/>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a:latin typeface="Nunito"/>
                  <a:ea typeface="Nunito"/>
                  <a:cs typeface="Nunito"/>
                  <a:sym typeface="Nunito"/>
                </a:rPr>
                <a:t>B</a:t>
              </a:r>
              <a:endParaRPr>
                <a:latin typeface="Nunito"/>
                <a:ea typeface="Nunito"/>
                <a:cs typeface="Nunito"/>
                <a:sym typeface="Nunito"/>
              </a:endParaRPr>
            </a:p>
          </p:txBody>
        </p:sp>
        <p:cxnSp>
          <p:nvCxnSpPr>
            <p:cNvPr id="39" name="Google Shape;637;p27">
              <a:extLst>
                <a:ext uri="{FF2B5EF4-FFF2-40B4-BE49-F238E27FC236}">
                  <a16:creationId xmlns:a16="http://schemas.microsoft.com/office/drawing/2014/main" id="{2BCB26E6-64AA-5E85-47DA-96453FE9A30F}"/>
                </a:ext>
              </a:extLst>
            </p:cNvPr>
            <p:cNvCxnSpPr/>
            <p:nvPr/>
          </p:nvCxnSpPr>
          <p:spPr>
            <a:xfrm>
              <a:off x="2423191" y="4830097"/>
              <a:ext cx="145519" cy="0"/>
            </a:xfrm>
            <a:prstGeom prst="straightConnector1">
              <a:avLst/>
            </a:prstGeom>
            <a:noFill/>
            <a:ln w="9525" cap="flat" cmpd="sng">
              <a:solidFill>
                <a:schemeClr val="dk1"/>
              </a:solidFill>
              <a:prstDash val="solid"/>
              <a:round/>
              <a:headEnd type="none" w="med" len="med"/>
              <a:tailEnd type="triangle" w="med" len="med"/>
            </a:ln>
          </p:spPr>
        </p:cxnSp>
        <p:sp>
          <p:nvSpPr>
            <p:cNvPr id="40" name="Google Shape;638;p27">
              <a:extLst>
                <a:ext uri="{FF2B5EF4-FFF2-40B4-BE49-F238E27FC236}">
                  <a16:creationId xmlns:a16="http://schemas.microsoft.com/office/drawing/2014/main" id="{F7645FEB-8125-E3C6-3FC5-03099704D9AD}"/>
                </a:ext>
              </a:extLst>
            </p:cNvPr>
            <p:cNvSpPr txBox="1"/>
            <p:nvPr/>
          </p:nvSpPr>
          <p:spPr>
            <a:xfrm>
              <a:off x="2118447" y="4567305"/>
              <a:ext cx="293464" cy="18471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2</a:t>
              </a:r>
              <a:endParaRPr sz="1200" b="1">
                <a:solidFill>
                  <a:srgbClr val="990000"/>
                </a:solidFill>
              </a:endParaRPr>
            </a:p>
          </p:txBody>
        </p:sp>
        <p:sp>
          <p:nvSpPr>
            <p:cNvPr id="41" name="Google Shape;639;p27">
              <a:extLst>
                <a:ext uri="{FF2B5EF4-FFF2-40B4-BE49-F238E27FC236}">
                  <a16:creationId xmlns:a16="http://schemas.microsoft.com/office/drawing/2014/main" id="{0C6000E0-DC82-0388-7489-FBD4C0521808}"/>
                </a:ext>
              </a:extLst>
            </p:cNvPr>
            <p:cNvSpPr txBox="1"/>
            <p:nvPr/>
          </p:nvSpPr>
          <p:spPr>
            <a:xfrm>
              <a:off x="2579998" y="4567305"/>
              <a:ext cx="293464" cy="18471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cxnSp>
          <p:nvCxnSpPr>
            <p:cNvPr id="42" name="Google Shape;640;p27">
              <a:extLst>
                <a:ext uri="{FF2B5EF4-FFF2-40B4-BE49-F238E27FC236}">
                  <a16:creationId xmlns:a16="http://schemas.microsoft.com/office/drawing/2014/main" id="{DCD35A90-E928-5AB3-7E48-79CD06108203}"/>
                </a:ext>
              </a:extLst>
            </p:cNvPr>
            <p:cNvCxnSpPr>
              <a:stCxn id="635" idx="3"/>
              <a:endCxn id="641" idx="1"/>
            </p:cNvCxnSpPr>
            <p:nvPr/>
          </p:nvCxnSpPr>
          <p:spPr>
            <a:xfrm>
              <a:off x="1962855" y="4830197"/>
              <a:ext cx="145115" cy="0"/>
            </a:xfrm>
            <a:prstGeom prst="straightConnector1">
              <a:avLst/>
            </a:prstGeom>
            <a:noFill/>
            <a:ln w="9525" cap="flat" cmpd="sng">
              <a:solidFill>
                <a:schemeClr val="dk1"/>
              </a:solidFill>
              <a:prstDash val="solid"/>
              <a:round/>
              <a:headEnd type="none" w="med" len="med"/>
              <a:tailEnd type="triangle" w="med" len="med"/>
            </a:ln>
          </p:spPr>
        </p:cxnSp>
      </p:grpSp>
      <p:sp>
        <p:nvSpPr>
          <p:cNvPr id="45" name="Google Shape;660;p27">
            <a:extLst>
              <a:ext uri="{FF2B5EF4-FFF2-40B4-BE49-F238E27FC236}">
                <a16:creationId xmlns:a16="http://schemas.microsoft.com/office/drawing/2014/main" id="{FEA1C71E-6DD3-394D-4BC3-4F459759FEE5}"/>
              </a:ext>
            </a:extLst>
          </p:cNvPr>
          <p:cNvSpPr/>
          <p:nvPr/>
        </p:nvSpPr>
        <p:spPr>
          <a:xfrm>
            <a:off x="5527706" y="3855764"/>
            <a:ext cx="1567975" cy="1203300"/>
          </a:xfrm>
          <a:prstGeom prst="roundRect">
            <a:avLst>
              <a:gd name="adj" fmla="val 4012"/>
            </a:avLst>
          </a:prstGeom>
          <a:solidFill>
            <a:srgbClr val="F3F3F3">
              <a:alpha val="50000"/>
            </a:srgbClr>
          </a:solidFill>
          <a:ln>
            <a:solidFill>
              <a:schemeClr val="bg1">
                <a:lumMod val="85000"/>
              </a:schemeClr>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a:solidFill>
                  <a:schemeClr val="dk1"/>
                </a:solidFill>
                <a:latin typeface="Nunito"/>
                <a:ea typeface="Nunito"/>
                <a:cs typeface="Nunito"/>
                <a:sym typeface="Nunito"/>
              </a:rPr>
              <a:t>ΩBC</a:t>
            </a:r>
            <a:r>
              <a:rPr lang="fr" sz="1200">
                <a:solidFill>
                  <a:srgbClr val="000000"/>
                </a:solidFill>
                <a:latin typeface="Fira Code"/>
                <a:ea typeface="Fira Code"/>
                <a:cs typeface="Fira Code"/>
                <a:sym typeface="Fira Code"/>
              </a:rPr>
              <a:t>(</a:t>
            </a:r>
            <a:r>
              <a:rPr lang="fr" sz="1200" i="1">
                <a:solidFill>
                  <a:srgbClr val="808080"/>
                </a:solidFill>
                <a:latin typeface="Fira Code"/>
                <a:ea typeface="Fira Code"/>
                <a:cs typeface="Fira Code"/>
                <a:sym typeface="Fira Code"/>
              </a:rPr>
              <a:t>in</a:t>
            </a:r>
            <a:r>
              <a:rPr lang="fr" sz="1200">
                <a:solidFill>
                  <a:srgbClr val="000000"/>
                </a:solidFill>
                <a:latin typeface="Fira Code"/>
                <a:ea typeface="Fira Code"/>
                <a:cs typeface="Fira Code"/>
                <a:sym typeface="Fira Code"/>
              </a:rPr>
              <a:t>){</a:t>
            </a:r>
            <a:endParaRPr sz="1200">
              <a:solidFill>
                <a:srgbClr val="000000"/>
              </a:solidFill>
              <a:latin typeface="Fira Code"/>
              <a:ea typeface="Fira Code"/>
              <a:cs typeface="Fira Code"/>
              <a:sym typeface="Fira Code"/>
            </a:endParaRPr>
          </a:p>
          <a:p>
            <a:pPr marL="0" lvl="0" indent="0" algn="l" rtl="0">
              <a:spcBef>
                <a:spcPts val="0"/>
              </a:spcBef>
              <a:spcAft>
                <a:spcPts val="0"/>
              </a:spcAft>
              <a:buNone/>
            </a:pPr>
            <a:r>
              <a:rPr lang="fr" sz="1200">
                <a:solidFill>
                  <a:srgbClr val="000000"/>
                </a:solidFill>
                <a:latin typeface="Fira Code"/>
                <a:ea typeface="Fira Code"/>
                <a:cs typeface="Fira Code"/>
                <a:sym typeface="Fira Code"/>
              </a:rPr>
              <a:t> for(i&lt;2)</a:t>
            </a:r>
            <a:endParaRPr sz="1200">
              <a:solidFill>
                <a:srgbClr val="000000"/>
              </a:solidFill>
              <a:latin typeface="Fira Code"/>
              <a:ea typeface="Fira Code"/>
              <a:cs typeface="Fira Code"/>
              <a:sym typeface="Fira Code"/>
            </a:endParaRPr>
          </a:p>
          <a:p>
            <a:pPr marL="50800" lvl="0" indent="0" algn="l" rtl="0">
              <a:spcBef>
                <a:spcPts val="0"/>
              </a:spcBef>
              <a:spcAft>
                <a:spcPts val="0"/>
              </a:spcAft>
              <a:buNone/>
            </a:pPr>
            <a:r>
              <a:rPr lang="fr" sz="1200">
                <a:solidFill>
                  <a:srgbClr val="000000"/>
                </a:solidFill>
                <a:latin typeface="Fira Code"/>
                <a:ea typeface="Fira Code"/>
                <a:cs typeface="Fira Code"/>
                <a:sym typeface="Fira Code"/>
              </a:rPr>
              <a:t>   B(</a:t>
            </a:r>
            <a:r>
              <a:rPr lang="fr" sz="1200" i="1">
                <a:solidFill>
                  <a:srgbClr val="808080"/>
                </a:solidFill>
                <a:latin typeface="Fira Code"/>
                <a:ea typeface="Fira Code"/>
                <a:cs typeface="Fira Code"/>
                <a:sym typeface="Fira Code"/>
              </a:rPr>
              <a:t>in,outB</a:t>
            </a:r>
            <a:r>
              <a:rPr lang="fr" sz="1200">
                <a:solidFill>
                  <a:srgbClr val="000000"/>
                </a:solidFill>
                <a:latin typeface="Fira Code"/>
                <a:ea typeface="Fira Code"/>
                <a:cs typeface="Fira Code"/>
                <a:sym typeface="Fira Code"/>
              </a:rPr>
              <a:t>);</a:t>
            </a:r>
            <a:endParaRPr sz="1200">
              <a:solidFill>
                <a:srgbClr val="000000"/>
              </a:solidFill>
              <a:latin typeface="Fira Code"/>
              <a:ea typeface="Fira Code"/>
              <a:cs typeface="Fira Code"/>
              <a:sym typeface="Fira Code"/>
            </a:endParaRPr>
          </a:p>
          <a:p>
            <a:pPr marL="0" lvl="0" indent="0" algn="l" rtl="0">
              <a:spcBef>
                <a:spcPts val="0"/>
              </a:spcBef>
              <a:spcAft>
                <a:spcPts val="0"/>
              </a:spcAft>
              <a:buNone/>
            </a:pPr>
            <a:r>
              <a:rPr lang="fr" sz="1200">
                <a:latin typeface="Fira Code"/>
                <a:ea typeface="Fira Code"/>
                <a:cs typeface="Fira Code"/>
                <a:sym typeface="Fira Code"/>
              </a:rPr>
              <a:t> C(</a:t>
            </a:r>
            <a:r>
              <a:rPr lang="fr" sz="1200" i="1">
                <a:solidFill>
                  <a:srgbClr val="808080"/>
                </a:solidFill>
                <a:latin typeface="Fira Code"/>
                <a:ea typeface="Fira Code"/>
                <a:cs typeface="Fira Code"/>
                <a:sym typeface="Fira Code"/>
              </a:rPr>
              <a:t>outB</a:t>
            </a:r>
            <a:r>
              <a:rPr lang="fr" sz="1200">
                <a:latin typeface="Fira Code"/>
                <a:ea typeface="Fira Code"/>
                <a:cs typeface="Fira Code"/>
                <a:sym typeface="Fira Code"/>
              </a:rPr>
              <a:t>);</a:t>
            </a:r>
            <a:endParaRPr sz="1200">
              <a:latin typeface="Fira Code"/>
              <a:ea typeface="Fira Code"/>
              <a:cs typeface="Fira Code"/>
              <a:sym typeface="Fira Code"/>
            </a:endParaRPr>
          </a:p>
          <a:p>
            <a:pPr marL="0" lvl="0" indent="0" algn="l" rtl="0">
              <a:spcBef>
                <a:spcPts val="0"/>
              </a:spcBef>
              <a:spcAft>
                <a:spcPts val="0"/>
              </a:spcAft>
              <a:buNone/>
            </a:pPr>
            <a:r>
              <a:rPr lang="fr" sz="1200">
                <a:solidFill>
                  <a:schemeClr val="dk1"/>
                </a:solidFill>
                <a:latin typeface="Fira Code"/>
                <a:ea typeface="Fira Code"/>
                <a:cs typeface="Fira Code"/>
                <a:sym typeface="Fira Code"/>
              </a:rPr>
              <a:t>}</a:t>
            </a:r>
            <a:endParaRPr sz="1200">
              <a:solidFill>
                <a:schemeClr val="dk1"/>
              </a:solidFill>
              <a:latin typeface="Fira Code"/>
              <a:ea typeface="Fira Code"/>
              <a:cs typeface="Fira Code"/>
              <a:sym typeface="Fira Code"/>
            </a:endParaRPr>
          </a:p>
          <a:p>
            <a:pPr marL="0" lvl="0" indent="0" algn="r" rtl="0">
              <a:spcBef>
                <a:spcPts val="0"/>
              </a:spcBef>
              <a:spcAft>
                <a:spcPts val="0"/>
              </a:spcAft>
              <a:buClr>
                <a:schemeClr val="dk1"/>
              </a:buClr>
              <a:buSzPts val="700"/>
              <a:buFont typeface="Arial"/>
              <a:buNone/>
            </a:pPr>
            <a:r>
              <a:rPr lang="fr" sz="1200" i="1">
                <a:solidFill>
                  <a:srgbClr val="666666"/>
                </a:solidFill>
                <a:latin typeface="Fira Code"/>
                <a:ea typeface="Fira Code"/>
                <a:cs typeface="Fira Code"/>
                <a:sym typeface="Fira Code"/>
              </a:rPr>
              <a:t>cluster.c</a:t>
            </a:r>
            <a:endParaRPr sz="1200" i="1">
              <a:solidFill>
                <a:srgbClr val="666666"/>
              </a:solidFill>
              <a:latin typeface="Fira Code"/>
              <a:ea typeface="Fira Code"/>
              <a:cs typeface="Fira Code"/>
              <a:sym typeface="Fira Code"/>
            </a:endParaRPr>
          </a:p>
        </p:txBody>
      </p:sp>
      <p:sp>
        <p:nvSpPr>
          <p:cNvPr id="47" name="Google Shape;660;p27">
            <a:extLst>
              <a:ext uri="{FF2B5EF4-FFF2-40B4-BE49-F238E27FC236}">
                <a16:creationId xmlns:a16="http://schemas.microsoft.com/office/drawing/2014/main" id="{B70B6D4E-3B83-D256-39E6-E9E2DE85F35F}"/>
              </a:ext>
            </a:extLst>
          </p:cNvPr>
          <p:cNvSpPr/>
          <p:nvPr/>
        </p:nvSpPr>
        <p:spPr>
          <a:xfrm>
            <a:off x="908746" y="2094303"/>
            <a:ext cx="1567975" cy="1728282"/>
          </a:xfrm>
          <a:prstGeom prst="roundRect">
            <a:avLst>
              <a:gd name="adj" fmla="val 4012"/>
            </a:avLst>
          </a:prstGeom>
          <a:solidFill>
            <a:srgbClr val="F3F3F3">
              <a:alpha val="50000"/>
            </a:srgbClr>
          </a:solidFill>
          <a:ln>
            <a:solidFill>
              <a:schemeClr val="bg1">
                <a:lumMod val="85000"/>
              </a:schemeClr>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dirty="0" err="1">
                <a:solidFill>
                  <a:schemeClr val="dk1"/>
                </a:solidFill>
                <a:latin typeface="Nunito"/>
                <a:ea typeface="Fira Code"/>
                <a:cs typeface="Fira Code"/>
                <a:sym typeface="Nunito"/>
              </a:rPr>
              <a:t>While</a:t>
            </a:r>
            <a:r>
              <a:rPr lang="fr" sz="1200" dirty="0">
                <a:solidFill>
                  <a:schemeClr val="dk1"/>
                </a:solidFill>
                <a:latin typeface="Nunito"/>
                <a:ea typeface="Fira Code"/>
                <a:cs typeface="Fira Code"/>
                <a:sym typeface="Fira Code"/>
              </a:rPr>
              <a:t>(1)</a:t>
            </a:r>
            <a:r>
              <a:rPr lang="fr" sz="1200" dirty="0">
                <a:latin typeface="Fira Code"/>
                <a:ea typeface="Fira Code"/>
                <a:cs typeface="Fira Code"/>
                <a:sym typeface="Fira Code"/>
              </a:rPr>
              <a:t>{</a:t>
            </a:r>
            <a:endParaRPr sz="1200" dirty="0">
              <a:solidFill>
                <a:srgbClr val="000000"/>
              </a:solidFill>
              <a:latin typeface="Fira Code"/>
              <a:ea typeface="Fira Code"/>
              <a:cs typeface="Fira Code"/>
              <a:sym typeface="Fira Code"/>
            </a:endParaRPr>
          </a:p>
          <a:p>
            <a:pPr marL="0" lvl="0" indent="0" algn="l" rtl="0">
              <a:spcBef>
                <a:spcPts val="0"/>
              </a:spcBef>
              <a:spcAft>
                <a:spcPts val="0"/>
              </a:spcAft>
              <a:buNone/>
            </a:pPr>
            <a:r>
              <a:rPr lang="fr" sz="1200" dirty="0">
                <a:solidFill>
                  <a:srgbClr val="000000"/>
                </a:solidFill>
                <a:latin typeface="Fira Code"/>
                <a:ea typeface="Fira Code"/>
                <a:cs typeface="Fira Code"/>
                <a:sym typeface="Fira Code"/>
              </a:rPr>
              <a:t> </a:t>
            </a:r>
            <a:r>
              <a:rPr lang="fr" sz="1200" dirty="0">
                <a:latin typeface="Fira Code"/>
                <a:ea typeface="Fira Code"/>
                <a:cs typeface="Fira Code"/>
                <a:sym typeface="Fira Code"/>
              </a:rPr>
              <a:t>A(</a:t>
            </a:r>
            <a:r>
              <a:rPr lang="fr" sz="1200" dirty="0" err="1">
                <a:latin typeface="Fira Code"/>
                <a:ea typeface="Fira Code"/>
                <a:cs typeface="Fira Code"/>
                <a:sym typeface="Fira Code"/>
              </a:rPr>
              <a:t>outA</a:t>
            </a:r>
            <a:r>
              <a:rPr lang="fr" sz="1200" dirty="0">
                <a:latin typeface="Fira Code"/>
                <a:ea typeface="Fira Code"/>
                <a:cs typeface="Fira Code"/>
                <a:sym typeface="Fira Code"/>
              </a:rPr>
              <a:t>);</a:t>
            </a:r>
            <a:endParaRPr sz="1200" dirty="0">
              <a:latin typeface="Fira Code"/>
              <a:ea typeface="Fira Code"/>
              <a:cs typeface="Fira Code"/>
              <a:sym typeface="Fira Code"/>
            </a:endParaRPr>
          </a:p>
          <a:p>
            <a:r>
              <a:rPr lang="fr" sz="1200" i="1" dirty="0">
                <a:solidFill>
                  <a:schemeClr val="bg1">
                    <a:lumMod val="49000"/>
                  </a:schemeClr>
                </a:solidFill>
                <a:latin typeface="Fira Code"/>
                <a:ea typeface="Fira Code"/>
                <a:cs typeface="Fira Code"/>
              </a:rPr>
              <a:t>//synchro</a:t>
            </a:r>
            <a:endParaRPr lang="fr" i="1">
              <a:solidFill>
                <a:schemeClr val="bg1">
                  <a:lumMod val="49000"/>
                </a:schemeClr>
              </a:solidFill>
            </a:endParaRPr>
          </a:p>
          <a:p>
            <a:r>
              <a:rPr lang="fr" sz="1200" dirty="0">
                <a:solidFill>
                  <a:schemeClr val="dk1"/>
                </a:solidFill>
                <a:latin typeface="Fira Code"/>
                <a:ea typeface="Fira Code"/>
                <a:cs typeface="Fira Code"/>
              </a:rPr>
              <a:t>B0(</a:t>
            </a:r>
            <a:r>
              <a:rPr lang="fr" sz="1200" dirty="0" err="1">
                <a:solidFill>
                  <a:schemeClr val="dk1"/>
                </a:solidFill>
                <a:latin typeface="Fira Code"/>
                <a:ea typeface="Fira Code"/>
                <a:cs typeface="Fira Code"/>
              </a:rPr>
              <a:t>outA,outB</a:t>
            </a:r>
            <a:r>
              <a:rPr lang="fr" sz="1200" dirty="0">
                <a:solidFill>
                  <a:schemeClr val="dk1"/>
                </a:solidFill>
                <a:latin typeface="Fira Code"/>
                <a:ea typeface="Fira Code"/>
                <a:cs typeface="Fira Code"/>
              </a:rPr>
              <a:t>);</a:t>
            </a:r>
            <a:endParaRPr lang="fr" sz="1200" dirty="0">
              <a:solidFill>
                <a:schemeClr val="dk1"/>
              </a:solidFill>
              <a:latin typeface="Fira Code"/>
              <a:ea typeface="Fira Code"/>
              <a:cs typeface="Fira Code"/>
              <a:sym typeface="Fira Code"/>
            </a:endParaRPr>
          </a:p>
          <a:p>
            <a:r>
              <a:rPr lang="fr" sz="1200" dirty="0">
                <a:solidFill>
                  <a:schemeClr val="dk1"/>
                </a:solidFill>
                <a:latin typeface="Fira Code"/>
                <a:ea typeface="Fira Code"/>
                <a:cs typeface="Fira Code"/>
              </a:rPr>
              <a:t>B1(</a:t>
            </a:r>
            <a:r>
              <a:rPr lang="fr" sz="1200" dirty="0" err="1">
                <a:solidFill>
                  <a:schemeClr val="dk1"/>
                </a:solidFill>
                <a:latin typeface="Fira Code"/>
                <a:ea typeface="Fira Code"/>
                <a:cs typeface="Fira Code"/>
              </a:rPr>
              <a:t>outA,outB</a:t>
            </a:r>
            <a:r>
              <a:rPr lang="fr" sz="1200" dirty="0">
                <a:solidFill>
                  <a:schemeClr val="dk1"/>
                </a:solidFill>
                <a:latin typeface="Fira Code"/>
                <a:ea typeface="Fira Code"/>
                <a:cs typeface="Fira Code"/>
              </a:rPr>
              <a:t>);</a:t>
            </a:r>
          </a:p>
          <a:p>
            <a:r>
              <a:rPr lang="fr" sz="1200" i="1" dirty="0">
                <a:solidFill>
                  <a:schemeClr val="bg1">
                    <a:lumMod val="49000"/>
                  </a:schemeClr>
                </a:solidFill>
                <a:latin typeface="Fira Code"/>
                <a:ea typeface="Fira Code"/>
                <a:cs typeface="Fira Code"/>
              </a:rPr>
              <a:t>//synchro</a:t>
            </a:r>
          </a:p>
          <a:p>
            <a:r>
              <a:rPr lang="fr" sz="1200" dirty="0">
                <a:solidFill>
                  <a:schemeClr val="dk1"/>
                </a:solidFill>
                <a:latin typeface="Fira Code"/>
                <a:ea typeface="Fira Code"/>
                <a:cs typeface="Fira Code"/>
              </a:rPr>
              <a:t>C0(</a:t>
            </a:r>
            <a:r>
              <a:rPr lang="fr" sz="1200" dirty="0" err="1">
                <a:solidFill>
                  <a:schemeClr val="dk1"/>
                </a:solidFill>
                <a:latin typeface="Fira Code"/>
                <a:ea typeface="Fira Code"/>
                <a:cs typeface="Fira Code"/>
              </a:rPr>
              <a:t>outB</a:t>
            </a:r>
            <a:r>
              <a:rPr lang="fr" sz="1200" dirty="0">
                <a:solidFill>
                  <a:schemeClr val="dk1"/>
                </a:solidFill>
                <a:latin typeface="Fira Code"/>
                <a:ea typeface="Fira Code"/>
                <a:cs typeface="Fira Code"/>
              </a:rPr>
              <a:t>);</a:t>
            </a:r>
          </a:p>
          <a:p>
            <a:pPr marL="0" lvl="0" indent="0" algn="l" rtl="0">
              <a:spcBef>
                <a:spcPts val="0"/>
              </a:spcBef>
              <a:spcAft>
                <a:spcPts val="0"/>
              </a:spcAft>
              <a:buNone/>
            </a:pPr>
            <a:r>
              <a:rPr lang="fr" sz="1200" dirty="0">
                <a:solidFill>
                  <a:schemeClr val="dk1"/>
                </a:solidFill>
                <a:latin typeface="Fira Code"/>
                <a:ea typeface="Fira Code"/>
                <a:cs typeface="Fira Code"/>
                <a:sym typeface="Fira Code"/>
              </a:rPr>
              <a:t>}</a:t>
            </a:r>
            <a:endParaRPr sz="1200" dirty="0">
              <a:solidFill>
                <a:schemeClr val="dk1"/>
              </a:solidFill>
              <a:latin typeface="Fira Code"/>
              <a:ea typeface="Fira Code"/>
              <a:cs typeface="Fira Code"/>
              <a:sym typeface="Fira Code"/>
            </a:endParaRPr>
          </a:p>
          <a:p>
            <a:pPr marL="0" lvl="0" indent="0" algn="r" rtl="0">
              <a:spcBef>
                <a:spcPts val="0"/>
              </a:spcBef>
              <a:spcAft>
                <a:spcPts val="0"/>
              </a:spcAft>
              <a:buClr>
                <a:schemeClr val="dk1"/>
              </a:buClr>
              <a:buSzPts val="700"/>
              <a:buFont typeface="Arial"/>
              <a:buNone/>
            </a:pPr>
            <a:r>
              <a:rPr lang="fr" sz="1200" i="1" dirty="0">
                <a:solidFill>
                  <a:srgbClr val="666666"/>
                </a:solidFill>
                <a:latin typeface="Fira Code"/>
                <a:ea typeface="Fira Code"/>
                <a:cs typeface="Fira Code"/>
                <a:sym typeface="Fira Code"/>
              </a:rPr>
              <a:t>Core0.c</a:t>
            </a:r>
            <a:endParaRPr sz="1200" i="1" dirty="0">
              <a:solidFill>
                <a:srgbClr val="666666"/>
              </a:solidFill>
              <a:latin typeface="Fira Code"/>
              <a:ea typeface="Fira Code"/>
              <a:cs typeface="Fira Code"/>
              <a:sym typeface="Fira Code"/>
            </a:endParaRPr>
          </a:p>
        </p:txBody>
      </p:sp>
      <p:sp>
        <p:nvSpPr>
          <p:cNvPr id="49" name="Google Shape;660;p27">
            <a:extLst>
              <a:ext uri="{FF2B5EF4-FFF2-40B4-BE49-F238E27FC236}">
                <a16:creationId xmlns:a16="http://schemas.microsoft.com/office/drawing/2014/main" id="{19B47870-3851-C4C7-1ABA-967C43CC40DB}"/>
              </a:ext>
            </a:extLst>
          </p:cNvPr>
          <p:cNvSpPr/>
          <p:nvPr/>
        </p:nvSpPr>
        <p:spPr>
          <a:xfrm>
            <a:off x="2622803" y="2093861"/>
            <a:ext cx="1567975" cy="1728282"/>
          </a:xfrm>
          <a:prstGeom prst="roundRect">
            <a:avLst>
              <a:gd name="adj" fmla="val 4012"/>
            </a:avLst>
          </a:prstGeom>
          <a:solidFill>
            <a:srgbClr val="F3F3F3">
              <a:alpha val="50000"/>
            </a:srgbClr>
          </a:solidFill>
          <a:ln>
            <a:solidFill>
              <a:schemeClr val="bg1">
                <a:lumMod val="85000"/>
              </a:schemeClr>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dirty="0" err="1">
                <a:solidFill>
                  <a:schemeClr val="dk1"/>
                </a:solidFill>
                <a:latin typeface="Nunito"/>
                <a:ea typeface="Fira Code"/>
                <a:cs typeface="Fira Code"/>
                <a:sym typeface="Nunito"/>
              </a:rPr>
              <a:t>While</a:t>
            </a:r>
            <a:r>
              <a:rPr lang="fr" sz="1200" dirty="0">
                <a:solidFill>
                  <a:schemeClr val="dk1"/>
                </a:solidFill>
                <a:latin typeface="Nunito"/>
                <a:ea typeface="Fira Code"/>
                <a:cs typeface="Fira Code"/>
                <a:sym typeface="Fira Code"/>
              </a:rPr>
              <a:t>(1)</a:t>
            </a:r>
            <a:r>
              <a:rPr lang="fr" sz="1200" dirty="0">
                <a:latin typeface="Fira Code"/>
                <a:ea typeface="Fira Code"/>
                <a:cs typeface="Fira Code"/>
                <a:sym typeface="Fira Code"/>
              </a:rPr>
              <a:t>{</a:t>
            </a:r>
            <a:endParaRPr sz="1200" dirty="0">
              <a:solidFill>
                <a:srgbClr val="000000"/>
              </a:solidFill>
              <a:latin typeface="Fira Code"/>
              <a:ea typeface="Fira Code"/>
              <a:cs typeface="Fira Code"/>
              <a:sym typeface="Fira Code"/>
            </a:endParaRPr>
          </a:p>
          <a:p>
            <a:pPr marL="0" lvl="0" indent="0" algn="l" rtl="0">
              <a:spcBef>
                <a:spcPts val="0"/>
              </a:spcBef>
              <a:spcAft>
                <a:spcPts val="0"/>
              </a:spcAft>
              <a:buNone/>
            </a:pPr>
            <a:endParaRPr lang="fr" sz="1200">
              <a:solidFill>
                <a:schemeClr val="dk1"/>
              </a:solidFill>
              <a:latin typeface="Fira Code"/>
              <a:ea typeface="Fira Code"/>
              <a:cs typeface="Fira Code"/>
            </a:endParaRPr>
          </a:p>
          <a:p>
            <a:r>
              <a:rPr lang="fr" sz="1200" i="1" dirty="0">
                <a:solidFill>
                  <a:schemeClr val="bg1">
                    <a:lumMod val="49000"/>
                  </a:schemeClr>
                </a:solidFill>
                <a:latin typeface="Fira Code"/>
                <a:ea typeface="Fira Code"/>
                <a:cs typeface="Fira Code"/>
              </a:rPr>
              <a:t>//synchro</a:t>
            </a:r>
            <a:endParaRPr lang="fr" i="1">
              <a:solidFill>
                <a:schemeClr val="bg1">
                  <a:lumMod val="49000"/>
                </a:schemeClr>
              </a:solidFill>
            </a:endParaRPr>
          </a:p>
          <a:p>
            <a:r>
              <a:rPr lang="fr" sz="1200" dirty="0">
                <a:solidFill>
                  <a:schemeClr val="dk1"/>
                </a:solidFill>
                <a:latin typeface="Fira Code"/>
                <a:ea typeface="Fira Code"/>
                <a:cs typeface="Fira Code"/>
              </a:rPr>
              <a:t>B2(</a:t>
            </a:r>
            <a:r>
              <a:rPr lang="fr" sz="1200" dirty="0" err="1">
                <a:solidFill>
                  <a:schemeClr val="dk1"/>
                </a:solidFill>
                <a:latin typeface="Fira Code"/>
                <a:ea typeface="Fira Code"/>
                <a:cs typeface="Fira Code"/>
              </a:rPr>
              <a:t>outA,outB</a:t>
            </a:r>
            <a:r>
              <a:rPr lang="fr" sz="1200" dirty="0">
                <a:solidFill>
                  <a:schemeClr val="dk1"/>
                </a:solidFill>
                <a:latin typeface="Fira Code"/>
                <a:ea typeface="Fira Code"/>
                <a:cs typeface="Fira Code"/>
              </a:rPr>
              <a:t>);</a:t>
            </a:r>
            <a:endParaRPr lang="fr" sz="1200" dirty="0">
              <a:solidFill>
                <a:schemeClr val="dk1"/>
              </a:solidFill>
              <a:latin typeface="Fira Code"/>
              <a:ea typeface="Fira Code"/>
              <a:cs typeface="Fira Code"/>
              <a:sym typeface="Fira Code"/>
            </a:endParaRPr>
          </a:p>
          <a:p>
            <a:r>
              <a:rPr lang="fr" sz="1200" dirty="0">
                <a:solidFill>
                  <a:schemeClr val="dk1"/>
                </a:solidFill>
                <a:latin typeface="Fira Code"/>
                <a:ea typeface="Fira Code"/>
                <a:cs typeface="Fira Code"/>
              </a:rPr>
              <a:t>B3(</a:t>
            </a:r>
            <a:r>
              <a:rPr lang="fr" sz="1200" dirty="0" err="1">
                <a:solidFill>
                  <a:schemeClr val="dk1"/>
                </a:solidFill>
                <a:latin typeface="Fira Code"/>
                <a:ea typeface="Fira Code"/>
                <a:cs typeface="Fira Code"/>
              </a:rPr>
              <a:t>outA,outB</a:t>
            </a:r>
            <a:r>
              <a:rPr lang="fr" sz="1200" dirty="0">
                <a:solidFill>
                  <a:schemeClr val="dk1"/>
                </a:solidFill>
                <a:latin typeface="Fira Code"/>
                <a:ea typeface="Fira Code"/>
                <a:cs typeface="Fira Code"/>
              </a:rPr>
              <a:t>);</a:t>
            </a:r>
          </a:p>
          <a:p>
            <a:r>
              <a:rPr lang="fr" sz="1200" i="1" dirty="0">
                <a:solidFill>
                  <a:schemeClr val="bg1">
                    <a:lumMod val="49000"/>
                  </a:schemeClr>
                </a:solidFill>
                <a:latin typeface="Fira Code"/>
                <a:ea typeface="Fira Code"/>
                <a:cs typeface="Fira Code"/>
              </a:rPr>
              <a:t>//synchro</a:t>
            </a:r>
          </a:p>
          <a:p>
            <a:r>
              <a:rPr lang="fr" sz="1200" dirty="0">
                <a:solidFill>
                  <a:schemeClr val="dk1"/>
                </a:solidFill>
                <a:latin typeface="Fira Code"/>
                <a:ea typeface="Fira Code"/>
                <a:cs typeface="Fira Code"/>
              </a:rPr>
              <a:t>C1(</a:t>
            </a:r>
            <a:r>
              <a:rPr lang="fr" sz="1200" dirty="0" err="1">
                <a:solidFill>
                  <a:schemeClr val="dk1"/>
                </a:solidFill>
                <a:latin typeface="Fira Code"/>
                <a:ea typeface="Fira Code"/>
                <a:cs typeface="Fira Code"/>
              </a:rPr>
              <a:t>outB</a:t>
            </a:r>
            <a:r>
              <a:rPr lang="fr" sz="1200" dirty="0">
                <a:solidFill>
                  <a:schemeClr val="dk1"/>
                </a:solidFill>
                <a:latin typeface="Fira Code"/>
                <a:ea typeface="Fira Code"/>
                <a:cs typeface="Fira Code"/>
              </a:rPr>
              <a:t>);</a:t>
            </a:r>
          </a:p>
          <a:p>
            <a:pPr marL="0" lvl="0" indent="0" algn="l" rtl="0">
              <a:spcBef>
                <a:spcPts val="0"/>
              </a:spcBef>
              <a:spcAft>
                <a:spcPts val="0"/>
              </a:spcAft>
              <a:buNone/>
            </a:pPr>
            <a:r>
              <a:rPr lang="fr" sz="1200" dirty="0">
                <a:solidFill>
                  <a:schemeClr val="dk1"/>
                </a:solidFill>
                <a:latin typeface="Fira Code"/>
                <a:ea typeface="Fira Code"/>
                <a:cs typeface="Fira Code"/>
                <a:sym typeface="Fira Code"/>
              </a:rPr>
              <a:t>}</a:t>
            </a:r>
            <a:endParaRPr sz="1200" dirty="0">
              <a:solidFill>
                <a:schemeClr val="dk1"/>
              </a:solidFill>
              <a:latin typeface="Fira Code"/>
              <a:ea typeface="Fira Code"/>
              <a:cs typeface="Fira Code"/>
              <a:sym typeface="Fira Code"/>
            </a:endParaRPr>
          </a:p>
          <a:p>
            <a:pPr marL="0" lvl="0" indent="0" algn="r" rtl="0">
              <a:spcBef>
                <a:spcPts val="0"/>
              </a:spcBef>
              <a:spcAft>
                <a:spcPts val="0"/>
              </a:spcAft>
              <a:buClr>
                <a:schemeClr val="dk1"/>
              </a:buClr>
              <a:buSzPts val="700"/>
              <a:buFont typeface="Arial"/>
              <a:buNone/>
            </a:pPr>
            <a:r>
              <a:rPr lang="fr" sz="1200" i="1" dirty="0">
                <a:solidFill>
                  <a:srgbClr val="666666"/>
                </a:solidFill>
                <a:latin typeface="Fira Code"/>
                <a:ea typeface="Fira Code"/>
                <a:cs typeface="Fira Code"/>
                <a:sym typeface="Fira Code"/>
              </a:rPr>
              <a:t>Core1.c</a:t>
            </a:r>
            <a:endParaRPr sz="1200" i="1" dirty="0">
              <a:solidFill>
                <a:srgbClr val="666666"/>
              </a:solidFill>
              <a:latin typeface="Fira Code"/>
              <a:ea typeface="Fira Code"/>
              <a:cs typeface="Fira Code"/>
              <a:sym typeface="Fira Code"/>
            </a:endParaRPr>
          </a:p>
        </p:txBody>
      </p:sp>
      <p:sp>
        <p:nvSpPr>
          <p:cNvPr id="51" name="Google Shape;660;p27">
            <a:extLst>
              <a:ext uri="{FF2B5EF4-FFF2-40B4-BE49-F238E27FC236}">
                <a16:creationId xmlns:a16="http://schemas.microsoft.com/office/drawing/2014/main" id="{AC729ABF-BC6C-2D8E-E571-31232041BFE6}"/>
              </a:ext>
            </a:extLst>
          </p:cNvPr>
          <p:cNvSpPr/>
          <p:nvPr/>
        </p:nvSpPr>
        <p:spPr>
          <a:xfrm>
            <a:off x="4596471" y="2087214"/>
            <a:ext cx="1567975" cy="1728282"/>
          </a:xfrm>
          <a:prstGeom prst="roundRect">
            <a:avLst>
              <a:gd name="adj" fmla="val 4012"/>
            </a:avLst>
          </a:prstGeom>
          <a:solidFill>
            <a:srgbClr val="F3F3F3">
              <a:alpha val="50000"/>
            </a:srgbClr>
          </a:solidFill>
          <a:ln>
            <a:solidFill>
              <a:schemeClr val="bg1">
                <a:lumMod val="85000"/>
              </a:schemeClr>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dirty="0" err="1">
                <a:solidFill>
                  <a:schemeClr val="dk1"/>
                </a:solidFill>
                <a:latin typeface="Nunito"/>
                <a:ea typeface="Fira Code"/>
                <a:cs typeface="Fira Code"/>
                <a:sym typeface="Nunito"/>
              </a:rPr>
              <a:t>While</a:t>
            </a:r>
            <a:r>
              <a:rPr lang="fr" sz="1200" dirty="0">
                <a:solidFill>
                  <a:schemeClr val="dk1"/>
                </a:solidFill>
                <a:latin typeface="Nunito"/>
                <a:ea typeface="Fira Code"/>
                <a:cs typeface="Fira Code"/>
                <a:sym typeface="Fira Code"/>
              </a:rPr>
              <a:t>(1)</a:t>
            </a:r>
            <a:r>
              <a:rPr lang="fr" sz="1200" dirty="0">
                <a:latin typeface="Fira Code"/>
                <a:ea typeface="Fira Code"/>
                <a:cs typeface="Fira Code"/>
                <a:sym typeface="Fira Code"/>
              </a:rPr>
              <a:t>{</a:t>
            </a:r>
            <a:endParaRPr sz="1200" dirty="0">
              <a:solidFill>
                <a:srgbClr val="000000"/>
              </a:solidFill>
              <a:latin typeface="Fira Code"/>
              <a:ea typeface="Fira Code"/>
              <a:cs typeface="Fira Code"/>
              <a:sym typeface="Fira Code"/>
            </a:endParaRPr>
          </a:p>
          <a:p>
            <a:pPr marL="0" lvl="0" indent="0" algn="l" rtl="0">
              <a:spcBef>
                <a:spcPts val="0"/>
              </a:spcBef>
              <a:spcAft>
                <a:spcPts val="0"/>
              </a:spcAft>
              <a:buNone/>
            </a:pPr>
            <a:r>
              <a:rPr lang="fr" sz="1200" dirty="0">
                <a:solidFill>
                  <a:srgbClr val="000000"/>
                </a:solidFill>
                <a:latin typeface="Fira Code"/>
                <a:ea typeface="Fira Code"/>
                <a:cs typeface="Fira Code"/>
                <a:sym typeface="Fira Code"/>
              </a:rPr>
              <a:t> </a:t>
            </a:r>
            <a:r>
              <a:rPr lang="fr" sz="1200" dirty="0">
                <a:latin typeface="Fira Code"/>
                <a:ea typeface="Fira Code"/>
                <a:cs typeface="Fira Code"/>
                <a:sym typeface="Fira Code"/>
              </a:rPr>
              <a:t>A(</a:t>
            </a:r>
            <a:r>
              <a:rPr lang="fr" sz="1200" dirty="0" err="1">
                <a:latin typeface="Fira Code"/>
                <a:ea typeface="Fira Code"/>
                <a:cs typeface="Fira Code"/>
                <a:sym typeface="Fira Code"/>
              </a:rPr>
              <a:t>outA</a:t>
            </a:r>
            <a:r>
              <a:rPr lang="fr" sz="1200" dirty="0">
                <a:latin typeface="Fira Code"/>
                <a:ea typeface="Fira Code"/>
                <a:cs typeface="Fira Code"/>
                <a:sym typeface="Fira Code"/>
              </a:rPr>
              <a:t>);</a:t>
            </a:r>
            <a:endParaRPr sz="1200" dirty="0">
              <a:latin typeface="Fira Code"/>
              <a:ea typeface="Fira Code"/>
              <a:cs typeface="Fira Code"/>
              <a:sym typeface="Fira Code"/>
            </a:endParaRPr>
          </a:p>
          <a:p>
            <a:r>
              <a:rPr lang="fr" sz="1200" i="1" dirty="0">
                <a:solidFill>
                  <a:schemeClr val="bg1">
                    <a:lumMod val="49000"/>
                  </a:schemeClr>
                </a:solidFill>
                <a:latin typeface="Fira Code"/>
                <a:ea typeface="Fira Code"/>
                <a:cs typeface="Fira Code"/>
              </a:rPr>
              <a:t>//synchro</a:t>
            </a:r>
            <a:endParaRPr lang="fr" i="1">
              <a:solidFill>
                <a:schemeClr val="bg1">
                  <a:lumMod val="49000"/>
                </a:schemeClr>
              </a:solidFill>
            </a:endParaRPr>
          </a:p>
          <a:p>
            <a:r>
              <a:rPr lang="fr" sz="1000" dirty="0">
                <a:solidFill>
                  <a:schemeClr val="dk1"/>
                </a:solidFill>
                <a:latin typeface="Nunito"/>
                <a:ea typeface="Fira Code"/>
                <a:cs typeface="Fira Code"/>
              </a:rPr>
              <a:t>Ω</a:t>
            </a:r>
            <a:r>
              <a:rPr lang="fr" sz="1200" dirty="0">
                <a:solidFill>
                  <a:schemeClr val="dk1"/>
                </a:solidFill>
                <a:latin typeface="Fira Code"/>
                <a:ea typeface="Fira Code"/>
                <a:cs typeface="Fira Code"/>
              </a:rPr>
              <a:t>0(</a:t>
            </a:r>
            <a:r>
              <a:rPr lang="fr" sz="1200" dirty="0" err="1">
                <a:solidFill>
                  <a:schemeClr val="dk1"/>
                </a:solidFill>
                <a:latin typeface="Fira Code"/>
                <a:ea typeface="Fira Code"/>
                <a:cs typeface="Fira Code"/>
              </a:rPr>
              <a:t>outA</a:t>
            </a:r>
            <a:r>
              <a:rPr lang="fr" sz="1200" dirty="0">
                <a:solidFill>
                  <a:schemeClr val="dk1"/>
                </a:solidFill>
                <a:latin typeface="Fira Code"/>
                <a:ea typeface="Fira Code"/>
                <a:cs typeface="Fira Code"/>
              </a:rPr>
              <a:t>);</a:t>
            </a:r>
          </a:p>
          <a:p>
            <a:pPr marL="0" lvl="0" indent="0" algn="l" rtl="0">
              <a:spcBef>
                <a:spcPts val="0"/>
              </a:spcBef>
              <a:spcAft>
                <a:spcPts val="0"/>
              </a:spcAft>
              <a:buNone/>
            </a:pPr>
            <a:r>
              <a:rPr lang="fr" sz="1200" dirty="0">
                <a:solidFill>
                  <a:schemeClr val="dk1"/>
                </a:solidFill>
                <a:latin typeface="Fira Code"/>
                <a:ea typeface="Fira Code"/>
                <a:cs typeface="Fira Code"/>
                <a:sym typeface="Fira Code"/>
              </a:rPr>
              <a:t>}</a:t>
            </a:r>
            <a:endParaRPr sz="1200" dirty="0">
              <a:solidFill>
                <a:schemeClr val="dk1"/>
              </a:solidFill>
              <a:latin typeface="Fira Code"/>
              <a:ea typeface="Fira Code"/>
              <a:cs typeface="Fira Code"/>
              <a:sym typeface="Fira Code"/>
            </a:endParaRPr>
          </a:p>
          <a:p>
            <a:pPr marL="0" lvl="0" indent="0" algn="r" rtl="0">
              <a:spcBef>
                <a:spcPts val="0"/>
              </a:spcBef>
              <a:spcAft>
                <a:spcPts val="0"/>
              </a:spcAft>
              <a:buClr>
                <a:schemeClr val="dk1"/>
              </a:buClr>
              <a:buSzPts val="700"/>
              <a:buFont typeface="Arial"/>
              <a:buNone/>
            </a:pPr>
            <a:r>
              <a:rPr lang="fr" sz="1200" i="1" dirty="0">
                <a:solidFill>
                  <a:srgbClr val="666666"/>
                </a:solidFill>
                <a:latin typeface="Fira Code"/>
                <a:ea typeface="Fira Code"/>
                <a:cs typeface="Fira Code"/>
                <a:sym typeface="Fira Code"/>
              </a:rPr>
              <a:t>Core0.c</a:t>
            </a:r>
            <a:endParaRPr sz="1200" i="1" dirty="0">
              <a:solidFill>
                <a:srgbClr val="666666"/>
              </a:solidFill>
              <a:latin typeface="Fira Code"/>
              <a:ea typeface="Fira Code"/>
              <a:cs typeface="Fira Code"/>
              <a:sym typeface="Fira Code"/>
            </a:endParaRPr>
          </a:p>
        </p:txBody>
      </p:sp>
      <p:sp>
        <p:nvSpPr>
          <p:cNvPr id="53" name="Google Shape;660;p27">
            <a:extLst>
              <a:ext uri="{FF2B5EF4-FFF2-40B4-BE49-F238E27FC236}">
                <a16:creationId xmlns:a16="http://schemas.microsoft.com/office/drawing/2014/main" id="{39396FA2-ED14-8588-6577-4A0DC7DBE875}"/>
              </a:ext>
            </a:extLst>
          </p:cNvPr>
          <p:cNvSpPr/>
          <p:nvPr/>
        </p:nvSpPr>
        <p:spPr>
          <a:xfrm>
            <a:off x="6310528" y="2086772"/>
            <a:ext cx="1567975" cy="1728282"/>
          </a:xfrm>
          <a:prstGeom prst="roundRect">
            <a:avLst>
              <a:gd name="adj" fmla="val 4012"/>
            </a:avLst>
          </a:prstGeom>
          <a:solidFill>
            <a:srgbClr val="F3F3F3">
              <a:alpha val="50000"/>
            </a:srgbClr>
          </a:solidFill>
          <a:ln>
            <a:solidFill>
              <a:schemeClr val="bg1">
                <a:lumMod val="85000"/>
              </a:schemeClr>
            </a:solidFill>
          </a:ln>
        </p:spPr>
        <p:txBody>
          <a:bodyPr spcFirstLastPara="1" wrap="square" lIns="24500" tIns="62200" rIns="0" bIns="62200" anchor="ctr" anchorCtr="0">
            <a:noAutofit/>
          </a:bodyPr>
          <a:lstStyle/>
          <a:p>
            <a:pPr marL="0" lvl="0" indent="0" algn="l" rtl="0">
              <a:spcBef>
                <a:spcPts val="0"/>
              </a:spcBef>
              <a:spcAft>
                <a:spcPts val="0"/>
              </a:spcAft>
              <a:buNone/>
            </a:pPr>
            <a:r>
              <a:rPr lang="fr" sz="1200" dirty="0" err="1">
                <a:solidFill>
                  <a:schemeClr val="dk1"/>
                </a:solidFill>
                <a:latin typeface="Nunito"/>
                <a:ea typeface="Fira Code"/>
                <a:cs typeface="Fira Code"/>
                <a:sym typeface="Nunito"/>
              </a:rPr>
              <a:t>While</a:t>
            </a:r>
            <a:r>
              <a:rPr lang="fr" sz="1200" dirty="0">
                <a:solidFill>
                  <a:schemeClr val="dk1"/>
                </a:solidFill>
                <a:latin typeface="Nunito"/>
                <a:ea typeface="Fira Code"/>
                <a:cs typeface="Fira Code"/>
                <a:sym typeface="Fira Code"/>
              </a:rPr>
              <a:t>(1)</a:t>
            </a:r>
            <a:r>
              <a:rPr lang="fr" sz="1200" dirty="0">
                <a:latin typeface="Fira Code"/>
                <a:ea typeface="Fira Code"/>
                <a:cs typeface="Fira Code"/>
                <a:sym typeface="Fira Code"/>
              </a:rPr>
              <a:t>{</a:t>
            </a:r>
            <a:endParaRPr sz="1200" dirty="0">
              <a:solidFill>
                <a:srgbClr val="000000"/>
              </a:solidFill>
              <a:latin typeface="Fira Code"/>
              <a:ea typeface="Fira Code"/>
              <a:cs typeface="Fira Code"/>
              <a:sym typeface="Fira Code"/>
            </a:endParaRPr>
          </a:p>
          <a:p>
            <a:pPr marL="0" lvl="0" indent="0" algn="l" rtl="0">
              <a:spcBef>
                <a:spcPts val="0"/>
              </a:spcBef>
              <a:spcAft>
                <a:spcPts val="0"/>
              </a:spcAft>
              <a:buNone/>
            </a:pPr>
            <a:endParaRPr lang="fr" sz="1200">
              <a:solidFill>
                <a:schemeClr val="dk1"/>
              </a:solidFill>
              <a:latin typeface="Fira Code"/>
              <a:ea typeface="Fira Code"/>
              <a:cs typeface="Fira Code"/>
            </a:endParaRPr>
          </a:p>
          <a:p>
            <a:r>
              <a:rPr lang="fr" sz="1200" i="1" dirty="0">
                <a:solidFill>
                  <a:schemeClr val="bg1">
                    <a:lumMod val="49000"/>
                  </a:schemeClr>
                </a:solidFill>
                <a:latin typeface="Fira Code"/>
                <a:ea typeface="Fira Code"/>
                <a:cs typeface="Fira Code"/>
              </a:rPr>
              <a:t>//synchro</a:t>
            </a:r>
            <a:endParaRPr lang="fr" i="1">
              <a:solidFill>
                <a:schemeClr val="bg1">
                  <a:lumMod val="49000"/>
                </a:schemeClr>
              </a:solidFill>
            </a:endParaRPr>
          </a:p>
          <a:p>
            <a:r>
              <a:rPr lang="fr" sz="1000" dirty="0">
                <a:solidFill>
                  <a:schemeClr val="dk1"/>
                </a:solidFill>
                <a:latin typeface="Nunito"/>
                <a:ea typeface="Fira Code"/>
                <a:cs typeface="Fira Code"/>
              </a:rPr>
              <a:t>Ω1</a:t>
            </a:r>
            <a:r>
              <a:rPr lang="fr" sz="1200" dirty="0">
                <a:solidFill>
                  <a:schemeClr val="dk1"/>
                </a:solidFill>
                <a:latin typeface="Fira Code"/>
                <a:ea typeface="Fira Code"/>
                <a:cs typeface="Fira Code"/>
              </a:rPr>
              <a:t>(</a:t>
            </a:r>
            <a:r>
              <a:rPr lang="fr" sz="1200" dirty="0" err="1">
                <a:solidFill>
                  <a:schemeClr val="dk1"/>
                </a:solidFill>
                <a:latin typeface="Fira Code"/>
                <a:ea typeface="Fira Code"/>
                <a:cs typeface="Fira Code"/>
              </a:rPr>
              <a:t>outA</a:t>
            </a:r>
            <a:r>
              <a:rPr lang="fr" sz="1200" dirty="0">
                <a:solidFill>
                  <a:schemeClr val="dk1"/>
                </a:solidFill>
                <a:latin typeface="Fira Code"/>
                <a:ea typeface="Fira Code"/>
                <a:cs typeface="Fira Code"/>
              </a:rPr>
              <a:t>);</a:t>
            </a:r>
          </a:p>
          <a:p>
            <a:pPr marL="0" lvl="0" indent="0" algn="l" rtl="0">
              <a:spcBef>
                <a:spcPts val="0"/>
              </a:spcBef>
              <a:spcAft>
                <a:spcPts val="0"/>
              </a:spcAft>
              <a:buNone/>
            </a:pPr>
            <a:r>
              <a:rPr lang="fr" sz="1200" dirty="0">
                <a:solidFill>
                  <a:schemeClr val="dk1"/>
                </a:solidFill>
                <a:latin typeface="Fira Code"/>
                <a:ea typeface="Fira Code"/>
                <a:cs typeface="Fira Code"/>
                <a:sym typeface="Fira Code"/>
              </a:rPr>
              <a:t>}</a:t>
            </a:r>
            <a:endParaRPr sz="1200" dirty="0">
              <a:solidFill>
                <a:schemeClr val="dk1"/>
              </a:solidFill>
              <a:latin typeface="Fira Code"/>
              <a:ea typeface="Fira Code"/>
              <a:cs typeface="Fira Code"/>
              <a:sym typeface="Fira Code"/>
            </a:endParaRPr>
          </a:p>
          <a:p>
            <a:pPr marL="0" lvl="0" indent="0" algn="r" rtl="0">
              <a:spcBef>
                <a:spcPts val="0"/>
              </a:spcBef>
              <a:spcAft>
                <a:spcPts val="0"/>
              </a:spcAft>
              <a:buClr>
                <a:schemeClr val="dk1"/>
              </a:buClr>
              <a:buSzPts val="700"/>
              <a:buFont typeface="Arial"/>
              <a:buNone/>
            </a:pPr>
            <a:r>
              <a:rPr lang="fr" sz="1200" i="1" dirty="0">
                <a:solidFill>
                  <a:srgbClr val="666666"/>
                </a:solidFill>
                <a:latin typeface="Fira Code"/>
                <a:ea typeface="Fira Code"/>
                <a:cs typeface="Fira Code"/>
                <a:sym typeface="Fira Code"/>
              </a:rPr>
              <a:t>Core1.c</a:t>
            </a:r>
            <a:endParaRPr sz="1200" i="1" dirty="0">
              <a:solidFill>
                <a:srgbClr val="666666"/>
              </a:solidFill>
              <a:latin typeface="Fira Code"/>
              <a:ea typeface="Fira Code"/>
              <a:cs typeface="Fira Code"/>
              <a:sym typeface="Fira Code"/>
            </a:endParaRPr>
          </a:p>
        </p:txBody>
      </p:sp>
      <p:sp>
        <p:nvSpPr>
          <p:cNvPr id="54" name="Accolade fermante 53">
            <a:extLst>
              <a:ext uri="{FF2B5EF4-FFF2-40B4-BE49-F238E27FC236}">
                <a16:creationId xmlns:a16="http://schemas.microsoft.com/office/drawing/2014/main" id="{2E190819-61BA-3959-D949-B06CF31C36B6}"/>
              </a:ext>
            </a:extLst>
          </p:cNvPr>
          <p:cNvSpPr/>
          <p:nvPr/>
        </p:nvSpPr>
        <p:spPr>
          <a:xfrm rot="5400000">
            <a:off x="2502613" y="2622741"/>
            <a:ext cx="131885" cy="289903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5" name="ZoneTexte 54">
            <a:extLst>
              <a:ext uri="{FF2B5EF4-FFF2-40B4-BE49-F238E27FC236}">
                <a16:creationId xmlns:a16="http://schemas.microsoft.com/office/drawing/2014/main" id="{2831C283-8D34-9EE1-586E-D5A5E850B60C}"/>
              </a:ext>
            </a:extLst>
          </p:cNvPr>
          <p:cNvSpPr txBox="1"/>
          <p:nvPr/>
        </p:nvSpPr>
        <p:spPr>
          <a:xfrm>
            <a:off x="1403447" y="4249699"/>
            <a:ext cx="24360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Nunito"/>
              </a:rPr>
              <a:t>Standard on 2 CPU </a:t>
            </a:r>
            <a:r>
              <a:rPr lang="fr-FR" err="1">
                <a:latin typeface="Nunito"/>
              </a:rPr>
              <a:t>cores</a:t>
            </a:r>
          </a:p>
        </p:txBody>
      </p:sp>
    </p:spTree>
    <p:extLst>
      <p:ext uri="{BB962C8B-B14F-4D97-AF65-F5344CB8AC3E}">
        <p14:creationId xmlns:p14="http://schemas.microsoft.com/office/powerpoint/2010/main" val="265316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3CA8C1-A293-2C20-579D-A55B5DB3C288}"/>
              </a:ext>
            </a:extLst>
          </p:cNvPr>
          <p:cNvSpPr>
            <a:spLocks noGrp="1"/>
          </p:cNvSpPr>
          <p:nvPr>
            <p:ph type="title"/>
          </p:nvPr>
        </p:nvSpPr>
        <p:spPr/>
        <p:txBody>
          <a:bodyPr>
            <a:normAutofit fontScale="90000"/>
          </a:bodyPr>
          <a:lstStyle/>
          <a:p>
            <a:r>
              <a:rPr lang="fr-FR" dirty="0" err="1"/>
              <a:t>Why</a:t>
            </a:r>
            <a:r>
              <a:rPr lang="fr-FR" dirty="0"/>
              <a:t> </a:t>
            </a:r>
            <a:r>
              <a:rPr lang="fr-FR" dirty="0" err="1"/>
              <a:t>hierarchy</a:t>
            </a:r>
            <a:r>
              <a:rPr lang="fr-FR" dirty="0"/>
              <a:t> </a:t>
            </a:r>
            <a:r>
              <a:rPr lang="fr-FR" dirty="0" err="1"/>
              <a:t>effectively</a:t>
            </a:r>
            <a:r>
              <a:rPr lang="fr-FR" dirty="0"/>
              <a:t> </a:t>
            </a:r>
            <a:r>
              <a:rPr lang="fr-FR" dirty="0" err="1"/>
              <a:t>isolate</a:t>
            </a:r>
            <a:r>
              <a:rPr lang="fr-FR" dirty="0"/>
              <a:t> parts of a graph?</a:t>
            </a:r>
            <a:br>
              <a:rPr lang="fr-FR" dirty="0"/>
            </a:br>
            <a:r>
              <a:rPr lang="fr-FR" sz="2200" dirty="0"/>
              <a:t>IBSDF: </a:t>
            </a:r>
            <a:r>
              <a:rPr lang="fr-FR" sz="2200" dirty="0" err="1"/>
              <a:t>a</a:t>
            </a:r>
            <a:r>
              <a:rPr lang="fr-FR" sz="2200" dirty="0"/>
              <a:t> </a:t>
            </a:r>
            <a:r>
              <a:rPr lang="fr-FR" sz="2200" dirty="0" err="1"/>
              <a:t>Composational</a:t>
            </a:r>
            <a:r>
              <a:rPr lang="fr-FR" sz="2200" dirty="0"/>
              <a:t> </a:t>
            </a:r>
            <a:r>
              <a:rPr lang="fr-FR" sz="2200" dirty="0" err="1"/>
              <a:t>Dataflow</a:t>
            </a:r>
            <a:r>
              <a:rPr lang="fr-FR" sz="2200" dirty="0"/>
              <a:t> </a:t>
            </a:r>
            <a:r>
              <a:rPr lang="fr-FR" sz="2200" dirty="0" err="1"/>
              <a:t>MoC</a:t>
            </a:r>
            <a:endParaRPr lang="fr-FR" sz="2200" dirty="0"/>
          </a:p>
        </p:txBody>
      </p:sp>
      <p:sp>
        <p:nvSpPr>
          <p:cNvPr id="3" name="Espace réservé du numéro de diapositive 2">
            <a:extLst>
              <a:ext uri="{FF2B5EF4-FFF2-40B4-BE49-F238E27FC236}">
                <a16:creationId xmlns:a16="http://schemas.microsoft.com/office/drawing/2014/main" id="{CC1BDC50-122F-378E-77F7-C1BDFBF04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67</a:t>
            </a:fld>
            <a:endParaRPr lang="fr-FR"/>
          </a:p>
        </p:txBody>
      </p:sp>
      <p:grpSp>
        <p:nvGrpSpPr>
          <p:cNvPr id="31" name="Google Shape;274;p18">
            <a:extLst>
              <a:ext uri="{FF2B5EF4-FFF2-40B4-BE49-F238E27FC236}">
                <a16:creationId xmlns:a16="http://schemas.microsoft.com/office/drawing/2014/main" id="{6E74CAA4-F008-370A-5741-470C9B6E02A5}"/>
              </a:ext>
            </a:extLst>
          </p:cNvPr>
          <p:cNvGrpSpPr/>
          <p:nvPr/>
        </p:nvGrpSpPr>
        <p:grpSpPr>
          <a:xfrm>
            <a:off x="-3" y="2300631"/>
            <a:ext cx="3505197" cy="881812"/>
            <a:chOff x="420840" y="3875966"/>
            <a:chExt cx="4276200" cy="1075774"/>
          </a:xfrm>
        </p:grpSpPr>
        <p:sp>
          <p:nvSpPr>
            <p:cNvPr id="5" name="Google Shape;275;p18">
              <a:extLst>
                <a:ext uri="{FF2B5EF4-FFF2-40B4-BE49-F238E27FC236}">
                  <a16:creationId xmlns:a16="http://schemas.microsoft.com/office/drawing/2014/main" id="{14351056-5B0E-F442-B1A7-55D27F8BDCDC}"/>
                </a:ext>
              </a:extLst>
            </p:cNvPr>
            <p:cNvSpPr/>
            <p:nvPr/>
          </p:nvSpPr>
          <p:spPr>
            <a:xfrm>
              <a:off x="1665000" y="4345920"/>
              <a:ext cx="615000" cy="3441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C</a:t>
              </a:r>
              <a:endParaRPr sz="2000" b="0" i="0" u="none" strike="noStrike" cap="none">
                <a:solidFill>
                  <a:srgbClr val="000000"/>
                </a:solidFill>
                <a:latin typeface="Arial"/>
                <a:ea typeface="Arial"/>
                <a:cs typeface="Arial"/>
                <a:sym typeface="Arial"/>
              </a:endParaRPr>
            </a:p>
          </p:txBody>
        </p:sp>
        <p:sp>
          <p:nvSpPr>
            <p:cNvPr id="6" name="Google Shape;276;p18">
              <a:extLst>
                <a:ext uri="{FF2B5EF4-FFF2-40B4-BE49-F238E27FC236}">
                  <a16:creationId xmlns:a16="http://schemas.microsoft.com/office/drawing/2014/main" id="{7AA1C1CB-97DD-FA63-82C9-AF3432949B14}"/>
                </a:ext>
              </a:extLst>
            </p:cNvPr>
            <p:cNvSpPr/>
            <p:nvPr/>
          </p:nvSpPr>
          <p:spPr>
            <a:xfrm>
              <a:off x="1665000" y="441324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277;p18">
              <a:extLst>
                <a:ext uri="{FF2B5EF4-FFF2-40B4-BE49-F238E27FC236}">
                  <a16:creationId xmlns:a16="http://schemas.microsoft.com/office/drawing/2014/main" id="{722CA3DB-1A4B-BA00-CF07-DEC084629B28}"/>
                </a:ext>
              </a:extLst>
            </p:cNvPr>
            <p:cNvSpPr/>
            <p:nvPr/>
          </p:nvSpPr>
          <p:spPr>
            <a:xfrm>
              <a:off x="1665000" y="456408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278;p18">
              <a:extLst>
                <a:ext uri="{FF2B5EF4-FFF2-40B4-BE49-F238E27FC236}">
                  <a16:creationId xmlns:a16="http://schemas.microsoft.com/office/drawing/2014/main" id="{B76C8F30-9C2F-E925-EE4E-13E330BC0C4F}"/>
                </a:ext>
              </a:extLst>
            </p:cNvPr>
            <p:cNvSpPr/>
            <p:nvPr/>
          </p:nvSpPr>
          <p:spPr>
            <a:xfrm>
              <a:off x="2234880" y="4492080"/>
              <a:ext cx="45000" cy="51900"/>
            </a:xfrm>
            <a:prstGeom prst="rect">
              <a:avLst/>
            </a:prstGeom>
            <a:solidFill>
              <a:srgbClr val="D5A6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79;p18">
              <a:extLst>
                <a:ext uri="{FF2B5EF4-FFF2-40B4-BE49-F238E27FC236}">
                  <a16:creationId xmlns:a16="http://schemas.microsoft.com/office/drawing/2014/main" id="{5143BDE6-6690-6A54-FA3F-FC9982ACE785}"/>
                </a:ext>
              </a:extLst>
            </p:cNvPr>
            <p:cNvSpPr/>
            <p:nvPr/>
          </p:nvSpPr>
          <p:spPr>
            <a:xfrm>
              <a:off x="2280600" y="4518360"/>
              <a:ext cx="781542" cy="11880"/>
            </a:xfrm>
            <a:custGeom>
              <a:avLst/>
              <a:gdLst/>
              <a:ahLst/>
              <a:cxnLst/>
              <a:rect l="l" t="t" r="r" b="b"/>
              <a:pathLst>
                <a:path w="21600" h="21600" extrusionOk="0">
                  <a:moveTo>
                    <a:pt x="0" y="0"/>
                  </a:moveTo>
                  <a:lnTo>
                    <a:pt x="21600" y="21600"/>
                  </a:lnTo>
                </a:path>
              </a:pathLst>
            </a:custGeom>
            <a:noFill/>
            <a:ln w="19050" cap="flat" cmpd="sng">
              <a:solidFill>
                <a:schemeClr val="dk1"/>
              </a:solidFill>
              <a:prstDash val="solid"/>
              <a:round/>
              <a:headEnd type="none" w="sm" len="sm"/>
              <a:tailEnd type="triangle" w="med" len="med"/>
            </a:ln>
          </p:spPr>
          <p:txBody>
            <a:bodyPr/>
            <a:lstStyle/>
            <a:p>
              <a:endParaRPr lang="fr-FR"/>
            </a:p>
          </p:txBody>
        </p:sp>
        <p:sp>
          <p:nvSpPr>
            <p:cNvPr id="10" name="Google Shape;280;p18">
              <a:extLst>
                <a:ext uri="{FF2B5EF4-FFF2-40B4-BE49-F238E27FC236}">
                  <a16:creationId xmlns:a16="http://schemas.microsoft.com/office/drawing/2014/main" id="{1FF78AFB-91BE-43A7-029B-3917154E7115}"/>
                </a:ext>
              </a:extLst>
            </p:cNvPr>
            <p:cNvSpPr/>
            <p:nvPr/>
          </p:nvSpPr>
          <p:spPr>
            <a:xfrm>
              <a:off x="1575000" y="4191840"/>
              <a:ext cx="1227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1</a:t>
              </a:r>
              <a:endParaRPr sz="1200" i="0" u="none" strike="noStrike" cap="none">
                <a:solidFill>
                  <a:srgbClr val="000000"/>
                </a:solidFill>
                <a:latin typeface="Nunito"/>
                <a:ea typeface="Nunito"/>
                <a:cs typeface="Nunito"/>
                <a:sym typeface="Nunito"/>
              </a:endParaRPr>
            </a:p>
          </p:txBody>
        </p:sp>
        <p:sp>
          <p:nvSpPr>
            <p:cNvPr id="11" name="Google Shape;281;p18">
              <a:extLst>
                <a:ext uri="{FF2B5EF4-FFF2-40B4-BE49-F238E27FC236}">
                  <a16:creationId xmlns:a16="http://schemas.microsoft.com/office/drawing/2014/main" id="{5946037E-C59C-2C8D-527F-A26B8FB4FB1F}"/>
                </a:ext>
              </a:extLst>
            </p:cNvPr>
            <p:cNvSpPr/>
            <p:nvPr/>
          </p:nvSpPr>
          <p:spPr>
            <a:xfrm>
              <a:off x="1575000" y="4627080"/>
              <a:ext cx="930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1</a:t>
              </a:r>
              <a:endParaRPr sz="1200" i="0" u="none" strike="noStrike" cap="none">
                <a:solidFill>
                  <a:srgbClr val="000000"/>
                </a:solidFill>
                <a:latin typeface="Nunito"/>
                <a:ea typeface="Nunito"/>
                <a:cs typeface="Nunito"/>
                <a:sym typeface="Nunito"/>
              </a:endParaRPr>
            </a:p>
          </p:txBody>
        </p:sp>
        <p:sp>
          <p:nvSpPr>
            <p:cNvPr id="12" name="Google Shape;282;p18">
              <a:extLst>
                <a:ext uri="{FF2B5EF4-FFF2-40B4-BE49-F238E27FC236}">
                  <a16:creationId xmlns:a16="http://schemas.microsoft.com/office/drawing/2014/main" id="{190F1A3E-FD8A-1336-E302-074C4CD5DA84}"/>
                </a:ext>
              </a:extLst>
            </p:cNvPr>
            <p:cNvSpPr/>
            <p:nvPr/>
          </p:nvSpPr>
          <p:spPr>
            <a:xfrm>
              <a:off x="2271960" y="4277160"/>
              <a:ext cx="1452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1</a:t>
              </a:r>
              <a:endParaRPr sz="1200" i="0" u="none" strike="noStrike" cap="none">
                <a:solidFill>
                  <a:srgbClr val="000000"/>
                </a:solidFill>
                <a:latin typeface="Nunito"/>
                <a:ea typeface="Nunito"/>
                <a:cs typeface="Nunito"/>
                <a:sym typeface="Nunito"/>
              </a:endParaRPr>
            </a:p>
          </p:txBody>
        </p:sp>
        <p:sp>
          <p:nvSpPr>
            <p:cNvPr id="13" name="Google Shape;283;p18">
              <a:extLst>
                <a:ext uri="{FF2B5EF4-FFF2-40B4-BE49-F238E27FC236}">
                  <a16:creationId xmlns:a16="http://schemas.microsoft.com/office/drawing/2014/main" id="{068276F1-50DC-447B-F273-7129F4502C34}"/>
                </a:ext>
              </a:extLst>
            </p:cNvPr>
            <p:cNvSpPr/>
            <p:nvPr/>
          </p:nvSpPr>
          <p:spPr>
            <a:xfrm>
              <a:off x="420840" y="3908880"/>
              <a:ext cx="615000" cy="3441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A</a:t>
              </a:r>
              <a:endParaRPr sz="2000" b="0" i="0" u="none" strike="noStrike" cap="none">
                <a:solidFill>
                  <a:srgbClr val="000000"/>
                </a:solidFill>
                <a:latin typeface="Arial"/>
                <a:ea typeface="Arial"/>
                <a:cs typeface="Arial"/>
                <a:sym typeface="Arial"/>
              </a:endParaRPr>
            </a:p>
          </p:txBody>
        </p:sp>
        <p:sp>
          <p:nvSpPr>
            <p:cNvPr id="14" name="Google Shape;284;p18">
              <a:extLst>
                <a:ext uri="{FF2B5EF4-FFF2-40B4-BE49-F238E27FC236}">
                  <a16:creationId xmlns:a16="http://schemas.microsoft.com/office/drawing/2014/main" id="{FCAC9A65-F06E-96E8-0A5E-B5DE0783F69F}"/>
                </a:ext>
              </a:extLst>
            </p:cNvPr>
            <p:cNvSpPr/>
            <p:nvPr/>
          </p:nvSpPr>
          <p:spPr>
            <a:xfrm>
              <a:off x="990720" y="4055400"/>
              <a:ext cx="45000" cy="51900"/>
            </a:xfrm>
            <a:prstGeom prst="rect">
              <a:avLst/>
            </a:prstGeom>
            <a:solidFill>
              <a:srgbClr val="D5A6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285;p18">
              <a:extLst>
                <a:ext uri="{FF2B5EF4-FFF2-40B4-BE49-F238E27FC236}">
                  <a16:creationId xmlns:a16="http://schemas.microsoft.com/office/drawing/2014/main" id="{B2D9ABC3-6577-631E-6429-98543986DE49}"/>
                </a:ext>
              </a:extLst>
            </p:cNvPr>
            <p:cNvSpPr/>
            <p:nvPr/>
          </p:nvSpPr>
          <p:spPr>
            <a:xfrm>
              <a:off x="1036440" y="4088160"/>
              <a:ext cx="632880" cy="372600"/>
            </a:xfrm>
            <a:custGeom>
              <a:avLst/>
              <a:gdLst/>
              <a:ahLst/>
              <a:cxnLst/>
              <a:rect l="l" t="t" r="r" b="b"/>
              <a:pathLst>
                <a:path w="21600" h="21600" extrusionOk="0">
                  <a:moveTo>
                    <a:pt x="0" y="0"/>
                  </a:moveTo>
                  <a:lnTo>
                    <a:pt x="21600" y="21600"/>
                  </a:lnTo>
                </a:path>
              </a:pathLst>
            </a:custGeom>
            <a:noFill/>
            <a:ln w="19050" cap="flat" cmpd="sng">
              <a:solidFill>
                <a:schemeClr val="dk1"/>
              </a:solidFill>
              <a:prstDash val="solid"/>
              <a:round/>
              <a:headEnd type="none" w="sm" len="sm"/>
              <a:tailEnd type="triangle" w="med" len="med"/>
            </a:ln>
          </p:spPr>
          <p:txBody>
            <a:bodyPr/>
            <a:lstStyle/>
            <a:p>
              <a:endParaRPr lang="fr-FR"/>
            </a:p>
          </p:txBody>
        </p:sp>
        <p:sp>
          <p:nvSpPr>
            <p:cNvPr id="16" name="Google Shape;286;p18">
              <a:extLst>
                <a:ext uri="{FF2B5EF4-FFF2-40B4-BE49-F238E27FC236}">
                  <a16:creationId xmlns:a16="http://schemas.microsoft.com/office/drawing/2014/main" id="{EDC8A699-CC24-8AD2-655B-4DAE3838D045}"/>
                </a:ext>
              </a:extLst>
            </p:cNvPr>
            <p:cNvSpPr/>
            <p:nvPr/>
          </p:nvSpPr>
          <p:spPr>
            <a:xfrm>
              <a:off x="1072439" y="3875966"/>
              <a:ext cx="930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000" b="1" i="0" u="none" strike="noStrike" cap="none">
                  <a:solidFill>
                    <a:srgbClr val="000000"/>
                  </a:solidFill>
                  <a:latin typeface="Nunito"/>
                  <a:ea typeface="Nunito"/>
                  <a:cs typeface="Nunito"/>
                  <a:sym typeface="Nunito"/>
                </a:rPr>
                <a:t>2</a:t>
              </a:r>
              <a:endParaRPr sz="1000" b="0" i="0" u="none" strike="noStrike" cap="none">
                <a:solidFill>
                  <a:srgbClr val="000000"/>
                </a:solidFill>
                <a:latin typeface="Arial"/>
                <a:ea typeface="Arial"/>
                <a:cs typeface="Arial"/>
                <a:sym typeface="Arial"/>
              </a:endParaRPr>
            </a:p>
          </p:txBody>
        </p:sp>
        <p:sp>
          <p:nvSpPr>
            <p:cNvPr id="17" name="Google Shape;287;p18">
              <a:extLst>
                <a:ext uri="{FF2B5EF4-FFF2-40B4-BE49-F238E27FC236}">
                  <a16:creationId xmlns:a16="http://schemas.microsoft.com/office/drawing/2014/main" id="{B60A1173-B3D1-C0BF-9509-192C5057DDF0}"/>
                </a:ext>
              </a:extLst>
            </p:cNvPr>
            <p:cNvSpPr/>
            <p:nvPr/>
          </p:nvSpPr>
          <p:spPr>
            <a:xfrm>
              <a:off x="420840" y="4607640"/>
              <a:ext cx="615000" cy="3441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B</a:t>
              </a:r>
              <a:endParaRPr sz="2000" b="0" i="0" u="none" strike="noStrike" cap="none">
                <a:solidFill>
                  <a:srgbClr val="000000"/>
                </a:solidFill>
                <a:latin typeface="Arial"/>
                <a:ea typeface="Arial"/>
                <a:cs typeface="Arial"/>
                <a:sym typeface="Arial"/>
              </a:endParaRPr>
            </a:p>
          </p:txBody>
        </p:sp>
        <p:sp>
          <p:nvSpPr>
            <p:cNvPr id="18" name="Google Shape;288;p18">
              <a:extLst>
                <a:ext uri="{FF2B5EF4-FFF2-40B4-BE49-F238E27FC236}">
                  <a16:creationId xmlns:a16="http://schemas.microsoft.com/office/drawing/2014/main" id="{3973117B-8317-7579-520C-253FDBFE8F49}"/>
                </a:ext>
              </a:extLst>
            </p:cNvPr>
            <p:cNvSpPr/>
            <p:nvPr/>
          </p:nvSpPr>
          <p:spPr>
            <a:xfrm>
              <a:off x="990720" y="4754160"/>
              <a:ext cx="45000" cy="51900"/>
            </a:xfrm>
            <a:prstGeom prst="rect">
              <a:avLst/>
            </a:prstGeom>
            <a:solidFill>
              <a:srgbClr val="D5A6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289;p18">
              <a:extLst>
                <a:ext uri="{FF2B5EF4-FFF2-40B4-BE49-F238E27FC236}">
                  <a16:creationId xmlns:a16="http://schemas.microsoft.com/office/drawing/2014/main" id="{CAFFCB98-B8D6-EE4B-B779-833EF8D08714}"/>
                </a:ext>
              </a:extLst>
            </p:cNvPr>
            <p:cNvSpPr/>
            <p:nvPr/>
          </p:nvSpPr>
          <p:spPr>
            <a:xfrm rot="10800000" flipH="1">
              <a:off x="1031105" y="4582098"/>
              <a:ext cx="639360" cy="196560"/>
            </a:xfrm>
            <a:custGeom>
              <a:avLst/>
              <a:gdLst/>
              <a:ahLst/>
              <a:cxnLst/>
              <a:rect l="l" t="t" r="r" b="b"/>
              <a:pathLst>
                <a:path w="21600" h="21600" extrusionOk="0">
                  <a:moveTo>
                    <a:pt x="0" y="0"/>
                  </a:moveTo>
                  <a:lnTo>
                    <a:pt x="21600" y="21600"/>
                  </a:lnTo>
                </a:path>
              </a:pathLst>
            </a:custGeom>
            <a:noFill/>
            <a:ln w="19050" cap="flat" cmpd="sng">
              <a:solidFill>
                <a:schemeClr val="dk1"/>
              </a:solidFill>
              <a:prstDash val="solid"/>
              <a:round/>
              <a:headEnd type="none" w="sm" len="sm"/>
              <a:tailEnd type="triangle" w="med" len="med"/>
            </a:ln>
          </p:spPr>
          <p:txBody>
            <a:bodyPr/>
            <a:lstStyle/>
            <a:p>
              <a:endParaRPr lang="fr-FR"/>
            </a:p>
          </p:txBody>
        </p:sp>
        <p:sp>
          <p:nvSpPr>
            <p:cNvPr id="20" name="Google Shape;290;p18">
              <a:extLst>
                <a:ext uri="{FF2B5EF4-FFF2-40B4-BE49-F238E27FC236}">
                  <a16:creationId xmlns:a16="http://schemas.microsoft.com/office/drawing/2014/main" id="{B624BB5A-FA1E-D814-C0CA-AC76E4C5F831}"/>
                </a:ext>
              </a:extLst>
            </p:cNvPr>
            <p:cNvSpPr/>
            <p:nvPr/>
          </p:nvSpPr>
          <p:spPr>
            <a:xfrm>
              <a:off x="1046880" y="4518720"/>
              <a:ext cx="930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2</a:t>
              </a:r>
              <a:endParaRPr sz="1200" i="0" u="none" strike="noStrike" cap="none">
                <a:solidFill>
                  <a:srgbClr val="000000"/>
                </a:solidFill>
                <a:latin typeface="Nunito"/>
                <a:ea typeface="Nunito"/>
                <a:cs typeface="Nunito"/>
                <a:sym typeface="Nunito"/>
              </a:endParaRPr>
            </a:p>
          </p:txBody>
        </p:sp>
        <p:sp>
          <p:nvSpPr>
            <p:cNvPr id="21" name="Google Shape;291;p18">
              <a:extLst>
                <a:ext uri="{FF2B5EF4-FFF2-40B4-BE49-F238E27FC236}">
                  <a16:creationId xmlns:a16="http://schemas.microsoft.com/office/drawing/2014/main" id="{2CC10793-42B9-69E7-3FA4-E3B5239F0117}"/>
                </a:ext>
              </a:extLst>
            </p:cNvPr>
            <p:cNvSpPr/>
            <p:nvPr/>
          </p:nvSpPr>
          <p:spPr>
            <a:xfrm>
              <a:off x="3062880" y="4362120"/>
              <a:ext cx="615000" cy="3441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D</a:t>
              </a:r>
              <a:endParaRPr sz="2000" b="0" i="0" u="none" strike="noStrike" cap="none">
                <a:solidFill>
                  <a:srgbClr val="000000"/>
                </a:solidFill>
                <a:latin typeface="Arial"/>
                <a:ea typeface="Arial"/>
                <a:cs typeface="Arial"/>
                <a:sym typeface="Arial"/>
              </a:endParaRPr>
            </a:p>
          </p:txBody>
        </p:sp>
        <p:sp>
          <p:nvSpPr>
            <p:cNvPr id="22" name="Google Shape;292;p18">
              <a:extLst>
                <a:ext uri="{FF2B5EF4-FFF2-40B4-BE49-F238E27FC236}">
                  <a16:creationId xmlns:a16="http://schemas.microsoft.com/office/drawing/2014/main" id="{3F93295B-B780-9288-3AE0-3B6081DDB625}"/>
                </a:ext>
              </a:extLst>
            </p:cNvPr>
            <p:cNvSpPr/>
            <p:nvPr/>
          </p:nvSpPr>
          <p:spPr>
            <a:xfrm>
              <a:off x="3632760" y="4508280"/>
              <a:ext cx="45000" cy="51900"/>
            </a:xfrm>
            <a:prstGeom prst="rect">
              <a:avLst/>
            </a:prstGeom>
            <a:solidFill>
              <a:srgbClr val="D5A6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93;p18">
              <a:extLst>
                <a:ext uri="{FF2B5EF4-FFF2-40B4-BE49-F238E27FC236}">
                  <a16:creationId xmlns:a16="http://schemas.microsoft.com/office/drawing/2014/main" id="{3D6FDE58-5BEA-B8DC-5864-147653623CC1}"/>
                </a:ext>
              </a:extLst>
            </p:cNvPr>
            <p:cNvSpPr/>
            <p:nvPr/>
          </p:nvSpPr>
          <p:spPr>
            <a:xfrm>
              <a:off x="3678480" y="4534560"/>
              <a:ext cx="405702" cy="378"/>
            </a:xfrm>
            <a:custGeom>
              <a:avLst/>
              <a:gdLst/>
              <a:ahLst/>
              <a:cxnLst/>
              <a:rect l="l" t="t" r="r" b="b"/>
              <a:pathLst>
                <a:path w="21600" h="21600" extrusionOk="0">
                  <a:moveTo>
                    <a:pt x="0" y="0"/>
                  </a:moveTo>
                  <a:lnTo>
                    <a:pt x="21600" y="21600"/>
                  </a:lnTo>
                </a:path>
              </a:pathLst>
            </a:custGeom>
            <a:noFill/>
            <a:ln w="19050" cap="flat" cmpd="sng">
              <a:solidFill>
                <a:schemeClr val="dk1"/>
              </a:solidFill>
              <a:prstDash val="solid"/>
              <a:round/>
              <a:headEnd type="none" w="sm" len="sm"/>
              <a:tailEnd type="triangle" w="med" len="med"/>
            </a:ln>
          </p:spPr>
          <p:txBody>
            <a:bodyPr/>
            <a:lstStyle/>
            <a:p>
              <a:endParaRPr lang="fr-FR"/>
            </a:p>
          </p:txBody>
        </p:sp>
        <p:sp>
          <p:nvSpPr>
            <p:cNvPr id="24" name="Google Shape;294;p18">
              <a:extLst>
                <a:ext uri="{FF2B5EF4-FFF2-40B4-BE49-F238E27FC236}">
                  <a16:creationId xmlns:a16="http://schemas.microsoft.com/office/drawing/2014/main" id="{4D0FC8B2-FDB6-E635-582C-7C748F81D3C9}"/>
                </a:ext>
              </a:extLst>
            </p:cNvPr>
            <p:cNvSpPr/>
            <p:nvPr/>
          </p:nvSpPr>
          <p:spPr>
            <a:xfrm>
              <a:off x="3681000" y="4277160"/>
              <a:ext cx="1227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1</a:t>
              </a:r>
              <a:endParaRPr sz="1200" i="0" u="none" strike="noStrike" cap="none">
                <a:solidFill>
                  <a:srgbClr val="000000"/>
                </a:solidFill>
                <a:latin typeface="Nunito"/>
                <a:ea typeface="Nunito"/>
                <a:cs typeface="Nunito"/>
                <a:sym typeface="Nunito"/>
              </a:endParaRPr>
            </a:p>
          </p:txBody>
        </p:sp>
        <p:sp>
          <p:nvSpPr>
            <p:cNvPr id="25" name="Google Shape;295;p18">
              <a:extLst>
                <a:ext uri="{FF2B5EF4-FFF2-40B4-BE49-F238E27FC236}">
                  <a16:creationId xmlns:a16="http://schemas.microsoft.com/office/drawing/2014/main" id="{C1C239C0-B434-A0BD-5A93-AE51D56C2657}"/>
                </a:ext>
              </a:extLst>
            </p:cNvPr>
            <p:cNvSpPr/>
            <p:nvPr/>
          </p:nvSpPr>
          <p:spPr>
            <a:xfrm>
              <a:off x="3062880" y="450468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96;p18">
              <a:extLst>
                <a:ext uri="{FF2B5EF4-FFF2-40B4-BE49-F238E27FC236}">
                  <a16:creationId xmlns:a16="http://schemas.microsoft.com/office/drawing/2014/main" id="{EC8AE1F2-55A1-E6C1-7E89-E564915C6220}"/>
                </a:ext>
              </a:extLst>
            </p:cNvPr>
            <p:cNvSpPr/>
            <p:nvPr/>
          </p:nvSpPr>
          <p:spPr>
            <a:xfrm>
              <a:off x="2956680" y="4277160"/>
              <a:ext cx="930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2</a:t>
              </a:r>
              <a:endParaRPr sz="1200" i="0" u="none" strike="noStrike" cap="none">
                <a:solidFill>
                  <a:srgbClr val="000000"/>
                </a:solidFill>
                <a:latin typeface="Nunito"/>
                <a:ea typeface="Nunito"/>
                <a:cs typeface="Nunito"/>
                <a:sym typeface="Nunito"/>
              </a:endParaRPr>
            </a:p>
          </p:txBody>
        </p:sp>
        <p:sp>
          <p:nvSpPr>
            <p:cNvPr id="27" name="Google Shape;297;p18">
              <a:extLst>
                <a:ext uri="{FF2B5EF4-FFF2-40B4-BE49-F238E27FC236}">
                  <a16:creationId xmlns:a16="http://schemas.microsoft.com/office/drawing/2014/main" id="{FDDD51A1-5E47-D311-FFC3-6EA89DB8D5A3}"/>
                </a:ext>
              </a:extLst>
            </p:cNvPr>
            <p:cNvSpPr/>
            <p:nvPr/>
          </p:nvSpPr>
          <p:spPr>
            <a:xfrm>
              <a:off x="4082040" y="4345920"/>
              <a:ext cx="615000" cy="3441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E</a:t>
              </a:r>
              <a:endParaRPr sz="2000" b="0" i="0" u="none" strike="noStrike" cap="none">
                <a:solidFill>
                  <a:srgbClr val="000000"/>
                </a:solidFill>
                <a:latin typeface="Arial"/>
                <a:ea typeface="Arial"/>
                <a:cs typeface="Arial"/>
                <a:sym typeface="Arial"/>
              </a:endParaRPr>
            </a:p>
          </p:txBody>
        </p:sp>
        <p:sp>
          <p:nvSpPr>
            <p:cNvPr id="28" name="Google Shape;298;p18">
              <a:extLst>
                <a:ext uri="{FF2B5EF4-FFF2-40B4-BE49-F238E27FC236}">
                  <a16:creationId xmlns:a16="http://schemas.microsoft.com/office/drawing/2014/main" id="{73DA8B13-F486-81AE-6FC8-DE0BEBAC075A}"/>
                </a:ext>
              </a:extLst>
            </p:cNvPr>
            <p:cNvSpPr/>
            <p:nvPr/>
          </p:nvSpPr>
          <p:spPr>
            <a:xfrm rot="10800000" flipH="1">
              <a:off x="4084920" y="4510174"/>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9;p18">
              <a:extLst>
                <a:ext uri="{FF2B5EF4-FFF2-40B4-BE49-F238E27FC236}">
                  <a16:creationId xmlns:a16="http://schemas.microsoft.com/office/drawing/2014/main" id="{CB55CA6F-5792-43CF-5A1E-7EEF29D3B052}"/>
                </a:ext>
              </a:extLst>
            </p:cNvPr>
            <p:cNvSpPr/>
            <p:nvPr/>
          </p:nvSpPr>
          <p:spPr>
            <a:xfrm>
              <a:off x="3961080" y="4277160"/>
              <a:ext cx="1227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1</a:t>
              </a:r>
              <a:endParaRPr sz="1200" i="0" u="none" strike="noStrike" cap="none">
                <a:solidFill>
                  <a:srgbClr val="000000"/>
                </a:solidFill>
                <a:latin typeface="Nunito"/>
                <a:ea typeface="Nunito"/>
                <a:cs typeface="Nunito"/>
                <a:sym typeface="Nunito"/>
              </a:endParaRPr>
            </a:p>
          </p:txBody>
        </p:sp>
        <p:sp>
          <p:nvSpPr>
            <p:cNvPr id="30" name="Google Shape;300;p18">
              <a:extLst>
                <a:ext uri="{FF2B5EF4-FFF2-40B4-BE49-F238E27FC236}">
                  <a16:creationId xmlns:a16="http://schemas.microsoft.com/office/drawing/2014/main" id="{EE392387-8235-AE26-A54F-BD8474F3BF6E}"/>
                </a:ext>
              </a:extLst>
            </p:cNvPr>
            <p:cNvSpPr/>
            <p:nvPr/>
          </p:nvSpPr>
          <p:spPr>
            <a:xfrm>
              <a:off x="2485080" y="4435920"/>
              <a:ext cx="188400" cy="196500"/>
            </a:xfrm>
            <a:prstGeom prst="ellipse">
              <a:avLst/>
            </a:prstGeom>
            <a:solidFill>
              <a:schemeClr val="dk1"/>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000" b="0" i="0" u="none" strike="noStrike" cap="none">
                  <a:solidFill>
                    <a:srgbClr val="FFFF00"/>
                  </a:solidFill>
                  <a:latin typeface="Arial"/>
                  <a:ea typeface="Arial"/>
                  <a:cs typeface="Arial"/>
                  <a:sym typeface="Arial"/>
                </a:rPr>
                <a:t>2</a:t>
              </a:r>
              <a:endParaRPr sz="1000" b="0" i="0" u="none" strike="noStrike" cap="none">
                <a:solidFill>
                  <a:srgbClr val="000000"/>
                </a:solidFill>
                <a:latin typeface="Arial"/>
                <a:ea typeface="Arial"/>
                <a:cs typeface="Arial"/>
                <a:sym typeface="Arial"/>
              </a:endParaRPr>
            </a:p>
          </p:txBody>
        </p:sp>
      </p:grpSp>
      <p:grpSp>
        <p:nvGrpSpPr>
          <p:cNvPr id="33" name="Google Shape;302;p18">
            <a:extLst>
              <a:ext uri="{FF2B5EF4-FFF2-40B4-BE49-F238E27FC236}">
                <a16:creationId xmlns:a16="http://schemas.microsoft.com/office/drawing/2014/main" id="{A1670BF2-8E06-ED69-8FBA-6DA4C6291E2D}"/>
              </a:ext>
            </a:extLst>
          </p:cNvPr>
          <p:cNvGrpSpPr/>
          <p:nvPr/>
        </p:nvGrpSpPr>
        <p:grpSpPr>
          <a:xfrm>
            <a:off x="1455698" y="2704270"/>
            <a:ext cx="2103339" cy="925590"/>
            <a:chOff x="2213350" y="5178883"/>
            <a:chExt cx="2587200" cy="1138517"/>
          </a:xfrm>
        </p:grpSpPr>
        <p:cxnSp>
          <p:nvCxnSpPr>
            <p:cNvPr id="38" name="Google Shape;303;p18">
              <a:extLst>
                <a:ext uri="{FF2B5EF4-FFF2-40B4-BE49-F238E27FC236}">
                  <a16:creationId xmlns:a16="http://schemas.microsoft.com/office/drawing/2014/main" id="{0647AB10-E694-6F29-8555-3056FB229EC9}"/>
                </a:ext>
              </a:extLst>
            </p:cNvPr>
            <p:cNvCxnSpPr>
              <a:stCxn id="304" idx="1"/>
              <a:endCxn id="305" idx="2"/>
            </p:cNvCxnSpPr>
            <p:nvPr/>
          </p:nvCxnSpPr>
          <p:spPr>
            <a:xfrm flipH="1">
              <a:off x="2244745" y="5350930"/>
              <a:ext cx="842700" cy="579300"/>
            </a:xfrm>
            <a:prstGeom prst="straightConnector1">
              <a:avLst/>
            </a:prstGeom>
            <a:noFill/>
            <a:ln w="19050" cap="flat" cmpd="sng">
              <a:solidFill>
                <a:srgbClr val="8E7CC3"/>
              </a:solidFill>
              <a:prstDash val="dash"/>
              <a:round/>
              <a:headEnd type="none" w="med" len="med"/>
              <a:tailEnd type="none" w="med" len="med"/>
            </a:ln>
          </p:spPr>
        </p:cxnSp>
        <p:cxnSp>
          <p:nvCxnSpPr>
            <p:cNvPr id="39" name="Google Shape;306;p18">
              <a:extLst>
                <a:ext uri="{FF2B5EF4-FFF2-40B4-BE49-F238E27FC236}">
                  <a16:creationId xmlns:a16="http://schemas.microsoft.com/office/drawing/2014/main" id="{DBCBD614-AF2C-A22E-100C-F99D335283BF}"/>
                </a:ext>
              </a:extLst>
            </p:cNvPr>
            <p:cNvCxnSpPr>
              <a:stCxn id="307" idx="3"/>
              <a:endCxn id="308" idx="2"/>
            </p:cNvCxnSpPr>
            <p:nvPr/>
          </p:nvCxnSpPr>
          <p:spPr>
            <a:xfrm>
              <a:off x="3702445" y="5350930"/>
              <a:ext cx="1066500" cy="579300"/>
            </a:xfrm>
            <a:prstGeom prst="straightConnector1">
              <a:avLst/>
            </a:prstGeom>
            <a:noFill/>
            <a:ln w="19050" cap="flat" cmpd="sng">
              <a:solidFill>
                <a:srgbClr val="8E7CC3"/>
              </a:solidFill>
              <a:prstDash val="dash"/>
              <a:round/>
              <a:headEnd type="none" w="med" len="med"/>
              <a:tailEnd type="none" w="med" len="med"/>
            </a:ln>
          </p:spPr>
        </p:cxnSp>
        <p:sp>
          <p:nvSpPr>
            <p:cNvPr id="40" name="Google Shape;309;p18">
              <a:extLst>
                <a:ext uri="{FF2B5EF4-FFF2-40B4-BE49-F238E27FC236}">
                  <a16:creationId xmlns:a16="http://schemas.microsoft.com/office/drawing/2014/main" id="{CA50385C-B6CA-EE47-787E-E12821D01B0F}"/>
                </a:ext>
              </a:extLst>
            </p:cNvPr>
            <p:cNvSpPr/>
            <p:nvPr/>
          </p:nvSpPr>
          <p:spPr>
            <a:xfrm>
              <a:off x="2213350" y="5715000"/>
              <a:ext cx="2587200" cy="602400"/>
            </a:xfrm>
            <a:prstGeom prst="roundRect">
              <a:avLst>
                <a:gd name="adj" fmla="val 16667"/>
              </a:avLst>
            </a:prstGeom>
            <a:solidFill>
              <a:srgbClr val="FFFFFF"/>
            </a:solidFill>
            <a:ln w="19050" cap="flat" cmpd="sng">
              <a:solidFill>
                <a:srgbClr val="8E7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0;p18">
              <a:extLst>
                <a:ext uri="{FF2B5EF4-FFF2-40B4-BE49-F238E27FC236}">
                  <a16:creationId xmlns:a16="http://schemas.microsoft.com/office/drawing/2014/main" id="{2D24E7C6-9053-8B7B-FA25-A8E4BFA95CFA}"/>
                </a:ext>
              </a:extLst>
            </p:cNvPr>
            <p:cNvSpPr/>
            <p:nvPr/>
          </p:nvSpPr>
          <p:spPr>
            <a:xfrm>
              <a:off x="3087455" y="5178883"/>
              <a:ext cx="615000" cy="344100"/>
            </a:xfrm>
            <a:prstGeom prst="roundRect">
              <a:avLst>
                <a:gd name="adj" fmla="val 16667"/>
              </a:avLst>
            </a:prstGeom>
            <a:solidFill>
              <a:srgbClr val="FFFFFF"/>
            </a:solidFill>
            <a:ln w="19050" cap="flat" cmpd="sng">
              <a:solidFill>
                <a:srgbClr val="8E7CC3"/>
              </a:solidFill>
              <a:prstDash val="solid"/>
              <a:round/>
              <a:headEnd type="none" w="sm" len="sm"/>
              <a:tailEnd type="none" w="sm" len="sm"/>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D</a:t>
              </a:r>
              <a:endParaRPr sz="2000" b="0" i="0" u="none" strike="noStrike" cap="none">
                <a:solidFill>
                  <a:srgbClr val="000000"/>
                </a:solidFill>
                <a:latin typeface="Arial"/>
                <a:ea typeface="Arial"/>
                <a:cs typeface="Arial"/>
                <a:sym typeface="Arial"/>
              </a:endParaRPr>
            </a:p>
          </p:txBody>
        </p:sp>
        <p:sp>
          <p:nvSpPr>
            <p:cNvPr id="42" name="Google Shape;311;p18">
              <a:extLst>
                <a:ext uri="{FF2B5EF4-FFF2-40B4-BE49-F238E27FC236}">
                  <a16:creationId xmlns:a16="http://schemas.microsoft.com/office/drawing/2014/main" id="{0DC8F413-15BA-A23C-52F0-B7774054A1EF}"/>
                </a:ext>
              </a:extLst>
            </p:cNvPr>
            <p:cNvSpPr/>
            <p:nvPr/>
          </p:nvSpPr>
          <p:spPr>
            <a:xfrm>
              <a:off x="2694380" y="5860120"/>
              <a:ext cx="615000" cy="344100"/>
            </a:xfrm>
            <a:prstGeom prst="roundRect">
              <a:avLst>
                <a:gd name="adj" fmla="val 16667"/>
              </a:avLst>
            </a:prstGeom>
            <a:solidFill>
              <a:srgbClr val="EEECE1"/>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1800" b="0" i="0" u="none" strike="noStrike" cap="none">
                  <a:solidFill>
                    <a:srgbClr val="000000"/>
                  </a:solidFill>
                  <a:latin typeface="Nunito"/>
                  <a:ea typeface="Nunito"/>
                  <a:cs typeface="Nunito"/>
                  <a:sym typeface="Nunito"/>
                </a:rPr>
                <a:t>D_1</a:t>
              </a:r>
              <a:endParaRPr sz="1800" b="0" i="0" u="none" strike="noStrike" cap="none">
                <a:solidFill>
                  <a:srgbClr val="000000"/>
                </a:solidFill>
                <a:latin typeface="Arial"/>
                <a:ea typeface="Arial"/>
                <a:cs typeface="Arial"/>
                <a:sym typeface="Arial"/>
              </a:endParaRPr>
            </a:p>
          </p:txBody>
        </p:sp>
        <p:sp>
          <p:nvSpPr>
            <p:cNvPr id="43" name="Google Shape;312;p18">
              <a:extLst>
                <a:ext uri="{FF2B5EF4-FFF2-40B4-BE49-F238E27FC236}">
                  <a16:creationId xmlns:a16="http://schemas.microsoft.com/office/drawing/2014/main" id="{7BDE4FE2-B27F-344F-935B-B1D9C94182BF}"/>
                </a:ext>
              </a:extLst>
            </p:cNvPr>
            <p:cNvSpPr/>
            <p:nvPr/>
          </p:nvSpPr>
          <p:spPr>
            <a:xfrm>
              <a:off x="3741755" y="5860120"/>
              <a:ext cx="615000" cy="344100"/>
            </a:xfrm>
            <a:prstGeom prst="roundRect">
              <a:avLst>
                <a:gd name="adj" fmla="val 16667"/>
              </a:avLst>
            </a:prstGeom>
            <a:solidFill>
              <a:srgbClr val="EEECE1"/>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1800" b="0" i="0" u="none" strike="noStrike" cap="none">
                  <a:solidFill>
                    <a:srgbClr val="000000"/>
                  </a:solidFill>
                  <a:latin typeface="Nunito"/>
                  <a:ea typeface="Nunito"/>
                  <a:cs typeface="Nunito"/>
                  <a:sym typeface="Nunito"/>
                </a:rPr>
                <a:t>D_2</a:t>
              </a:r>
              <a:endParaRPr sz="1800" b="0" i="0" u="none" strike="noStrike" cap="none">
                <a:solidFill>
                  <a:srgbClr val="000000"/>
                </a:solidFill>
                <a:latin typeface="Arial"/>
                <a:ea typeface="Arial"/>
                <a:cs typeface="Arial"/>
                <a:sym typeface="Arial"/>
              </a:endParaRPr>
            </a:p>
          </p:txBody>
        </p:sp>
        <p:cxnSp>
          <p:nvCxnSpPr>
            <p:cNvPr id="44" name="Google Shape;313;p18">
              <a:extLst>
                <a:ext uri="{FF2B5EF4-FFF2-40B4-BE49-F238E27FC236}">
                  <a16:creationId xmlns:a16="http://schemas.microsoft.com/office/drawing/2014/main" id="{3204AD72-79BB-996B-36AB-879D470D4DB3}"/>
                </a:ext>
              </a:extLst>
            </p:cNvPr>
            <p:cNvCxnSpPr>
              <a:stCxn id="311" idx="3"/>
              <a:endCxn id="312" idx="1"/>
            </p:cNvCxnSpPr>
            <p:nvPr/>
          </p:nvCxnSpPr>
          <p:spPr>
            <a:xfrm>
              <a:off x="3309380" y="6032170"/>
              <a:ext cx="432300" cy="0"/>
            </a:xfrm>
            <a:prstGeom prst="straightConnector1">
              <a:avLst/>
            </a:prstGeom>
            <a:noFill/>
            <a:ln w="19050" cap="flat" cmpd="sng">
              <a:solidFill>
                <a:schemeClr val="dk1"/>
              </a:solidFill>
              <a:prstDash val="solid"/>
              <a:round/>
              <a:headEnd type="none" w="sm" len="sm"/>
              <a:tailEnd type="triangle" w="med" len="med"/>
            </a:ln>
          </p:spPr>
        </p:cxnSp>
        <p:sp>
          <p:nvSpPr>
            <p:cNvPr id="45" name="Google Shape;314;p18">
              <a:extLst>
                <a:ext uri="{FF2B5EF4-FFF2-40B4-BE49-F238E27FC236}">
                  <a16:creationId xmlns:a16="http://schemas.microsoft.com/office/drawing/2014/main" id="{3514BAE7-2BA5-2014-CA3D-AAA91F409909}"/>
                </a:ext>
              </a:extLst>
            </p:cNvPr>
            <p:cNvSpPr/>
            <p:nvPr/>
          </p:nvSpPr>
          <p:spPr>
            <a:xfrm rot="10800000" flipH="1">
              <a:off x="3741745" y="600623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315;p18">
              <a:extLst>
                <a:ext uri="{FF2B5EF4-FFF2-40B4-BE49-F238E27FC236}">
                  <a16:creationId xmlns:a16="http://schemas.microsoft.com/office/drawing/2014/main" id="{5FB91AC2-C43A-93F5-95CF-D90C374DB094}"/>
                </a:ext>
              </a:extLst>
            </p:cNvPr>
            <p:cNvSpPr/>
            <p:nvPr/>
          </p:nvSpPr>
          <p:spPr>
            <a:xfrm rot="10800000" flipH="1">
              <a:off x="3264370" y="6006230"/>
              <a:ext cx="45000" cy="51900"/>
            </a:xfrm>
            <a:prstGeom prst="rect">
              <a:avLst/>
            </a:prstGeom>
            <a:solidFill>
              <a:srgbClr val="EAD1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316;p18">
              <a:extLst>
                <a:ext uri="{FF2B5EF4-FFF2-40B4-BE49-F238E27FC236}">
                  <a16:creationId xmlns:a16="http://schemas.microsoft.com/office/drawing/2014/main" id="{F975DA09-974E-245A-9351-993B29EA5B38}"/>
                </a:ext>
              </a:extLst>
            </p:cNvPr>
            <p:cNvSpPr/>
            <p:nvPr/>
          </p:nvSpPr>
          <p:spPr>
            <a:xfrm rot="10800000" flipH="1">
              <a:off x="2694370" y="600623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317;p18">
              <a:extLst>
                <a:ext uri="{FF2B5EF4-FFF2-40B4-BE49-F238E27FC236}">
                  <a16:creationId xmlns:a16="http://schemas.microsoft.com/office/drawing/2014/main" id="{313019A9-C9B2-9DAF-7190-5B6634431662}"/>
                </a:ext>
              </a:extLst>
            </p:cNvPr>
            <p:cNvSpPr/>
            <p:nvPr/>
          </p:nvSpPr>
          <p:spPr>
            <a:xfrm rot="10800000" flipH="1">
              <a:off x="4311670" y="6006230"/>
              <a:ext cx="45000" cy="51900"/>
            </a:xfrm>
            <a:prstGeom prst="rect">
              <a:avLst/>
            </a:prstGeom>
            <a:solidFill>
              <a:srgbClr val="EAD1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304;p18">
              <a:extLst>
                <a:ext uri="{FF2B5EF4-FFF2-40B4-BE49-F238E27FC236}">
                  <a16:creationId xmlns:a16="http://schemas.microsoft.com/office/drawing/2014/main" id="{7DE9F800-A9C6-1D27-3788-5F716674CFA7}"/>
                </a:ext>
              </a:extLst>
            </p:cNvPr>
            <p:cNvSpPr/>
            <p:nvPr/>
          </p:nvSpPr>
          <p:spPr>
            <a:xfrm rot="10800000" flipH="1">
              <a:off x="3087445" y="532498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307;p18">
              <a:extLst>
                <a:ext uri="{FF2B5EF4-FFF2-40B4-BE49-F238E27FC236}">
                  <a16:creationId xmlns:a16="http://schemas.microsoft.com/office/drawing/2014/main" id="{BF26A455-E7B6-AA6B-2114-737ED7908892}"/>
                </a:ext>
              </a:extLst>
            </p:cNvPr>
            <p:cNvSpPr/>
            <p:nvPr/>
          </p:nvSpPr>
          <p:spPr>
            <a:xfrm rot="10800000" flipH="1">
              <a:off x="3657445" y="5324980"/>
              <a:ext cx="45000" cy="51900"/>
            </a:xfrm>
            <a:prstGeom prst="rect">
              <a:avLst/>
            </a:prstGeom>
            <a:solidFill>
              <a:srgbClr val="EAD1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305;p18">
              <a:extLst>
                <a:ext uri="{FF2B5EF4-FFF2-40B4-BE49-F238E27FC236}">
                  <a16:creationId xmlns:a16="http://schemas.microsoft.com/office/drawing/2014/main" id="{0597F0F5-815F-2D3E-A23D-A4DC82F0402F}"/>
                </a:ext>
              </a:extLst>
            </p:cNvPr>
            <p:cNvSpPr/>
            <p:nvPr/>
          </p:nvSpPr>
          <p:spPr>
            <a:xfrm rot="10800000" flipH="1">
              <a:off x="2213352" y="5930185"/>
              <a:ext cx="63000" cy="2040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308;p18">
              <a:extLst>
                <a:ext uri="{FF2B5EF4-FFF2-40B4-BE49-F238E27FC236}">
                  <a16:creationId xmlns:a16="http://schemas.microsoft.com/office/drawing/2014/main" id="{C99DD770-38C6-41C7-4A70-39E17DA50294}"/>
                </a:ext>
              </a:extLst>
            </p:cNvPr>
            <p:cNvSpPr/>
            <p:nvPr/>
          </p:nvSpPr>
          <p:spPr>
            <a:xfrm rot="10800000" flipH="1">
              <a:off x="4737477" y="5930185"/>
              <a:ext cx="63000" cy="2040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 name="Google Shape;318;p18">
              <a:extLst>
                <a:ext uri="{FF2B5EF4-FFF2-40B4-BE49-F238E27FC236}">
                  <a16:creationId xmlns:a16="http://schemas.microsoft.com/office/drawing/2014/main" id="{959AAA99-7E78-4C4C-D9CD-936111B2A456}"/>
                </a:ext>
              </a:extLst>
            </p:cNvPr>
            <p:cNvCxnSpPr>
              <a:stCxn id="305" idx="3"/>
              <a:endCxn id="316" idx="1"/>
            </p:cNvCxnSpPr>
            <p:nvPr/>
          </p:nvCxnSpPr>
          <p:spPr>
            <a:xfrm>
              <a:off x="2276352" y="6032185"/>
              <a:ext cx="417900" cy="0"/>
            </a:xfrm>
            <a:prstGeom prst="straightConnector1">
              <a:avLst/>
            </a:prstGeom>
            <a:noFill/>
            <a:ln w="19050" cap="flat" cmpd="sng">
              <a:solidFill>
                <a:schemeClr val="dk1"/>
              </a:solidFill>
              <a:prstDash val="solid"/>
              <a:round/>
              <a:headEnd type="none" w="sm" len="sm"/>
              <a:tailEnd type="triangle" w="med" len="med"/>
            </a:ln>
          </p:spPr>
        </p:cxnSp>
        <p:cxnSp>
          <p:nvCxnSpPr>
            <p:cNvPr id="54" name="Google Shape;319;p18">
              <a:extLst>
                <a:ext uri="{FF2B5EF4-FFF2-40B4-BE49-F238E27FC236}">
                  <a16:creationId xmlns:a16="http://schemas.microsoft.com/office/drawing/2014/main" id="{268039BE-A22C-6B83-0B9B-16EA0F4C4B02}"/>
                </a:ext>
              </a:extLst>
            </p:cNvPr>
            <p:cNvCxnSpPr>
              <a:stCxn id="317" idx="3"/>
              <a:endCxn id="308" idx="1"/>
            </p:cNvCxnSpPr>
            <p:nvPr/>
          </p:nvCxnSpPr>
          <p:spPr>
            <a:xfrm>
              <a:off x="4356670" y="6032180"/>
              <a:ext cx="380700" cy="0"/>
            </a:xfrm>
            <a:prstGeom prst="straightConnector1">
              <a:avLst/>
            </a:prstGeom>
            <a:noFill/>
            <a:ln w="19050" cap="flat" cmpd="sng">
              <a:solidFill>
                <a:schemeClr val="dk1"/>
              </a:solidFill>
              <a:prstDash val="solid"/>
              <a:round/>
              <a:headEnd type="none" w="sm" len="sm"/>
              <a:tailEnd type="triangle" w="med" len="med"/>
            </a:ln>
          </p:spPr>
        </p:cxnSp>
      </p:grpSp>
      <p:sp>
        <p:nvSpPr>
          <p:cNvPr id="56" name="ZoneTexte 55">
            <a:extLst>
              <a:ext uri="{FF2B5EF4-FFF2-40B4-BE49-F238E27FC236}">
                <a16:creationId xmlns:a16="http://schemas.microsoft.com/office/drawing/2014/main" id="{58AA0D03-2C90-1F2E-F45C-30C1B337D4FB}"/>
              </a:ext>
            </a:extLst>
          </p:cNvPr>
          <p:cNvSpPr txBox="1"/>
          <p:nvPr/>
        </p:nvSpPr>
        <p:spPr>
          <a:xfrm>
            <a:off x="1852876" y="1842548"/>
            <a:ext cx="18366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latin typeface="Nunito"/>
              </a:rPr>
              <a:t>Hierarchical</a:t>
            </a:r>
            <a:r>
              <a:rPr lang="fr-FR" dirty="0">
                <a:latin typeface="Nunito"/>
              </a:rPr>
              <a:t> </a:t>
            </a:r>
            <a:r>
              <a:rPr lang="fr-FR" err="1">
                <a:latin typeface="Nunito"/>
              </a:rPr>
              <a:t>actor</a:t>
            </a:r>
            <a:endParaRPr lang="fr-FR">
              <a:latin typeface="Nunito"/>
            </a:endParaRPr>
          </a:p>
        </p:txBody>
      </p:sp>
      <p:sp>
        <p:nvSpPr>
          <p:cNvPr id="57" name="ZoneTexte 56">
            <a:extLst>
              <a:ext uri="{FF2B5EF4-FFF2-40B4-BE49-F238E27FC236}">
                <a16:creationId xmlns:a16="http://schemas.microsoft.com/office/drawing/2014/main" id="{734AEE8B-446F-67C0-CA60-038905CA2316}"/>
              </a:ext>
            </a:extLst>
          </p:cNvPr>
          <p:cNvSpPr txBox="1"/>
          <p:nvPr/>
        </p:nvSpPr>
        <p:spPr>
          <a:xfrm>
            <a:off x="3753446" y="2267849"/>
            <a:ext cx="53277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latin typeface="Nunito"/>
              </a:rPr>
              <a:t>Interfaces enables data </a:t>
            </a:r>
            <a:r>
              <a:rPr lang="fr-FR" err="1">
                <a:latin typeface="Nunito"/>
              </a:rPr>
              <a:t>transfer</a:t>
            </a:r>
            <a:r>
              <a:rPr lang="fr-FR" dirty="0">
                <a:latin typeface="Nunito"/>
              </a:rPr>
              <a:t> </a:t>
            </a:r>
            <a:r>
              <a:rPr lang="fr-FR" err="1">
                <a:latin typeface="Nunito"/>
              </a:rPr>
              <a:t>between</a:t>
            </a:r>
            <a:r>
              <a:rPr lang="fr-FR" dirty="0">
                <a:latin typeface="Nunito"/>
              </a:rPr>
              <a:t> </a:t>
            </a:r>
            <a:r>
              <a:rPr lang="fr-FR" err="1">
                <a:latin typeface="Nunito"/>
              </a:rPr>
              <a:t>hierarchical</a:t>
            </a:r>
            <a:r>
              <a:rPr lang="fr-FR" dirty="0">
                <a:latin typeface="Nunito"/>
              </a:rPr>
              <a:t> </a:t>
            </a:r>
            <a:r>
              <a:rPr lang="fr-FR" err="1">
                <a:latin typeface="Nunito"/>
              </a:rPr>
              <a:t>levels</a:t>
            </a:r>
            <a:br>
              <a:rPr lang="fr-FR" dirty="0">
                <a:latin typeface="Nunito"/>
              </a:rPr>
            </a:br>
            <a:r>
              <a:rPr lang="fr-FR" err="1">
                <a:latin typeface="Nunito"/>
              </a:rPr>
              <a:t>with</a:t>
            </a:r>
            <a:r>
              <a:rPr lang="fr-FR" dirty="0">
                <a:latin typeface="Nunito"/>
              </a:rPr>
              <a:t> </a:t>
            </a:r>
            <a:r>
              <a:rPr lang="fr-FR" err="1">
                <a:latin typeface="Nunito"/>
              </a:rPr>
              <a:t>specific</a:t>
            </a:r>
            <a:r>
              <a:rPr lang="fr-FR" dirty="0">
                <a:latin typeface="Nunito"/>
              </a:rPr>
              <a:t> </a:t>
            </a:r>
            <a:r>
              <a:rPr lang="fr-FR" err="1">
                <a:latin typeface="Nunito"/>
              </a:rPr>
              <a:t>firing</a:t>
            </a:r>
            <a:r>
              <a:rPr lang="fr-FR" dirty="0">
                <a:latin typeface="Nunito"/>
              </a:rPr>
              <a:t> </a:t>
            </a:r>
            <a:r>
              <a:rPr lang="fr-FR" err="1">
                <a:latin typeface="Nunito"/>
              </a:rPr>
              <a:t>rules</a:t>
            </a:r>
            <a:endParaRPr lang="fr-FR">
              <a:latin typeface="Nunito"/>
            </a:endParaRPr>
          </a:p>
        </p:txBody>
      </p:sp>
      <p:cxnSp>
        <p:nvCxnSpPr>
          <p:cNvPr id="58" name="Connecteur droit avec flèche 57">
            <a:extLst>
              <a:ext uri="{FF2B5EF4-FFF2-40B4-BE49-F238E27FC236}">
                <a16:creationId xmlns:a16="http://schemas.microsoft.com/office/drawing/2014/main" id="{4DBB5C8F-E22B-9316-9B6E-1421CC19149D}"/>
              </a:ext>
            </a:extLst>
          </p:cNvPr>
          <p:cNvCxnSpPr/>
          <p:nvPr/>
        </p:nvCxnSpPr>
        <p:spPr>
          <a:xfrm flipH="1">
            <a:off x="3572762" y="2811203"/>
            <a:ext cx="1761459" cy="5909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092EE3E4-7147-D1F7-3975-2588FB25244E}"/>
              </a:ext>
            </a:extLst>
          </p:cNvPr>
          <p:cNvCxnSpPr/>
          <p:nvPr/>
        </p:nvCxnSpPr>
        <p:spPr>
          <a:xfrm>
            <a:off x="2327202" y="2138916"/>
            <a:ext cx="28353" cy="4447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ZoneTexte 59">
            <a:extLst>
              <a:ext uri="{FF2B5EF4-FFF2-40B4-BE49-F238E27FC236}">
                <a16:creationId xmlns:a16="http://schemas.microsoft.com/office/drawing/2014/main" id="{5E4342FE-4268-11A3-1759-860F217A410F}"/>
              </a:ext>
            </a:extLst>
          </p:cNvPr>
          <p:cNvSpPr txBox="1"/>
          <p:nvPr/>
        </p:nvSpPr>
        <p:spPr>
          <a:xfrm>
            <a:off x="312071" y="1414621"/>
            <a:ext cx="23884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latin typeface="Nunito"/>
              </a:rPr>
              <a:t>SDF &gt; IBSDF &gt; </a:t>
            </a:r>
            <a:r>
              <a:rPr lang="fr-FR" err="1">
                <a:latin typeface="Nunito"/>
              </a:rPr>
              <a:t>PiSDF</a:t>
            </a:r>
            <a:endParaRPr lang="fr-FR">
              <a:latin typeface="Nunito"/>
            </a:endParaRPr>
          </a:p>
        </p:txBody>
      </p:sp>
      <p:sp>
        <p:nvSpPr>
          <p:cNvPr id="61" name="ZoneTexte 60">
            <a:extLst>
              <a:ext uri="{FF2B5EF4-FFF2-40B4-BE49-F238E27FC236}">
                <a16:creationId xmlns:a16="http://schemas.microsoft.com/office/drawing/2014/main" id="{7824EB26-4152-C345-B8F8-35E6D919FF5C}"/>
              </a:ext>
            </a:extLst>
          </p:cNvPr>
          <p:cNvSpPr txBox="1"/>
          <p:nvPr/>
        </p:nvSpPr>
        <p:spPr>
          <a:xfrm>
            <a:off x="6385" y="4744901"/>
            <a:ext cx="913571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000" i="1" dirty="0">
                <a:solidFill>
                  <a:srgbClr val="7F7F7F"/>
                </a:solidFill>
                <a:latin typeface="Nunito"/>
              </a:rPr>
              <a:t>IBSDF: Interface-</a:t>
            </a:r>
            <a:r>
              <a:rPr lang="fr-FR" sz="1000" i="1" dirty="0" err="1">
                <a:solidFill>
                  <a:srgbClr val="7F7F7F"/>
                </a:solidFill>
                <a:latin typeface="Nunito"/>
              </a:rPr>
              <a:t>Based</a:t>
            </a:r>
            <a:r>
              <a:rPr lang="fr-FR" sz="1000" i="1" dirty="0">
                <a:solidFill>
                  <a:srgbClr val="7F7F7F"/>
                </a:solidFill>
                <a:latin typeface="Nunito"/>
              </a:rPr>
              <a:t> SDF</a:t>
            </a:r>
            <a:br>
              <a:rPr lang="fr-FR" sz="1000" i="1" dirty="0">
                <a:solidFill>
                  <a:srgbClr val="7F7F7F"/>
                </a:solidFill>
                <a:latin typeface="Nunito"/>
              </a:rPr>
            </a:br>
            <a:r>
              <a:rPr lang="fr-FR" sz="1000" i="1" dirty="0">
                <a:solidFill>
                  <a:srgbClr val="7F7F7F"/>
                </a:solidFill>
                <a:latin typeface="Nunito"/>
              </a:rPr>
              <a:t>[r] Jonathan Piat, </a:t>
            </a:r>
            <a:r>
              <a:rPr lang="fr-FR" sz="1000" i="1" dirty="0" err="1">
                <a:solidFill>
                  <a:srgbClr val="7F7F7F"/>
                </a:solidFill>
                <a:latin typeface="Nunito"/>
              </a:rPr>
              <a:t>Shuvra</a:t>
            </a:r>
            <a:r>
              <a:rPr lang="fr-FR" sz="1000" i="1" dirty="0">
                <a:solidFill>
                  <a:srgbClr val="7F7F7F"/>
                </a:solidFill>
                <a:latin typeface="Nunito"/>
              </a:rPr>
              <a:t> S </a:t>
            </a:r>
            <a:r>
              <a:rPr lang="fr-FR" sz="1000" i="1" dirty="0" err="1">
                <a:solidFill>
                  <a:srgbClr val="7F7F7F"/>
                </a:solidFill>
                <a:latin typeface="Nunito"/>
              </a:rPr>
              <a:t>Bhattacharyya</a:t>
            </a:r>
            <a:r>
              <a:rPr lang="fr-FR" sz="1000" i="1" dirty="0">
                <a:solidFill>
                  <a:srgbClr val="7F7F7F"/>
                </a:solidFill>
                <a:latin typeface="Nunito"/>
              </a:rPr>
              <a:t>, and Mickaël </a:t>
            </a:r>
            <a:r>
              <a:rPr lang="fr-FR" sz="1000" i="1" dirty="0" err="1">
                <a:solidFill>
                  <a:srgbClr val="7F7F7F"/>
                </a:solidFill>
                <a:latin typeface="Nunito"/>
              </a:rPr>
              <a:t>Raulet</a:t>
            </a:r>
            <a:r>
              <a:rPr lang="fr-FR" sz="1000" i="1" dirty="0">
                <a:solidFill>
                  <a:srgbClr val="7F7F7F"/>
                </a:solidFill>
                <a:latin typeface="Nunito"/>
              </a:rPr>
              <a:t>, « Interface-</a:t>
            </a:r>
            <a:r>
              <a:rPr lang="fr-FR" sz="1000" i="1" dirty="0" err="1">
                <a:solidFill>
                  <a:srgbClr val="7F7F7F"/>
                </a:solidFill>
                <a:latin typeface="Nunito"/>
              </a:rPr>
              <a:t>based</a:t>
            </a:r>
            <a:r>
              <a:rPr lang="fr-FR" sz="1000" i="1" dirty="0">
                <a:solidFill>
                  <a:srgbClr val="7F7F7F"/>
                </a:solidFill>
                <a:latin typeface="Nunito"/>
              </a:rPr>
              <a:t> </a:t>
            </a:r>
            <a:r>
              <a:rPr lang="fr-FR" sz="1000" i="1" dirty="0" err="1">
                <a:solidFill>
                  <a:srgbClr val="7F7F7F"/>
                </a:solidFill>
                <a:latin typeface="Nunito"/>
              </a:rPr>
              <a:t>hierarchy</a:t>
            </a:r>
            <a:r>
              <a:rPr lang="fr-FR" sz="1000" i="1" dirty="0">
                <a:solidFill>
                  <a:srgbClr val="7F7F7F"/>
                </a:solidFill>
                <a:latin typeface="Nunito"/>
              </a:rPr>
              <a:t> for </a:t>
            </a:r>
            <a:r>
              <a:rPr lang="fr-FR" sz="1000" i="1" dirty="0" err="1">
                <a:solidFill>
                  <a:srgbClr val="7F7F7F"/>
                </a:solidFill>
                <a:latin typeface="Nunito"/>
              </a:rPr>
              <a:t>synchronous</a:t>
            </a:r>
            <a:r>
              <a:rPr lang="fr-FR" sz="1000" i="1" dirty="0">
                <a:solidFill>
                  <a:srgbClr val="7F7F7F"/>
                </a:solidFill>
                <a:latin typeface="Nunito"/>
              </a:rPr>
              <a:t> data-flow graphs »</a:t>
            </a:r>
          </a:p>
        </p:txBody>
      </p:sp>
      <p:sp>
        <p:nvSpPr>
          <p:cNvPr id="64" name="Google Shape;1102;p46">
            <a:extLst>
              <a:ext uri="{FF2B5EF4-FFF2-40B4-BE49-F238E27FC236}">
                <a16:creationId xmlns:a16="http://schemas.microsoft.com/office/drawing/2014/main" id="{1E069E76-1204-25CA-642B-E3D80BBEB9AA}"/>
              </a:ext>
            </a:extLst>
          </p:cNvPr>
          <p:cNvSpPr/>
          <p:nvPr/>
        </p:nvSpPr>
        <p:spPr>
          <a:xfrm>
            <a:off x="1694672" y="3891332"/>
            <a:ext cx="5753693"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 err="1">
                <a:solidFill>
                  <a:schemeClr val="dk1"/>
                </a:solidFill>
                <a:latin typeface="Nunito"/>
                <a:sym typeface="Nunito"/>
              </a:rPr>
              <a:t>Insulate</a:t>
            </a:r>
            <a:r>
              <a:rPr lang="fr" dirty="0">
                <a:solidFill>
                  <a:schemeClr val="dk1"/>
                </a:solidFill>
                <a:latin typeface="Nunito"/>
                <a:sym typeface="Nunito"/>
              </a:rPr>
              <a:t> </a:t>
            </a:r>
            <a:r>
              <a:rPr lang="fr" err="1">
                <a:solidFill>
                  <a:schemeClr val="dk1"/>
                </a:solidFill>
                <a:latin typeface="Nunito"/>
                <a:sym typeface="Nunito"/>
              </a:rPr>
              <a:t>hierarchical</a:t>
            </a:r>
            <a:r>
              <a:rPr lang="fr" dirty="0">
                <a:solidFill>
                  <a:schemeClr val="dk1"/>
                </a:solidFill>
                <a:latin typeface="Nunito"/>
                <a:sym typeface="Nunito"/>
              </a:rPr>
              <a:t> </a:t>
            </a:r>
            <a:r>
              <a:rPr lang="fr" err="1">
                <a:solidFill>
                  <a:schemeClr val="dk1"/>
                </a:solidFill>
                <a:latin typeface="Nunito"/>
                <a:sym typeface="Nunito"/>
              </a:rPr>
              <a:t>levels</a:t>
            </a:r>
            <a:r>
              <a:rPr lang="fr" dirty="0">
                <a:solidFill>
                  <a:schemeClr val="dk1"/>
                </a:solidFill>
                <a:latin typeface="Nunito"/>
                <a:sym typeface="Nunito"/>
              </a:rPr>
              <a:t> and </a:t>
            </a:r>
            <a:r>
              <a:rPr lang="fr" err="1">
                <a:solidFill>
                  <a:schemeClr val="dk1"/>
                </a:solidFill>
                <a:latin typeface="Nunito"/>
                <a:sym typeface="Nunito"/>
              </a:rPr>
              <a:t>garantee</a:t>
            </a:r>
            <a:r>
              <a:rPr lang="fr" dirty="0">
                <a:solidFill>
                  <a:schemeClr val="dk1"/>
                </a:solidFill>
                <a:latin typeface="Nunito"/>
                <a:sym typeface="Nunito"/>
              </a:rPr>
              <a:t> the </a:t>
            </a:r>
            <a:r>
              <a:rPr lang="fr" err="1">
                <a:solidFill>
                  <a:schemeClr val="dk1"/>
                </a:solidFill>
                <a:latin typeface="Nunito"/>
                <a:sym typeface="Nunito"/>
              </a:rPr>
              <a:t>composability</a:t>
            </a:r>
            <a:r>
              <a:rPr lang="fr" dirty="0">
                <a:solidFill>
                  <a:schemeClr val="dk1"/>
                </a:solidFill>
                <a:latin typeface="Nunito"/>
                <a:sym typeface="Nunito"/>
              </a:rPr>
              <a:t> of the </a:t>
            </a:r>
            <a:r>
              <a:rPr lang="fr" err="1">
                <a:solidFill>
                  <a:schemeClr val="dk1"/>
                </a:solidFill>
                <a:latin typeface="Nunito"/>
                <a:sym typeface="Nunito"/>
              </a:rPr>
              <a:t>MoC</a:t>
            </a:r>
            <a:endParaRPr lang="fr" dirty="0">
              <a:solidFill>
                <a:schemeClr val="dk1"/>
              </a:solidFill>
              <a:latin typeface="Nunito"/>
            </a:endParaRPr>
          </a:p>
          <a:p>
            <a:pPr algn="ctr"/>
            <a:r>
              <a:rPr lang="fr" dirty="0" err="1">
                <a:solidFill>
                  <a:schemeClr val="dk1"/>
                </a:solidFill>
                <a:latin typeface="Nunito"/>
              </a:rPr>
              <a:t>Each</a:t>
            </a:r>
            <a:r>
              <a:rPr lang="fr" dirty="0">
                <a:solidFill>
                  <a:schemeClr val="dk1"/>
                </a:solidFill>
                <a:latin typeface="Nunito"/>
              </a:rPr>
              <a:t> </a:t>
            </a:r>
            <a:r>
              <a:rPr lang="fr" dirty="0" err="1">
                <a:solidFill>
                  <a:schemeClr val="dk1"/>
                </a:solidFill>
                <a:latin typeface="Nunito"/>
              </a:rPr>
              <a:t>subgraphs</a:t>
            </a:r>
            <a:r>
              <a:rPr lang="fr" dirty="0">
                <a:solidFill>
                  <a:schemeClr val="dk1"/>
                </a:solidFill>
                <a:latin typeface="Nunito"/>
              </a:rPr>
              <a:t> are </a:t>
            </a:r>
            <a:r>
              <a:rPr lang="fr" dirty="0" err="1">
                <a:solidFill>
                  <a:schemeClr val="dk1"/>
                </a:solidFill>
                <a:latin typeface="Nunito"/>
              </a:rPr>
              <a:t>statically</a:t>
            </a:r>
            <a:r>
              <a:rPr lang="fr" dirty="0">
                <a:solidFill>
                  <a:schemeClr val="dk1"/>
                </a:solidFill>
                <a:latin typeface="Nunito"/>
              </a:rPr>
              <a:t> </a:t>
            </a:r>
            <a:r>
              <a:rPr lang="fr" dirty="0" err="1">
                <a:solidFill>
                  <a:schemeClr val="dk1"/>
                </a:solidFill>
                <a:latin typeface="Nunito"/>
              </a:rPr>
              <a:t>schedulable</a:t>
            </a:r>
          </a:p>
        </p:txBody>
      </p:sp>
    </p:spTree>
    <p:extLst>
      <p:ext uri="{BB962C8B-B14F-4D97-AF65-F5344CB8AC3E}">
        <p14:creationId xmlns:p14="http://schemas.microsoft.com/office/powerpoint/2010/main" val="367009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E49BA2-916B-1AF7-23C5-05A70D37414A}"/>
              </a:ext>
            </a:extLst>
          </p:cNvPr>
          <p:cNvSpPr>
            <a:spLocks noGrp="1"/>
          </p:cNvSpPr>
          <p:nvPr>
            <p:ph type="title"/>
          </p:nvPr>
        </p:nvSpPr>
        <p:spPr>
          <a:xfrm>
            <a:off x="31342" y="445025"/>
            <a:ext cx="9081316" cy="572700"/>
          </a:xfrm>
        </p:spPr>
        <p:txBody>
          <a:bodyPr>
            <a:noAutofit/>
          </a:bodyPr>
          <a:lstStyle/>
          <a:p>
            <a:r>
              <a:rPr lang="fr-FR" sz="2400" dirty="0"/>
              <a:t>How </a:t>
            </a:r>
            <a:r>
              <a:rPr lang="fr-FR" sz="2400" dirty="0" err="1"/>
              <a:t>complex</a:t>
            </a:r>
            <a:r>
              <a:rPr lang="fr-FR" sz="2400" dirty="0"/>
              <a:t> can an </a:t>
            </a:r>
            <a:r>
              <a:rPr lang="fr-FR" sz="2400" dirty="0" err="1"/>
              <a:t>astronimic</a:t>
            </a:r>
            <a:r>
              <a:rPr lang="fr-FR" sz="2400" dirty="0"/>
              <a:t> </a:t>
            </a:r>
            <a:r>
              <a:rPr lang="fr-FR" sz="2400" dirty="0" err="1"/>
              <a:t>dataflow</a:t>
            </a:r>
            <a:r>
              <a:rPr lang="fr-FR" sz="2400" dirty="0"/>
              <a:t> application </a:t>
            </a:r>
            <a:r>
              <a:rPr lang="fr-FR" sz="2400" dirty="0" err="1"/>
              <a:t>be</a:t>
            </a:r>
            <a:r>
              <a:rPr lang="fr-FR" sz="2400" dirty="0"/>
              <a:t>?</a:t>
            </a:r>
          </a:p>
        </p:txBody>
      </p:sp>
      <p:sp>
        <p:nvSpPr>
          <p:cNvPr id="3" name="Espace réservé du numéro de diapositive 2">
            <a:extLst>
              <a:ext uri="{FF2B5EF4-FFF2-40B4-BE49-F238E27FC236}">
                <a16:creationId xmlns:a16="http://schemas.microsoft.com/office/drawing/2014/main" id="{DC9BA5ED-9E1A-E6C3-8701-FC2A3CEC4E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68</a:t>
            </a:fld>
            <a:endParaRPr lang="fr-FR"/>
          </a:p>
        </p:txBody>
      </p:sp>
      <p:sp>
        <p:nvSpPr>
          <p:cNvPr id="5" name="Google Shape;1102;p46">
            <a:extLst>
              <a:ext uri="{FF2B5EF4-FFF2-40B4-BE49-F238E27FC236}">
                <a16:creationId xmlns:a16="http://schemas.microsoft.com/office/drawing/2014/main" id="{7D4E229B-CCF1-F6BE-7376-2A8CACB8413F}"/>
              </a:ext>
            </a:extLst>
          </p:cNvPr>
          <p:cNvSpPr/>
          <p:nvPr/>
        </p:nvSpPr>
        <p:spPr>
          <a:xfrm>
            <a:off x="1136372" y="2301301"/>
            <a:ext cx="6872059"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 dirty="0" err="1">
                <a:solidFill>
                  <a:schemeClr val="dk1"/>
                </a:solidFill>
                <a:latin typeface="Nunito"/>
                <a:sym typeface="Nunito"/>
              </a:rPr>
              <a:t>Depending</a:t>
            </a:r>
            <a:r>
              <a:rPr lang="fr" dirty="0">
                <a:solidFill>
                  <a:schemeClr val="dk1"/>
                </a:solidFill>
                <a:latin typeface="Nunito"/>
                <a:sym typeface="Nunito"/>
              </a:rPr>
              <a:t> on the size of the input file, </a:t>
            </a:r>
            <a:r>
              <a:rPr lang="fr" dirty="0" err="1">
                <a:solidFill>
                  <a:schemeClr val="dk1"/>
                </a:solidFill>
                <a:latin typeface="Nunito"/>
                <a:sym typeface="Nunito"/>
              </a:rPr>
              <a:t>its</a:t>
            </a:r>
            <a:r>
              <a:rPr lang="fr" dirty="0">
                <a:solidFill>
                  <a:schemeClr val="dk1"/>
                </a:solidFill>
                <a:latin typeface="Nunito"/>
                <a:sym typeface="Nunito"/>
              </a:rPr>
              <a:t> </a:t>
            </a:r>
            <a:r>
              <a:rPr lang="fr" dirty="0" err="1">
                <a:solidFill>
                  <a:schemeClr val="dk1"/>
                </a:solidFill>
                <a:latin typeface="Nunito"/>
                <a:sym typeface="Nunito"/>
              </a:rPr>
              <a:t>processing</a:t>
            </a:r>
            <a:r>
              <a:rPr lang="fr" dirty="0">
                <a:solidFill>
                  <a:schemeClr val="dk1"/>
                </a:solidFill>
                <a:latin typeface="Nunito"/>
                <a:sym typeface="Nunito"/>
              </a:rPr>
              <a:t> can </a:t>
            </a:r>
            <a:r>
              <a:rPr lang="fr" dirty="0" err="1">
                <a:solidFill>
                  <a:schemeClr val="dk1"/>
                </a:solidFill>
                <a:latin typeface="Nunito"/>
                <a:sym typeface="Nunito"/>
              </a:rPr>
              <a:t>be</a:t>
            </a:r>
            <a:r>
              <a:rPr lang="fr" dirty="0">
                <a:solidFill>
                  <a:schemeClr val="dk1"/>
                </a:solidFill>
                <a:latin typeface="Nunito"/>
                <a:sym typeface="Nunito"/>
              </a:rPr>
              <a:t> </a:t>
            </a:r>
            <a:r>
              <a:rPr lang="fr" dirty="0" err="1">
                <a:solidFill>
                  <a:schemeClr val="dk1"/>
                </a:solidFill>
                <a:latin typeface="Nunito"/>
                <a:sym typeface="Nunito"/>
              </a:rPr>
              <a:t>partitioned</a:t>
            </a:r>
            <a:r>
              <a:rPr lang="fr" dirty="0">
                <a:solidFill>
                  <a:schemeClr val="dk1"/>
                </a:solidFill>
                <a:latin typeface="Nunito"/>
                <a:sym typeface="Nunito"/>
              </a:rPr>
              <a:t> </a:t>
            </a:r>
            <a:r>
              <a:rPr lang="fr" dirty="0" err="1">
                <a:solidFill>
                  <a:schemeClr val="dk1"/>
                </a:solidFill>
                <a:latin typeface="Nunito"/>
                <a:sym typeface="Nunito"/>
              </a:rPr>
              <a:t>into</a:t>
            </a:r>
            <a:r>
              <a:rPr lang="fr" dirty="0">
                <a:solidFill>
                  <a:schemeClr val="dk1"/>
                </a:solidFill>
                <a:latin typeface="Nunito"/>
                <a:sym typeface="Nunito"/>
              </a:rPr>
              <a:t> </a:t>
            </a:r>
            <a:r>
              <a:rPr lang="fr" dirty="0" err="1">
                <a:solidFill>
                  <a:schemeClr val="dk1"/>
                </a:solidFill>
                <a:latin typeface="Nunito"/>
                <a:sym typeface="Nunito"/>
              </a:rPr>
              <a:t>samples</a:t>
            </a:r>
            <a:r>
              <a:rPr lang="fr" dirty="0">
                <a:solidFill>
                  <a:schemeClr val="dk1"/>
                </a:solidFill>
                <a:latin typeface="Nunito"/>
                <a:sym typeface="Nunito"/>
              </a:rPr>
              <a:t> </a:t>
            </a:r>
            <a:r>
              <a:rPr lang="fr" dirty="0" err="1">
                <a:solidFill>
                  <a:schemeClr val="dk1"/>
                </a:solidFill>
                <a:latin typeface="Nunito"/>
                <a:sym typeface="Nunito"/>
              </a:rPr>
              <a:t>that</a:t>
            </a:r>
            <a:r>
              <a:rPr lang="fr" dirty="0">
                <a:solidFill>
                  <a:schemeClr val="dk1"/>
                </a:solidFill>
                <a:latin typeface="Nunito"/>
                <a:sym typeface="Nunito"/>
              </a:rPr>
              <a:t> can </a:t>
            </a:r>
            <a:r>
              <a:rPr lang="fr" dirty="0" err="1">
                <a:solidFill>
                  <a:schemeClr val="dk1"/>
                </a:solidFill>
                <a:latin typeface="Nunito"/>
                <a:sym typeface="Nunito"/>
              </a:rPr>
              <a:t>be</a:t>
            </a:r>
            <a:r>
              <a:rPr lang="fr" dirty="0">
                <a:solidFill>
                  <a:schemeClr val="dk1"/>
                </a:solidFill>
                <a:latin typeface="Nunito"/>
                <a:sym typeface="Nunito"/>
              </a:rPr>
              <a:t> </a:t>
            </a:r>
            <a:r>
              <a:rPr lang="fr" dirty="0" err="1">
                <a:solidFill>
                  <a:schemeClr val="dk1"/>
                </a:solidFill>
                <a:latin typeface="Nunito"/>
                <a:sym typeface="Nunito"/>
              </a:rPr>
              <a:t>processed</a:t>
            </a:r>
            <a:r>
              <a:rPr lang="fr" dirty="0">
                <a:solidFill>
                  <a:schemeClr val="dk1"/>
                </a:solidFill>
                <a:latin typeface="Nunito"/>
                <a:sym typeface="Nunito"/>
              </a:rPr>
              <a:t> in </a:t>
            </a:r>
            <a:r>
              <a:rPr lang="fr" dirty="0" err="1">
                <a:solidFill>
                  <a:schemeClr val="dk1"/>
                </a:solidFill>
                <a:latin typeface="Nunito"/>
              </a:rPr>
              <a:t>parallel</a:t>
            </a:r>
            <a:r>
              <a:rPr lang="fr" dirty="0">
                <a:solidFill>
                  <a:schemeClr val="dk1"/>
                </a:solidFill>
                <a:latin typeface="Nunito"/>
              </a:rPr>
              <a:t>, </a:t>
            </a:r>
            <a:r>
              <a:rPr lang="fr" dirty="0" err="1">
                <a:solidFill>
                  <a:schemeClr val="dk1"/>
                </a:solidFill>
                <a:latin typeface="Nunito"/>
              </a:rPr>
              <a:t>thus</a:t>
            </a:r>
            <a:r>
              <a:rPr lang="fr" dirty="0">
                <a:solidFill>
                  <a:schemeClr val="dk1"/>
                </a:solidFill>
                <a:latin typeface="Nunito"/>
              </a:rPr>
              <a:t> </a:t>
            </a:r>
            <a:r>
              <a:rPr lang="fr" dirty="0" err="1">
                <a:solidFill>
                  <a:schemeClr val="dk1"/>
                </a:solidFill>
                <a:latin typeface="Nunito"/>
              </a:rPr>
              <a:t>increasing</a:t>
            </a:r>
            <a:r>
              <a:rPr lang="fr" dirty="0">
                <a:solidFill>
                  <a:schemeClr val="dk1"/>
                </a:solidFill>
                <a:latin typeface="Nunito"/>
              </a:rPr>
              <a:t> data </a:t>
            </a:r>
            <a:r>
              <a:rPr lang="fr" dirty="0" err="1">
                <a:solidFill>
                  <a:schemeClr val="dk1"/>
                </a:solidFill>
                <a:latin typeface="Nunito"/>
              </a:rPr>
              <a:t>parallelism</a:t>
            </a:r>
            <a:r>
              <a:rPr lang="fr" dirty="0">
                <a:solidFill>
                  <a:schemeClr val="dk1"/>
                </a:solidFill>
                <a:latin typeface="Nunito"/>
              </a:rPr>
              <a:t>. </a:t>
            </a:r>
            <a:endParaRPr lang="fr-FR" dirty="0">
              <a:solidFill>
                <a:schemeClr val="dk1"/>
              </a:solidFill>
              <a:latin typeface="Nunito"/>
            </a:endParaRPr>
          </a:p>
        </p:txBody>
      </p:sp>
      <p:grpSp>
        <p:nvGrpSpPr>
          <p:cNvPr id="7" name="Google Shape;491;p21">
            <a:extLst>
              <a:ext uri="{FF2B5EF4-FFF2-40B4-BE49-F238E27FC236}">
                <a16:creationId xmlns:a16="http://schemas.microsoft.com/office/drawing/2014/main" id="{3063D5AE-D145-5D3F-B758-B41D22CF37BF}"/>
              </a:ext>
            </a:extLst>
          </p:cNvPr>
          <p:cNvGrpSpPr/>
          <p:nvPr/>
        </p:nvGrpSpPr>
        <p:grpSpPr>
          <a:xfrm>
            <a:off x="1480848" y="1706909"/>
            <a:ext cx="2589693" cy="432292"/>
            <a:chOff x="1478345" y="2437812"/>
            <a:chExt cx="916872" cy="324910"/>
          </a:xfrm>
        </p:grpSpPr>
        <p:sp>
          <p:nvSpPr>
            <p:cNvPr id="9" name="Google Shape;492;p21">
              <a:extLst>
                <a:ext uri="{FF2B5EF4-FFF2-40B4-BE49-F238E27FC236}">
                  <a16:creationId xmlns:a16="http://schemas.microsoft.com/office/drawing/2014/main" id="{ACD33037-94F6-99C2-E971-E7C3F1A79D9A}"/>
                </a:ext>
              </a:extLst>
            </p:cNvPr>
            <p:cNvSpPr/>
            <p:nvPr/>
          </p:nvSpPr>
          <p:spPr>
            <a:xfrm>
              <a:off x="2162117" y="2621122"/>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dirty="0">
                  <a:latin typeface="Nunito"/>
                  <a:ea typeface="Nunito"/>
                  <a:cs typeface="Nunito"/>
                </a:rPr>
                <a:t>Write</a:t>
              </a:r>
            </a:p>
          </p:txBody>
        </p:sp>
        <p:sp>
          <p:nvSpPr>
            <p:cNvPr id="10" name="Google Shape;493;p21">
              <a:extLst>
                <a:ext uri="{FF2B5EF4-FFF2-40B4-BE49-F238E27FC236}">
                  <a16:creationId xmlns:a16="http://schemas.microsoft.com/office/drawing/2014/main" id="{DD9B19C9-647D-70CB-A916-FAA5A0A96DE9}"/>
                </a:ext>
              </a:extLst>
            </p:cNvPr>
            <p:cNvSpPr/>
            <p:nvPr/>
          </p:nvSpPr>
          <p:spPr>
            <a:xfrm>
              <a:off x="1478345" y="262111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dirty="0">
                  <a:latin typeface="Nunito"/>
                  <a:ea typeface="Nunito"/>
                  <a:cs typeface="Nunito"/>
                  <a:sym typeface="Nunito"/>
                </a:rPr>
                <a:t>Read</a:t>
              </a:r>
              <a:endParaRPr dirty="0">
                <a:latin typeface="Nunito"/>
                <a:ea typeface="Nunito"/>
                <a:cs typeface="Nunito"/>
                <a:sym typeface="Nunito"/>
              </a:endParaRPr>
            </a:p>
          </p:txBody>
        </p:sp>
        <p:sp>
          <p:nvSpPr>
            <p:cNvPr id="11" name="Google Shape;494;p21">
              <a:extLst>
                <a:ext uri="{FF2B5EF4-FFF2-40B4-BE49-F238E27FC236}">
                  <a16:creationId xmlns:a16="http://schemas.microsoft.com/office/drawing/2014/main" id="{096B9108-587B-75C0-5A67-C4701F0FD16A}"/>
                </a:ext>
              </a:extLst>
            </p:cNvPr>
            <p:cNvSpPr/>
            <p:nvPr/>
          </p:nvSpPr>
          <p:spPr>
            <a:xfrm>
              <a:off x="1819583" y="262111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dirty="0">
                  <a:latin typeface="Nunito"/>
                  <a:ea typeface="Nunito"/>
                  <a:cs typeface="Nunito"/>
                </a:rPr>
                <a:t>Process</a:t>
              </a:r>
            </a:p>
          </p:txBody>
        </p:sp>
        <p:cxnSp>
          <p:nvCxnSpPr>
            <p:cNvPr id="12" name="Google Shape;495;p21">
              <a:extLst>
                <a:ext uri="{FF2B5EF4-FFF2-40B4-BE49-F238E27FC236}">
                  <a16:creationId xmlns:a16="http://schemas.microsoft.com/office/drawing/2014/main" id="{C3C06CBC-F490-5F3B-A7E6-86FD22B6DB7F}"/>
                </a:ext>
              </a:extLst>
            </p:cNvPr>
            <p:cNvCxnSpPr/>
            <p:nvPr/>
          </p:nvCxnSpPr>
          <p:spPr>
            <a:xfrm>
              <a:off x="2053450" y="2691916"/>
              <a:ext cx="108000" cy="0"/>
            </a:xfrm>
            <a:prstGeom prst="straightConnector1">
              <a:avLst/>
            </a:prstGeom>
            <a:noFill/>
            <a:ln w="9525" cap="flat" cmpd="sng">
              <a:solidFill>
                <a:schemeClr val="dk1"/>
              </a:solidFill>
              <a:prstDash val="solid"/>
              <a:round/>
              <a:headEnd type="none" w="med" len="med"/>
              <a:tailEnd type="triangle" w="med" len="med"/>
            </a:ln>
          </p:spPr>
        </p:cxnSp>
        <p:sp>
          <p:nvSpPr>
            <p:cNvPr id="13" name="Google Shape;496;p21">
              <a:extLst>
                <a:ext uri="{FF2B5EF4-FFF2-40B4-BE49-F238E27FC236}">
                  <a16:creationId xmlns:a16="http://schemas.microsoft.com/office/drawing/2014/main" id="{22AD48B8-123C-0A67-EE5A-505B91376D86}"/>
                </a:ext>
              </a:extLst>
            </p:cNvPr>
            <p:cNvSpPr txBox="1"/>
            <p:nvPr/>
          </p:nvSpPr>
          <p:spPr>
            <a:xfrm>
              <a:off x="1496038"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14" name="Google Shape;497;p21">
              <a:extLst>
                <a:ext uri="{FF2B5EF4-FFF2-40B4-BE49-F238E27FC236}">
                  <a16:creationId xmlns:a16="http://schemas.microsoft.com/office/drawing/2014/main" id="{7FE1394E-0ABA-98F6-B06F-C666A0425668}"/>
                </a:ext>
              </a:extLst>
            </p:cNvPr>
            <p:cNvSpPr txBox="1"/>
            <p:nvPr/>
          </p:nvSpPr>
          <p:spPr>
            <a:xfrm>
              <a:off x="1827382"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4</a:t>
              </a:r>
              <a:endParaRPr sz="1200" b="1">
                <a:solidFill>
                  <a:srgbClr val="990000"/>
                </a:solidFill>
              </a:endParaRPr>
            </a:p>
          </p:txBody>
        </p:sp>
        <p:sp>
          <p:nvSpPr>
            <p:cNvPr id="15" name="Google Shape;498;p21">
              <a:extLst>
                <a:ext uri="{FF2B5EF4-FFF2-40B4-BE49-F238E27FC236}">
                  <a16:creationId xmlns:a16="http://schemas.microsoft.com/office/drawing/2014/main" id="{3C1A96A6-E37E-AB10-FE57-A81098092106}"/>
                </a:ext>
              </a:extLst>
            </p:cNvPr>
            <p:cNvSpPr txBox="1"/>
            <p:nvPr/>
          </p:nvSpPr>
          <p:spPr>
            <a:xfrm>
              <a:off x="2169915"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dirty="0">
                  <a:solidFill>
                    <a:srgbClr val="990000"/>
                  </a:solidFill>
                  <a:latin typeface="Nunito"/>
                  <a:ea typeface="Nunito"/>
                  <a:cs typeface="Nunito"/>
                  <a:sym typeface="Nunito"/>
                </a:rPr>
                <a:t>x 1</a:t>
              </a:r>
              <a:endParaRPr sz="1200" b="1" dirty="0">
                <a:solidFill>
                  <a:srgbClr val="990000"/>
                </a:solidFill>
              </a:endParaRPr>
            </a:p>
          </p:txBody>
        </p:sp>
      </p:grpSp>
      <p:cxnSp>
        <p:nvCxnSpPr>
          <p:cNvPr id="8" name="Google Shape;499;p21">
            <a:extLst>
              <a:ext uri="{FF2B5EF4-FFF2-40B4-BE49-F238E27FC236}">
                <a16:creationId xmlns:a16="http://schemas.microsoft.com/office/drawing/2014/main" id="{729C46B0-5D3A-5870-4BE9-CA628C8705F0}"/>
              </a:ext>
            </a:extLst>
          </p:cNvPr>
          <p:cNvCxnSpPr/>
          <p:nvPr/>
        </p:nvCxnSpPr>
        <p:spPr>
          <a:xfrm>
            <a:off x="2139236" y="2045000"/>
            <a:ext cx="310709" cy="6300"/>
          </a:xfrm>
          <a:prstGeom prst="straightConnector1">
            <a:avLst/>
          </a:prstGeom>
          <a:noFill/>
          <a:ln w="9525" cap="flat" cmpd="sng">
            <a:solidFill>
              <a:schemeClr val="dk1"/>
            </a:solidFill>
            <a:prstDash val="solid"/>
            <a:round/>
            <a:headEnd type="none" w="med" len="med"/>
            <a:tailEnd type="triangle" w="med" len="med"/>
          </a:ln>
        </p:spPr>
      </p:cxnSp>
      <p:pic>
        <p:nvPicPr>
          <p:cNvPr id="17" name="Image 16" descr="Une image contenant noir, obscurité&#10;&#10;Description générée automatiquement">
            <a:extLst>
              <a:ext uri="{FF2B5EF4-FFF2-40B4-BE49-F238E27FC236}">
                <a16:creationId xmlns:a16="http://schemas.microsoft.com/office/drawing/2014/main" id="{075B30A5-1BE1-C0BB-2809-A1F5D1F7CC72}"/>
              </a:ext>
            </a:extLst>
          </p:cNvPr>
          <p:cNvPicPr>
            <a:picLocks noChangeAspect="1"/>
          </p:cNvPicPr>
          <p:nvPr/>
        </p:nvPicPr>
        <p:blipFill>
          <a:blip r:embed="rId2"/>
          <a:stretch>
            <a:fillRect/>
          </a:stretch>
        </p:blipFill>
        <p:spPr>
          <a:xfrm>
            <a:off x="1545874" y="1358630"/>
            <a:ext cx="142876" cy="218419"/>
          </a:xfrm>
          <a:prstGeom prst="rect">
            <a:avLst/>
          </a:prstGeom>
        </p:spPr>
      </p:pic>
      <p:sp>
        <p:nvSpPr>
          <p:cNvPr id="18" name="ZoneTexte 17">
            <a:extLst>
              <a:ext uri="{FF2B5EF4-FFF2-40B4-BE49-F238E27FC236}">
                <a16:creationId xmlns:a16="http://schemas.microsoft.com/office/drawing/2014/main" id="{D0AD17B6-7A1C-AC52-3A28-E3C58E72CE6E}"/>
              </a:ext>
            </a:extLst>
          </p:cNvPr>
          <p:cNvSpPr txBox="1"/>
          <p:nvPr/>
        </p:nvSpPr>
        <p:spPr>
          <a:xfrm>
            <a:off x="1404970" y="1103754"/>
            <a:ext cx="5242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1kB</a:t>
            </a:r>
          </a:p>
        </p:txBody>
      </p:sp>
      <p:grpSp>
        <p:nvGrpSpPr>
          <p:cNvPr id="19" name="Google Shape;491;p21">
            <a:extLst>
              <a:ext uri="{FF2B5EF4-FFF2-40B4-BE49-F238E27FC236}">
                <a16:creationId xmlns:a16="http://schemas.microsoft.com/office/drawing/2014/main" id="{B9FDA54A-39FF-5D9C-9FDC-2D8C27837EE8}"/>
              </a:ext>
            </a:extLst>
          </p:cNvPr>
          <p:cNvGrpSpPr/>
          <p:nvPr/>
        </p:nvGrpSpPr>
        <p:grpSpPr>
          <a:xfrm>
            <a:off x="4904920" y="1706894"/>
            <a:ext cx="2589693" cy="432290"/>
            <a:chOff x="1478345" y="2437812"/>
            <a:chExt cx="916872" cy="324910"/>
          </a:xfrm>
        </p:grpSpPr>
        <p:sp>
          <p:nvSpPr>
            <p:cNvPr id="20" name="Google Shape;492;p21">
              <a:extLst>
                <a:ext uri="{FF2B5EF4-FFF2-40B4-BE49-F238E27FC236}">
                  <a16:creationId xmlns:a16="http://schemas.microsoft.com/office/drawing/2014/main" id="{D703A0E0-E86D-D242-B722-3FE787F39CBA}"/>
                </a:ext>
              </a:extLst>
            </p:cNvPr>
            <p:cNvSpPr/>
            <p:nvPr/>
          </p:nvSpPr>
          <p:spPr>
            <a:xfrm>
              <a:off x="2162117" y="2621122"/>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dirty="0">
                  <a:latin typeface="Nunito"/>
                  <a:ea typeface="Nunito"/>
                  <a:cs typeface="Nunito"/>
                </a:rPr>
                <a:t>Write</a:t>
              </a:r>
            </a:p>
          </p:txBody>
        </p:sp>
        <p:sp>
          <p:nvSpPr>
            <p:cNvPr id="21" name="Google Shape;493;p21">
              <a:extLst>
                <a:ext uri="{FF2B5EF4-FFF2-40B4-BE49-F238E27FC236}">
                  <a16:creationId xmlns:a16="http://schemas.microsoft.com/office/drawing/2014/main" id="{C35DFE5E-8096-51F5-BC3A-C27B2EA80E12}"/>
                </a:ext>
              </a:extLst>
            </p:cNvPr>
            <p:cNvSpPr/>
            <p:nvPr/>
          </p:nvSpPr>
          <p:spPr>
            <a:xfrm>
              <a:off x="1478345" y="262111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dirty="0">
                  <a:latin typeface="Nunito"/>
                  <a:ea typeface="Nunito"/>
                  <a:cs typeface="Nunito"/>
                  <a:sym typeface="Nunito"/>
                </a:rPr>
                <a:t>Read</a:t>
              </a:r>
              <a:endParaRPr dirty="0">
                <a:latin typeface="Nunito"/>
                <a:ea typeface="Nunito"/>
                <a:cs typeface="Nunito"/>
                <a:sym typeface="Nunito"/>
              </a:endParaRPr>
            </a:p>
          </p:txBody>
        </p:sp>
        <p:sp>
          <p:nvSpPr>
            <p:cNvPr id="22" name="Google Shape;494;p21">
              <a:extLst>
                <a:ext uri="{FF2B5EF4-FFF2-40B4-BE49-F238E27FC236}">
                  <a16:creationId xmlns:a16="http://schemas.microsoft.com/office/drawing/2014/main" id="{F950F729-2B0A-EB9C-2D74-5DADF5BBA61C}"/>
                </a:ext>
              </a:extLst>
            </p:cNvPr>
            <p:cNvSpPr/>
            <p:nvPr/>
          </p:nvSpPr>
          <p:spPr>
            <a:xfrm>
              <a:off x="1819583" y="2621115"/>
              <a:ext cx="233100" cy="141600"/>
            </a:xfrm>
            <a:prstGeom prst="roundRect">
              <a:avLst>
                <a:gd name="adj" fmla="val 16667"/>
              </a:avLst>
            </a:prstGeom>
            <a:solidFill>
              <a:srgbClr val="EEECE1"/>
            </a:solidFill>
            <a:ln>
              <a:noFill/>
            </a:ln>
          </p:spPr>
          <p:txBody>
            <a:bodyPr spcFirstLastPara="1" wrap="square" lIns="0" tIns="0" rIns="0" bIns="0" anchor="ctr" anchorCtr="0">
              <a:noAutofit/>
            </a:bodyPr>
            <a:lstStyle/>
            <a:p>
              <a:pPr marL="0" lvl="0" indent="0" algn="ctr" rtl="0">
                <a:spcBef>
                  <a:spcPts val="0"/>
                </a:spcBef>
                <a:spcAft>
                  <a:spcPts val="0"/>
                </a:spcAft>
                <a:buNone/>
              </a:pPr>
              <a:r>
                <a:rPr lang="fr" dirty="0">
                  <a:latin typeface="Nunito"/>
                  <a:ea typeface="Nunito"/>
                  <a:cs typeface="Nunito"/>
                </a:rPr>
                <a:t>Process</a:t>
              </a:r>
            </a:p>
          </p:txBody>
        </p:sp>
        <p:cxnSp>
          <p:nvCxnSpPr>
            <p:cNvPr id="23" name="Google Shape;495;p21">
              <a:extLst>
                <a:ext uri="{FF2B5EF4-FFF2-40B4-BE49-F238E27FC236}">
                  <a16:creationId xmlns:a16="http://schemas.microsoft.com/office/drawing/2014/main" id="{377E26C5-7022-41C5-2D10-CE02FA067F9A}"/>
                </a:ext>
              </a:extLst>
            </p:cNvPr>
            <p:cNvCxnSpPr>
              <a:cxnSpLocks/>
            </p:cNvCxnSpPr>
            <p:nvPr/>
          </p:nvCxnSpPr>
          <p:spPr>
            <a:xfrm>
              <a:off x="2053450" y="2691916"/>
              <a:ext cx="108000" cy="0"/>
            </a:xfrm>
            <a:prstGeom prst="straightConnector1">
              <a:avLst/>
            </a:prstGeom>
            <a:noFill/>
            <a:ln w="9525" cap="flat" cmpd="sng">
              <a:solidFill>
                <a:schemeClr val="dk1"/>
              </a:solidFill>
              <a:prstDash val="solid"/>
              <a:round/>
              <a:headEnd type="none" w="med" len="med"/>
              <a:tailEnd type="triangle" w="med" len="med"/>
            </a:ln>
          </p:spPr>
        </p:cxnSp>
        <p:sp>
          <p:nvSpPr>
            <p:cNvPr id="24" name="Google Shape;496;p21">
              <a:extLst>
                <a:ext uri="{FF2B5EF4-FFF2-40B4-BE49-F238E27FC236}">
                  <a16:creationId xmlns:a16="http://schemas.microsoft.com/office/drawing/2014/main" id="{C9DA1F6E-76CD-CC77-D655-6C28E39BEB3C}"/>
                </a:ext>
              </a:extLst>
            </p:cNvPr>
            <p:cNvSpPr txBox="1"/>
            <p:nvPr/>
          </p:nvSpPr>
          <p:spPr>
            <a:xfrm>
              <a:off x="1496038"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a:solidFill>
                    <a:srgbClr val="990000"/>
                  </a:solidFill>
                  <a:latin typeface="Nunito"/>
                  <a:ea typeface="Nunito"/>
                  <a:cs typeface="Nunito"/>
                  <a:sym typeface="Nunito"/>
                </a:rPr>
                <a:t>x 1</a:t>
              </a:r>
              <a:endParaRPr sz="1200" b="1">
                <a:solidFill>
                  <a:srgbClr val="990000"/>
                </a:solidFill>
              </a:endParaRPr>
            </a:p>
          </p:txBody>
        </p:sp>
        <p:sp>
          <p:nvSpPr>
            <p:cNvPr id="25" name="Google Shape;497;p21">
              <a:extLst>
                <a:ext uri="{FF2B5EF4-FFF2-40B4-BE49-F238E27FC236}">
                  <a16:creationId xmlns:a16="http://schemas.microsoft.com/office/drawing/2014/main" id="{91A48B4A-8092-4DAE-E1C6-A8528A2237BD}"/>
                </a:ext>
              </a:extLst>
            </p:cNvPr>
            <p:cNvSpPr txBox="1"/>
            <p:nvPr/>
          </p:nvSpPr>
          <p:spPr>
            <a:xfrm>
              <a:off x="1827382"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dirty="0">
                  <a:solidFill>
                    <a:srgbClr val="990000"/>
                  </a:solidFill>
                  <a:latin typeface="Nunito"/>
                  <a:ea typeface="Nunito"/>
                  <a:cs typeface="Nunito"/>
                  <a:sym typeface="Nunito"/>
                </a:rPr>
                <a:t>x 4000</a:t>
              </a:r>
              <a:endParaRPr sz="1200" b="1" dirty="0">
                <a:solidFill>
                  <a:srgbClr val="990000"/>
                </a:solidFill>
              </a:endParaRPr>
            </a:p>
          </p:txBody>
        </p:sp>
        <p:sp>
          <p:nvSpPr>
            <p:cNvPr id="26" name="Google Shape;498;p21">
              <a:extLst>
                <a:ext uri="{FF2B5EF4-FFF2-40B4-BE49-F238E27FC236}">
                  <a16:creationId xmlns:a16="http://schemas.microsoft.com/office/drawing/2014/main" id="{D0521697-248B-3093-2A39-BB1D0F0C2845}"/>
                </a:ext>
              </a:extLst>
            </p:cNvPr>
            <p:cNvSpPr txBox="1"/>
            <p:nvPr/>
          </p:nvSpPr>
          <p:spPr>
            <a:xfrm>
              <a:off x="2169915" y="2437812"/>
              <a:ext cx="217800" cy="1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fr" sz="1200" b="1" dirty="0">
                  <a:solidFill>
                    <a:srgbClr val="990000"/>
                  </a:solidFill>
                  <a:latin typeface="Nunito"/>
                  <a:ea typeface="Nunito"/>
                  <a:cs typeface="Nunito"/>
                  <a:sym typeface="Nunito"/>
                </a:rPr>
                <a:t>x 1</a:t>
              </a:r>
              <a:endParaRPr sz="1200" b="1" dirty="0">
                <a:solidFill>
                  <a:srgbClr val="990000"/>
                </a:solidFill>
              </a:endParaRPr>
            </a:p>
          </p:txBody>
        </p:sp>
      </p:grpSp>
      <p:cxnSp>
        <p:nvCxnSpPr>
          <p:cNvPr id="27" name="Google Shape;499;p21">
            <a:extLst>
              <a:ext uri="{FF2B5EF4-FFF2-40B4-BE49-F238E27FC236}">
                <a16:creationId xmlns:a16="http://schemas.microsoft.com/office/drawing/2014/main" id="{FC920AC0-6BE0-3C96-874E-83B7BE7FA11C}"/>
              </a:ext>
            </a:extLst>
          </p:cNvPr>
          <p:cNvCxnSpPr>
            <a:cxnSpLocks/>
          </p:cNvCxnSpPr>
          <p:nvPr/>
        </p:nvCxnSpPr>
        <p:spPr>
          <a:xfrm>
            <a:off x="5563308" y="2044999"/>
            <a:ext cx="310709" cy="6300"/>
          </a:xfrm>
          <a:prstGeom prst="straightConnector1">
            <a:avLst/>
          </a:prstGeom>
          <a:noFill/>
          <a:ln w="9525" cap="flat" cmpd="sng">
            <a:solidFill>
              <a:schemeClr val="dk1"/>
            </a:solidFill>
            <a:prstDash val="solid"/>
            <a:round/>
            <a:headEnd type="none" w="med" len="med"/>
            <a:tailEnd type="triangle" w="med" len="med"/>
          </a:ln>
        </p:spPr>
      </p:cxnSp>
      <p:pic>
        <p:nvPicPr>
          <p:cNvPr id="28" name="Image 27" descr="Une image contenant noir, obscurité&#10;&#10;Description générée automatiquement">
            <a:extLst>
              <a:ext uri="{FF2B5EF4-FFF2-40B4-BE49-F238E27FC236}">
                <a16:creationId xmlns:a16="http://schemas.microsoft.com/office/drawing/2014/main" id="{F01513FE-B826-A2FB-EF36-71C9FD2641F1}"/>
              </a:ext>
            </a:extLst>
          </p:cNvPr>
          <p:cNvPicPr>
            <a:picLocks noChangeAspect="1"/>
          </p:cNvPicPr>
          <p:nvPr/>
        </p:nvPicPr>
        <p:blipFill>
          <a:blip r:embed="rId2"/>
          <a:stretch>
            <a:fillRect/>
          </a:stretch>
        </p:blipFill>
        <p:spPr>
          <a:xfrm>
            <a:off x="4969946" y="1358630"/>
            <a:ext cx="142876" cy="218419"/>
          </a:xfrm>
          <a:prstGeom prst="rect">
            <a:avLst/>
          </a:prstGeom>
        </p:spPr>
      </p:pic>
      <p:sp>
        <p:nvSpPr>
          <p:cNvPr id="29" name="ZoneTexte 28">
            <a:extLst>
              <a:ext uri="{FF2B5EF4-FFF2-40B4-BE49-F238E27FC236}">
                <a16:creationId xmlns:a16="http://schemas.microsoft.com/office/drawing/2014/main" id="{5A96044B-5B54-C51B-32D4-97D15C9C2AC3}"/>
              </a:ext>
            </a:extLst>
          </p:cNvPr>
          <p:cNvSpPr txBox="1"/>
          <p:nvPr/>
        </p:nvSpPr>
        <p:spPr>
          <a:xfrm>
            <a:off x="4829043" y="1103753"/>
            <a:ext cx="6670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t>1MB</a:t>
            </a:r>
          </a:p>
        </p:txBody>
      </p:sp>
      <p:sp>
        <p:nvSpPr>
          <p:cNvPr id="30" name="Google Shape;1102;p46">
            <a:extLst>
              <a:ext uri="{FF2B5EF4-FFF2-40B4-BE49-F238E27FC236}">
                <a16:creationId xmlns:a16="http://schemas.microsoft.com/office/drawing/2014/main" id="{A5D1447C-1AA6-A635-F9A1-C39A4E2463ED}"/>
              </a:ext>
            </a:extLst>
          </p:cNvPr>
          <p:cNvSpPr/>
          <p:nvPr/>
        </p:nvSpPr>
        <p:spPr>
          <a:xfrm>
            <a:off x="618786" y="3746876"/>
            <a:ext cx="7907228"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 dirty="0">
                <a:solidFill>
                  <a:schemeClr val="dk1"/>
                </a:solidFill>
                <a:latin typeface="Nunito"/>
                <a:sym typeface="Nunito"/>
              </a:rPr>
              <a:t>The </a:t>
            </a:r>
            <a:r>
              <a:rPr lang="fr" dirty="0" err="1">
                <a:solidFill>
                  <a:schemeClr val="dk1"/>
                </a:solidFill>
                <a:latin typeface="Nunito"/>
                <a:sym typeface="Nunito"/>
              </a:rPr>
              <a:t>dataflow</a:t>
            </a:r>
            <a:r>
              <a:rPr lang="fr" dirty="0">
                <a:solidFill>
                  <a:schemeClr val="dk1"/>
                </a:solidFill>
                <a:latin typeface="Nunito"/>
                <a:sym typeface="Nunito"/>
              </a:rPr>
              <a:t> pipeline of the SKA </a:t>
            </a:r>
            <a:r>
              <a:rPr lang="fr" dirty="0" err="1">
                <a:solidFill>
                  <a:schemeClr val="dk1"/>
                </a:solidFill>
                <a:latin typeface="Nunito"/>
                <a:sym typeface="Nunito"/>
              </a:rPr>
              <a:t>is</a:t>
            </a:r>
            <a:r>
              <a:rPr lang="fr" dirty="0">
                <a:solidFill>
                  <a:schemeClr val="dk1"/>
                </a:solidFill>
                <a:latin typeface="Nunito"/>
                <a:sym typeface="Nunito"/>
              </a:rPr>
              <a:t> </a:t>
            </a:r>
            <a:r>
              <a:rPr lang="fr" dirty="0" err="1">
                <a:solidFill>
                  <a:schemeClr val="dk1"/>
                </a:solidFill>
                <a:latin typeface="Nunito"/>
                <a:sym typeface="Nunito"/>
              </a:rPr>
              <a:t>still</a:t>
            </a:r>
            <a:r>
              <a:rPr lang="fr" dirty="0">
                <a:solidFill>
                  <a:schemeClr val="dk1"/>
                </a:solidFill>
                <a:latin typeface="Nunito"/>
                <a:sym typeface="Nunito"/>
              </a:rPr>
              <a:t> </a:t>
            </a:r>
            <a:r>
              <a:rPr lang="fr" dirty="0" err="1">
                <a:solidFill>
                  <a:schemeClr val="dk1"/>
                </a:solidFill>
                <a:latin typeface="Nunito"/>
                <a:sym typeface="Nunito"/>
              </a:rPr>
              <a:t>being</a:t>
            </a:r>
            <a:r>
              <a:rPr lang="fr" dirty="0">
                <a:solidFill>
                  <a:schemeClr val="dk1"/>
                </a:solidFill>
                <a:latin typeface="Nunito"/>
                <a:sym typeface="Nunito"/>
              </a:rPr>
              <a:t> </a:t>
            </a:r>
            <a:r>
              <a:rPr lang="fr" dirty="0" err="1">
                <a:solidFill>
                  <a:schemeClr val="dk1"/>
                </a:solidFill>
                <a:latin typeface="Nunito"/>
              </a:rPr>
              <a:t>developed</a:t>
            </a:r>
            <a:r>
              <a:rPr lang="fr" dirty="0">
                <a:solidFill>
                  <a:schemeClr val="dk1"/>
                </a:solidFill>
                <a:latin typeface="Nunito"/>
              </a:rPr>
              <a:t> and </a:t>
            </a:r>
            <a:r>
              <a:rPr lang="fr" dirty="0" err="1">
                <a:solidFill>
                  <a:schemeClr val="dk1"/>
                </a:solidFill>
                <a:latin typeface="Nunito"/>
              </a:rPr>
              <a:t>researched</a:t>
            </a:r>
            <a:r>
              <a:rPr lang="fr" dirty="0">
                <a:solidFill>
                  <a:schemeClr val="dk1"/>
                </a:solidFill>
                <a:latin typeface="Nunito"/>
              </a:rPr>
              <a:t> for </a:t>
            </a:r>
            <a:r>
              <a:rPr lang="fr" dirty="0" err="1">
                <a:solidFill>
                  <a:schemeClr val="dk1"/>
                </a:solidFill>
                <a:latin typeface="Nunito"/>
              </a:rPr>
              <a:t>further</a:t>
            </a:r>
            <a:r>
              <a:rPr lang="fr" dirty="0">
                <a:solidFill>
                  <a:schemeClr val="dk1"/>
                </a:solidFill>
                <a:latin typeface="Nunito"/>
              </a:rPr>
              <a:t> </a:t>
            </a:r>
            <a:r>
              <a:rPr lang="fr" dirty="0" err="1">
                <a:solidFill>
                  <a:schemeClr val="dk1"/>
                </a:solidFill>
                <a:latin typeface="Nunito"/>
              </a:rPr>
              <a:t>parallelism</a:t>
            </a:r>
            <a:r>
              <a:rPr lang="fr" dirty="0">
                <a:solidFill>
                  <a:schemeClr val="dk1"/>
                </a:solidFill>
                <a:latin typeface="Nunito"/>
              </a:rPr>
              <a:t>.</a:t>
            </a:r>
          </a:p>
        </p:txBody>
      </p:sp>
    </p:spTree>
    <p:extLst>
      <p:ext uri="{BB962C8B-B14F-4D97-AF65-F5344CB8AC3E}">
        <p14:creationId xmlns:p14="http://schemas.microsoft.com/office/powerpoint/2010/main" val="162548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D00B14-86DB-2A29-4F7B-8F6911539CFC}"/>
              </a:ext>
            </a:extLst>
          </p:cNvPr>
          <p:cNvSpPr>
            <a:spLocks noGrp="1"/>
          </p:cNvSpPr>
          <p:nvPr>
            <p:ph type="title"/>
          </p:nvPr>
        </p:nvSpPr>
        <p:spPr/>
        <p:txBody>
          <a:bodyPr>
            <a:normAutofit fontScale="90000"/>
          </a:bodyPr>
          <a:lstStyle/>
          <a:p>
            <a:r>
              <a:rPr lang="fr-FR" dirty="0"/>
              <a:t>How close are the </a:t>
            </a:r>
            <a:r>
              <a:rPr lang="fr-FR" dirty="0" err="1"/>
              <a:t>proposed</a:t>
            </a:r>
            <a:r>
              <a:rPr lang="fr-FR" dirty="0"/>
              <a:t> </a:t>
            </a:r>
            <a:r>
              <a:rPr lang="fr-FR" dirty="0" err="1"/>
              <a:t>methods</a:t>
            </a:r>
            <a:r>
              <a:rPr lang="fr-FR" dirty="0"/>
              <a:t> to the </a:t>
            </a:r>
            <a:r>
              <a:rPr lang="fr-FR" dirty="0" err="1"/>
              <a:t>target</a:t>
            </a:r>
            <a:r>
              <a:rPr lang="fr-FR" dirty="0"/>
              <a:t> </a:t>
            </a:r>
            <a:r>
              <a:rPr lang="fr-FR" dirty="0" err="1"/>
              <a:t>latency</a:t>
            </a:r>
            <a:r>
              <a:rPr lang="fr-FR" dirty="0"/>
              <a:t> </a:t>
            </a:r>
            <a:r>
              <a:rPr lang="fr-FR" dirty="0" err="1"/>
              <a:t>according</a:t>
            </a:r>
            <a:r>
              <a:rPr lang="fr-FR" dirty="0"/>
              <a:t> to SKA </a:t>
            </a:r>
            <a:r>
              <a:rPr lang="fr-FR" dirty="0" err="1"/>
              <a:t>constraints</a:t>
            </a:r>
            <a:r>
              <a:rPr lang="fr-FR" dirty="0"/>
              <a:t>?</a:t>
            </a:r>
          </a:p>
        </p:txBody>
      </p:sp>
      <p:sp>
        <p:nvSpPr>
          <p:cNvPr id="3" name="Espace réservé du numéro de diapositive 2">
            <a:extLst>
              <a:ext uri="{FF2B5EF4-FFF2-40B4-BE49-F238E27FC236}">
                <a16:creationId xmlns:a16="http://schemas.microsoft.com/office/drawing/2014/main" id="{69B77D62-88B3-DDFF-4012-87948A26EC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69</a:t>
            </a:fld>
            <a:endParaRPr lang="fr-FR"/>
          </a:p>
        </p:txBody>
      </p:sp>
      <p:sp>
        <p:nvSpPr>
          <p:cNvPr id="6" name="ZoneTexte 5">
            <a:extLst>
              <a:ext uri="{FF2B5EF4-FFF2-40B4-BE49-F238E27FC236}">
                <a16:creationId xmlns:a16="http://schemas.microsoft.com/office/drawing/2014/main" id="{FE721A86-6F85-CE42-304C-1CD8B11255E8}"/>
              </a:ext>
            </a:extLst>
          </p:cNvPr>
          <p:cNvSpPr txBox="1"/>
          <p:nvPr/>
        </p:nvSpPr>
        <p:spPr>
          <a:xfrm>
            <a:off x="989880" y="1372679"/>
            <a:ext cx="36381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a:latin typeface="Nunito"/>
              </a:rPr>
              <a:t>Real-time according to SKA community</a:t>
            </a:r>
            <a:endParaRPr lang="fr-FR"/>
          </a:p>
        </p:txBody>
      </p:sp>
      <p:pic>
        <p:nvPicPr>
          <p:cNvPr id="7" name="Image 6" descr="Une image contenant noir, obscurité&#10;&#10;Description générée automatiquement">
            <a:extLst>
              <a:ext uri="{FF2B5EF4-FFF2-40B4-BE49-F238E27FC236}">
                <a16:creationId xmlns:a16="http://schemas.microsoft.com/office/drawing/2014/main" id="{BF541634-F043-1CB4-C65A-3500517CF78F}"/>
              </a:ext>
            </a:extLst>
          </p:cNvPr>
          <p:cNvPicPr>
            <a:picLocks noChangeAspect="1"/>
          </p:cNvPicPr>
          <p:nvPr/>
        </p:nvPicPr>
        <p:blipFill>
          <a:blip r:embed="rId3"/>
          <a:stretch>
            <a:fillRect/>
          </a:stretch>
        </p:blipFill>
        <p:spPr>
          <a:xfrm>
            <a:off x="1610263" y="1727081"/>
            <a:ext cx="779972" cy="664953"/>
          </a:xfrm>
          <a:prstGeom prst="rect">
            <a:avLst/>
          </a:prstGeom>
        </p:spPr>
      </p:pic>
      <p:pic>
        <p:nvPicPr>
          <p:cNvPr id="10" name="Image 9" descr="Une image contenant noir, obscurité&#10;&#10;Description générée automatiquement">
            <a:extLst>
              <a:ext uri="{FF2B5EF4-FFF2-40B4-BE49-F238E27FC236}">
                <a16:creationId xmlns:a16="http://schemas.microsoft.com/office/drawing/2014/main" id="{19CAEA63-7006-D60D-661E-ECFA9CF369A7}"/>
              </a:ext>
            </a:extLst>
          </p:cNvPr>
          <p:cNvPicPr>
            <a:picLocks noChangeAspect="1"/>
          </p:cNvPicPr>
          <p:nvPr/>
        </p:nvPicPr>
        <p:blipFill>
          <a:blip r:embed="rId4"/>
          <a:stretch>
            <a:fillRect/>
          </a:stretch>
        </p:blipFill>
        <p:spPr>
          <a:xfrm>
            <a:off x="3292415" y="1780996"/>
            <a:ext cx="650576" cy="546340"/>
          </a:xfrm>
          <a:prstGeom prst="rect">
            <a:avLst/>
          </a:prstGeom>
        </p:spPr>
      </p:pic>
      <p:sp>
        <p:nvSpPr>
          <p:cNvPr id="11" name="ZoneTexte 10">
            <a:extLst>
              <a:ext uri="{FF2B5EF4-FFF2-40B4-BE49-F238E27FC236}">
                <a16:creationId xmlns:a16="http://schemas.microsoft.com/office/drawing/2014/main" id="{08588176-C18D-3905-6D29-CD0CD9F6BF5D}"/>
              </a:ext>
            </a:extLst>
          </p:cNvPr>
          <p:cNvSpPr txBox="1"/>
          <p:nvPr/>
        </p:nvSpPr>
        <p:spPr>
          <a:xfrm>
            <a:off x="1173192" y="2375500"/>
            <a:ext cx="32715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latin typeface="Nunito"/>
              </a:rPr>
              <a:t>Acquisition Time = Processing time</a:t>
            </a:r>
            <a:endParaRPr lang="fr-FR"/>
          </a:p>
        </p:txBody>
      </p:sp>
      <p:grpSp>
        <p:nvGrpSpPr>
          <p:cNvPr id="4" name="Groupe 3">
            <a:extLst>
              <a:ext uri="{FF2B5EF4-FFF2-40B4-BE49-F238E27FC236}">
                <a16:creationId xmlns:a16="http://schemas.microsoft.com/office/drawing/2014/main" id="{23DEB6AB-14DB-EAA1-7624-B71F12454E70}"/>
              </a:ext>
            </a:extLst>
          </p:cNvPr>
          <p:cNvGrpSpPr/>
          <p:nvPr/>
        </p:nvGrpSpPr>
        <p:grpSpPr>
          <a:xfrm>
            <a:off x="985409" y="2683379"/>
            <a:ext cx="7346511" cy="2376274"/>
            <a:chOff x="985409" y="2683379"/>
            <a:chExt cx="7346511" cy="2376274"/>
          </a:xfrm>
        </p:grpSpPr>
        <p:sp>
          <p:nvSpPr>
            <p:cNvPr id="5" name="Google Shape;1102;p46">
              <a:extLst>
                <a:ext uri="{FF2B5EF4-FFF2-40B4-BE49-F238E27FC236}">
                  <a16:creationId xmlns:a16="http://schemas.microsoft.com/office/drawing/2014/main" id="{5E6A840F-E8D9-17DD-B4B2-262DF975F3EB}"/>
                </a:ext>
              </a:extLst>
            </p:cNvPr>
            <p:cNvSpPr/>
            <p:nvPr/>
          </p:nvSpPr>
          <p:spPr>
            <a:xfrm>
              <a:off x="985409" y="4523253"/>
              <a:ext cx="7346511"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FR" dirty="0">
                  <a:solidFill>
                    <a:schemeClr val="dk1"/>
                  </a:solidFill>
                  <a:latin typeface="Nunito"/>
                  <a:sym typeface="Nunito"/>
                </a:rPr>
                <a:t>Our simulations (RFI </a:t>
              </a:r>
              <a:r>
                <a:rPr lang="fr-FR" err="1">
                  <a:solidFill>
                    <a:schemeClr val="dk1"/>
                  </a:solidFill>
                  <a:latin typeface="Nunito"/>
                  <a:sym typeface="Nunito"/>
                </a:rPr>
                <a:t>filter</a:t>
              </a:r>
              <a:r>
                <a:rPr lang="fr-FR" dirty="0">
                  <a:solidFill>
                    <a:schemeClr val="dk1"/>
                  </a:solidFill>
                  <a:latin typeface="Nunito"/>
                  <a:sym typeface="Nunito"/>
                </a:rPr>
                <a:t> </a:t>
              </a:r>
              <a:r>
                <a:rPr lang="fr-FR" sz="1800" dirty="0">
                  <a:solidFill>
                    <a:schemeClr val="dk1"/>
                  </a:solidFill>
                  <a:latin typeface="Nunito"/>
                  <a:sym typeface="Nunito"/>
                </a:rPr>
                <a:t>→</a:t>
              </a:r>
              <a:r>
                <a:rPr lang="fr-FR" dirty="0">
                  <a:solidFill>
                    <a:schemeClr val="dk1"/>
                  </a:solidFill>
                  <a:latin typeface="Nunito"/>
                </a:rPr>
                <a:t>3 </a:t>
              </a:r>
              <a:r>
                <a:rPr lang="fr-FR" err="1">
                  <a:solidFill>
                    <a:schemeClr val="dk1"/>
                  </a:solidFill>
                  <a:latin typeface="Nunito"/>
                </a:rPr>
                <a:t>multicore</a:t>
              </a:r>
              <a:r>
                <a:rPr lang="fr-FR" dirty="0">
                  <a:solidFill>
                    <a:schemeClr val="dk1"/>
                  </a:solidFill>
                  <a:latin typeface="Nunito"/>
                </a:rPr>
                <a:t> </a:t>
              </a:r>
              <a:r>
                <a:rPr lang="fr-FR" err="1">
                  <a:solidFill>
                    <a:schemeClr val="dk1"/>
                  </a:solidFill>
                  <a:latin typeface="Nunito"/>
                </a:rPr>
                <a:t>nodes</a:t>
              </a:r>
              <a:r>
                <a:rPr lang="fr-FR" dirty="0">
                  <a:solidFill>
                    <a:schemeClr val="dk1"/>
                  </a:solidFill>
                  <a:latin typeface="Nunito"/>
                </a:rPr>
                <a:t>) </a:t>
              </a:r>
              <a:r>
                <a:rPr lang="fr-FR" err="1">
                  <a:solidFill>
                    <a:schemeClr val="dk1"/>
                  </a:solidFill>
                  <a:latin typeface="Nunito"/>
                </a:rPr>
                <a:t>achieve</a:t>
              </a:r>
              <a:r>
                <a:rPr lang="fr-FR" dirty="0">
                  <a:solidFill>
                    <a:schemeClr val="dk1"/>
                  </a:solidFill>
                  <a:latin typeface="Nunito"/>
                </a:rPr>
                <a:t> the </a:t>
              </a:r>
              <a:r>
                <a:rPr lang="fr-FR" err="1">
                  <a:solidFill>
                    <a:schemeClr val="dk1"/>
                  </a:solidFill>
                  <a:latin typeface="Nunito"/>
                </a:rPr>
                <a:t>theoretical</a:t>
              </a:r>
              <a:r>
                <a:rPr lang="fr-FR" dirty="0">
                  <a:solidFill>
                    <a:schemeClr val="dk1"/>
                  </a:solidFill>
                  <a:latin typeface="Nunito"/>
                </a:rPr>
                <a:t> maximum </a:t>
              </a:r>
              <a:r>
                <a:rPr lang="fr-FR" err="1">
                  <a:solidFill>
                    <a:schemeClr val="dk1"/>
                  </a:solidFill>
                  <a:latin typeface="Nunito"/>
                </a:rPr>
                <a:t>speedup</a:t>
              </a:r>
              <a:endParaRPr lang="fr-FR">
                <a:solidFill>
                  <a:schemeClr val="dk1"/>
                </a:solidFill>
                <a:latin typeface="Nunito"/>
              </a:endParaRPr>
            </a:p>
            <a:p>
              <a:pPr algn="ctr"/>
              <a:r>
                <a:rPr lang="fr-FR" dirty="0">
                  <a:solidFill>
                    <a:schemeClr val="dk1"/>
                  </a:solidFill>
                  <a:latin typeface="Nunito"/>
                </a:rPr>
                <a:t>The </a:t>
              </a:r>
              <a:r>
                <a:rPr lang="fr-FR" err="1">
                  <a:solidFill>
                    <a:schemeClr val="dk1"/>
                  </a:solidFill>
                  <a:latin typeface="Nunito"/>
                </a:rPr>
                <a:t>current</a:t>
              </a:r>
              <a:r>
                <a:rPr lang="fr-FR" dirty="0">
                  <a:solidFill>
                    <a:schemeClr val="dk1"/>
                  </a:solidFill>
                  <a:latin typeface="Nunito"/>
                </a:rPr>
                <a:t> </a:t>
              </a:r>
              <a:r>
                <a:rPr lang="fr-FR" err="1">
                  <a:solidFill>
                    <a:schemeClr val="dk1"/>
                  </a:solidFill>
                  <a:latin typeface="Nunito"/>
                </a:rPr>
                <a:t>bottleneck</a:t>
              </a:r>
              <a:r>
                <a:rPr lang="fr-FR" dirty="0">
                  <a:solidFill>
                    <a:schemeClr val="dk1"/>
                  </a:solidFill>
                  <a:latin typeface="Nunito"/>
                </a:rPr>
                <a:t> </a:t>
              </a:r>
              <a:r>
                <a:rPr lang="fr-FR" err="1">
                  <a:solidFill>
                    <a:schemeClr val="dk1"/>
                  </a:solidFill>
                  <a:latin typeface="Nunito"/>
                </a:rPr>
                <a:t>is</a:t>
              </a:r>
              <a:r>
                <a:rPr lang="fr-FR" dirty="0">
                  <a:solidFill>
                    <a:schemeClr val="dk1"/>
                  </a:solidFill>
                  <a:latin typeface="Nunito"/>
                </a:rPr>
                <a:t> the </a:t>
              </a:r>
              <a:r>
                <a:rPr lang="fr-FR" err="1">
                  <a:solidFill>
                    <a:schemeClr val="dk1"/>
                  </a:solidFill>
                  <a:latin typeface="Nunito"/>
                </a:rPr>
                <a:t>granularity</a:t>
              </a:r>
              <a:r>
                <a:rPr lang="fr-FR" dirty="0">
                  <a:solidFill>
                    <a:schemeClr val="dk1"/>
                  </a:solidFill>
                  <a:latin typeface="Nunito"/>
                </a:rPr>
                <a:t> of the application and </a:t>
              </a:r>
              <a:r>
                <a:rPr lang="fr-FR" err="1">
                  <a:solidFill>
                    <a:schemeClr val="dk1"/>
                  </a:solidFill>
                  <a:latin typeface="Nunito"/>
                </a:rPr>
                <a:t>exposing</a:t>
              </a:r>
              <a:r>
                <a:rPr lang="fr-FR" dirty="0">
                  <a:solidFill>
                    <a:schemeClr val="dk1"/>
                  </a:solidFill>
                  <a:latin typeface="Nunito"/>
                </a:rPr>
                <a:t> input </a:t>
              </a:r>
              <a:r>
                <a:rPr lang="fr-FR" err="1">
                  <a:solidFill>
                    <a:schemeClr val="dk1"/>
                  </a:solidFill>
                  <a:latin typeface="Nunito"/>
                </a:rPr>
                <a:t>parallelism</a:t>
              </a:r>
              <a:endParaRPr lang="fr-FR">
                <a:solidFill>
                  <a:schemeClr val="dk1"/>
                </a:solidFill>
                <a:latin typeface="Nunito"/>
              </a:endParaRPr>
            </a:p>
          </p:txBody>
        </p:sp>
        <p:pic>
          <p:nvPicPr>
            <p:cNvPr id="13" name="Image 12" descr="Une image contenant texte, capture d’écran, Caractère coloré, Police&#10;&#10;Description générée automatiquement">
              <a:extLst>
                <a:ext uri="{FF2B5EF4-FFF2-40B4-BE49-F238E27FC236}">
                  <a16:creationId xmlns:a16="http://schemas.microsoft.com/office/drawing/2014/main" id="{9FD6F301-5388-6A96-7497-6D527FAA00E7}"/>
                </a:ext>
              </a:extLst>
            </p:cNvPr>
            <p:cNvPicPr>
              <a:picLocks noChangeAspect="1"/>
            </p:cNvPicPr>
            <p:nvPr/>
          </p:nvPicPr>
          <p:blipFill>
            <a:blip r:embed="rId5"/>
            <a:stretch>
              <a:fillRect/>
            </a:stretch>
          </p:blipFill>
          <p:spPr>
            <a:xfrm>
              <a:off x="3288820" y="2683379"/>
              <a:ext cx="3116293" cy="1739253"/>
            </a:xfrm>
            <a:prstGeom prst="rect">
              <a:avLst/>
            </a:prstGeom>
          </p:spPr>
        </p:pic>
      </p:grpSp>
      <p:grpSp>
        <p:nvGrpSpPr>
          <p:cNvPr id="8" name="Groupe 7">
            <a:extLst>
              <a:ext uri="{FF2B5EF4-FFF2-40B4-BE49-F238E27FC236}">
                <a16:creationId xmlns:a16="http://schemas.microsoft.com/office/drawing/2014/main" id="{A09A3519-D77E-AA86-3CC6-5D1126E0FF63}"/>
              </a:ext>
            </a:extLst>
          </p:cNvPr>
          <p:cNvGrpSpPr/>
          <p:nvPr/>
        </p:nvGrpSpPr>
        <p:grpSpPr>
          <a:xfrm>
            <a:off x="4737898" y="1372679"/>
            <a:ext cx="4003777" cy="1282361"/>
            <a:chOff x="4737898" y="1372679"/>
            <a:chExt cx="4003777" cy="1282361"/>
          </a:xfrm>
        </p:grpSpPr>
        <p:sp>
          <p:nvSpPr>
            <p:cNvPr id="14" name="ZoneTexte 13">
              <a:extLst>
                <a:ext uri="{FF2B5EF4-FFF2-40B4-BE49-F238E27FC236}">
                  <a16:creationId xmlns:a16="http://schemas.microsoft.com/office/drawing/2014/main" id="{9D261C0D-5D23-AEDA-F2C8-F6D6BD3C6A16}"/>
                </a:ext>
              </a:extLst>
            </p:cNvPr>
            <p:cNvSpPr txBox="1"/>
            <p:nvPr/>
          </p:nvSpPr>
          <p:spPr>
            <a:xfrm>
              <a:off x="5044296" y="1372679"/>
              <a:ext cx="35734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Nunito"/>
                </a:rPr>
                <a:t>we seek to parallelize as much as possible</a:t>
              </a:r>
            </a:p>
          </p:txBody>
        </p:sp>
        <p:sp>
          <p:nvSpPr>
            <p:cNvPr id="15" name="Google Shape;1102;p46">
              <a:extLst>
                <a:ext uri="{FF2B5EF4-FFF2-40B4-BE49-F238E27FC236}">
                  <a16:creationId xmlns:a16="http://schemas.microsoft.com/office/drawing/2014/main" id="{50A89696-22F5-0A7E-4FE0-1B12BECB66DB}"/>
                </a:ext>
              </a:extLst>
            </p:cNvPr>
            <p:cNvSpPr/>
            <p:nvPr/>
          </p:nvSpPr>
          <p:spPr>
            <a:xfrm>
              <a:off x="5050605" y="1698102"/>
              <a:ext cx="3399929" cy="256042"/>
            </a:xfrm>
            <a:prstGeom prst="roundRect">
              <a:avLst>
                <a:gd name="adj" fmla="val 16667"/>
              </a:avLst>
            </a:prstGeom>
            <a:noFill/>
            <a:ln>
              <a:solidFill>
                <a:srgbClr val="C00000"/>
              </a:solidFill>
            </a:ln>
          </p:spPr>
          <p:txBody>
            <a:bodyPr spcFirstLastPara="1" wrap="square" lIns="0" tIns="0" rIns="0" bIns="0" anchor="ctr" anchorCtr="0">
              <a:noAutofit/>
            </a:bodyPr>
            <a:lstStyle/>
            <a:p>
              <a:pPr algn="ctr"/>
              <a:r>
                <a:rPr lang="fr" sz="1200" dirty="0" err="1">
                  <a:latin typeface="Nunito"/>
                </a:rPr>
                <a:t>Speedup</a:t>
              </a:r>
              <a:r>
                <a:rPr lang="fr" sz="1200" dirty="0">
                  <a:latin typeface="Nunito"/>
                </a:rPr>
                <a:t> = </a:t>
              </a:r>
              <a:r>
                <a:rPr lang="fr" sz="1200" dirty="0" err="1">
                  <a:latin typeface="Nunito"/>
                </a:rPr>
                <a:t>Latency</a:t>
              </a:r>
              <a:r>
                <a:rPr lang="fr" sz="1200" dirty="0">
                  <a:latin typeface="Nunito"/>
                </a:rPr>
                <a:t> on 1 </a:t>
              </a:r>
              <a:r>
                <a:rPr lang="fr" sz="1200" dirty="0" err="1">
                  <a:latin typeface="Nunito"/>
                </a:rPr>
                <a:t>core</a:t>
              </a:r>
              <a:r>
                <a:rPr lang="fr" sz="1200" dirty="0">
                  <a:latin typeface="Nunito"/>
                </a:rPr>
                <a:t> / </a:t>
              </a:r>
              <a:r>
                <a:rPr lang="fr" sz="1200" dirty="0" err="1">
                  <a:latin typeface="Nunito"/>
                </a:rPr>
                <a:t>Latency</a:t>
              </a:r>
              <a:r>
                <a:rPr lang="fr" sz="1200" dirty="0">
                  <a:latin typeface="Nunito"/>
                </a:rPr>
                <a:t> on x </a:t>
              </a:r>
              <a:r>
                <a:rPr lang="fr" sz="1200" dirty="0" err="1">
                  <a:latin typeface="Nunito"/>
                </a:rPr>
                <a:t>cores</a:t>
              </a:r>
            </a:p>
          </p:txBody>
        </p:sp>
        <p:sp>
          <p:nvSpPr>
            <p:cNvPr id="16" name="Google Shape;1102;p46">
              <a:extLst>
                <a:ext uri="{FF2B5EF4-FFF2-40B4-BE49-F238E27FC236}">
                  <a16:creationId xmlns:a16="http://schemas.microsoft.com/office/drawing/2014/main" id="{559F5DF5-381A-BDBC-52EA-0FE09536F93B}"/>
                </a:ext>
              </a:extLst>
            </p:cNvPr>
            <p:cNvSpPr/>
            <p:nvPr/>
          </p:nvSpPr>
          <p:spPr>
            <a:xfrm>
              <a:off x="4737898" y="2398998"/>
              <a:ext cx="4003777" cy="256042"/>
            </a:xfrm>
            <a:prstGeom prst="roundRect">
              <a:avLst>
                <a:gd name="adj" fmla="val 16667"/>
              </a:avLst>
            </a:prstGeom>
            <a:noFill/>
            <a:ln>
              <a:solidFill>
                <a:srgbClr val="C00000"/>
              </a:solidFill>
            </a:ln>
          </p:spPr>
          <p:txBody>
            <a:bodyPr spcFirstLastPara="1" wrap="square" lIns="0" tIns="0" rIns="0" bIns="0" anchor="ctr" anchorCtr="0">
              <a:noAutofit/>
            </a:bodyPr>
            <a:lstStyle/>
            <a:p>
              <a:pPr algn="ctr"/>
              <a:r>
                <a:rPr lang="fr-FR" sz="1200" dirty="0">
                  <a:solidFill>
                    <a:schemeClr val="dk1"/>
                  </a:solidFill>
                  <a:latin typeface="Nunito"/>
                </a:rPr>
                <a:t>Theory: </a:t>
              </a:r>
              <a:r>
                <a:rPr lang="fr-FR" sz="1200" dirty="0" err="1">
                  <a:solidFill>
                    <a:schemeClr val="dk1"/>
                  </a:solidFill>
                  <a:latin typeface="Nunito"/>
                </a:rPr>
                <a:t>Smax</a:t>
              </a:r>
              <a:r>
                <a:rPr lang="fr-FR" sz="1200" dirty="0">
                  <a:solidFill>
                    <a:schemeClr val="dk1"/>
                  </a:solidFill>
                  <a:latin typeface="Nunito"/>
                </a:rPr>
                <a:t> = </a:t>
              </a:r>
              <a:r>
                <a:rPr lang="fr-FR" sz="1200" dirty="0" err="1">
                  <a:solidFill>
                    <a:schemeClr val="dk1"/>
                  </a:solidFill>
                  <a:latin typeface="Nunito"/>
                </a:rPr>
                <a:t>sequential</a:t>
              </a:r>
              <a:r>
                <a:rPr lang="fr-FR" sz="1200" dirty="0">
                  <a:solidFill>
                    <a:schemeClr val="dk1"/>
                  </a:solidFill>
                  <a:latin typeface="Nunito"/>
                </a:rPr>
                <a:t> time / time of the </a:t>
              </a:r>
              <a:r>
                <a:rPr lang="fr-FR" sz="1200" dirty="0" err="1">
                  <a:solidFill>
                    <a:schemeClr val="dk1"/>
                  </a:solidFill>
                  <a:latin typeface="Nunito"/>
                </a:rPr>
                <a:t>critical</a:t>
              </a:r>
              <a:r>
                <a:rPr lang="fr-FR" sz="1200" dirty="0">
                  <a:solidFill>
                    <a:schemeClr val="dk1"/>
                  </a:solidFill>
                  <a:latin typeface="Nunito"/>
                </a:rPr>
                <a:t> </a:t>
              </a:r>
              <a:r>
                <a:rPr lang="fr-FR" sz="1200" dirty="0" err="1">
                  <a:solidFill>
                    <a:schemeClr val="dk1"/>
                  </a:solidFill>
                  <a:latin typeface="Nunito"/>
                </a:rPr>
                <a:t>path</a:t>
              </a:r>
              <a:endParaRPr lang="fr-FR" sz="1200" dirty="0">
                <a:solidFill>
                  <a:schemeClr val="dk1"/>
                </a:solidFill>
                <a:latin typeface="Nunito"/>
              </a:endParaRPr>
            </a:p>
          </p:txBody>
        </p:sp>
        <p:sp>
          <p:nvSpPr>
            <p:cNvPr id="17" name="Google Shape;1102;p46">
              <a:extLst>
                <a:ext uri="{FF2B5EF4-FFF2-40B4-BE49-F238E27FC236}">
                  <a16:creationId xmlns:a16="http://schemas.microsoft.com/office/drawing/2014/main" id="{4BAAA37B-4CF2-AF47-5021-30451BD6E378}"/>
                </a:ext>
              </a:extLst>
            </p:cNvPr>
            <p:cNvSpPr/>
            <p:nvPr/>
          </p:nvSpPr>
          <p:spPr>
            <a:xfrm>
              <a:off x="5525058" y="2053941"/>
              <a:ext cx="2440241" cy="277608"/>
            </a:xfrm>
            <a:prstGeom prst="roundRect">
              <a:avLst>
                <a:gd name="adj" fmla="val 16667"/>
              </a:avLst>
            </a:prstGeom>
            <a:noFill/>
            <a:ln>
              <a:solidFill>
                <a:srgbClr val="C00000"/>
              </a:solidFill>
            </a:ln>
          </p:spPr>
          <p:txBody>
            <a:bodyPr spcFirstLastPara="1" wrap="square" lIns="0" tIns="0" rIns="0" bIns="0" anchor="ctr" anchorCtr="0">
              <a:noAutofit/>
            </a:bodyPr>
            <a:lstStyle/>
            <a:p>
              <a:pPr algn="ctr"/>
              <a:r>
                <a:rPr lang="fr" sz="1200" dirty="0" err="1">
                  <a:solidFill>
                    <a:schemeClr val="dk1"/>
                  </a:solidFill>
                  <a:latin typeface="Nunito"/>
                </a:rPr>
                <a:t>Dream</a:t>
              </a:r>
              <a:r>
                <a:rPr lang="fr" sz="1200" dirty="0">
                  <a:solidFill>
                    <a:schemeClr val="dk1"/>
                  </a:solidFill>
                  <a:latin typeface="Nunito"/>
                </a:rPr>
                <a:t>: </a:t>
              </a:r>
              <a:r>
                <a:rPr lang="fr" sz="1200" dirty="0" err="1">
                  <a:solidFill>
                    <a:schemeClr val="dk1"/>
                  </a:solidFill>
                  <a:latin typeface="Nunito"/>
                </a:rPr>
                <a:t>Smax</a:t>
              </a:r>
              <a:r>
                <a:rPr lang="fr" sz="1200" dirty="0">
                  <a:solidFill>
                    <a:schemeClr val="dk1"/>
                  </a:solidFill>
                  <a:latin typeface="Nunito"/>
                </a:rPr>
                <a:t> = </a:t>
              </a:r>
              <a:r>
                <a:rPr lang="fr" sz="1200" dirty="0" err="1">
                  <a:solidFill>
                    <a:schemeClr val="dk1"/>
                  </a:solidFill>
                  <a:latin typeface="Nunito"/>
                </a:rPr>
                <a:t>number</a:t>
              </a:r>
              <a:r>
                <a:rPr lang="fr" sz="1200" dirty="0">
                  <a:solidFill>
                    <a:schemeClr val="dk1"/>
                  </a:solidFill>
                  <a:latin typeface="Nunito"/>
                </a:rPr>
                <a:t> of </a:t>
              </a:r>
              <a:r>
                <a:rPr lang="fr" sz="1200" dirty="0" err="1">
                  <a:solidFill>
                    <a:schemeClr val="dk1"/>
                  </a:solidFill>
                  <a:latin typeface="Nunito"/>
                </a:rPr>
                <a:t>cores</a:t>
              </a:r>
              <a:endParaRPr lang="fr-FR" dirty="0" err="1">
                <a:solidFill>
                  <a:schemeClr val="dk1"/>
                </a:solidFill>
              </a:endParaRPr>
            </a:p>
          </p:txBody>
        </p:sp>
      </p:grpSp>
    </p:spTree>
    <p:extLst>
      <p:ext uri="{BB962C8B-B14F-4D97-AF65-F5344CB8AC3E}">
        <p14:creationId xmlns:p14="http://schemas.microsoft.com/office/powerpoint/2010/main" val="1767422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4B649-5679-9A63-31CC-5C511C480289}"/>
              </a:ext>
            </a:extLst>
          </p:cNvPr>
          <p:cNvSpPr>
            <a:spLocks noGrp="1"/>
          </p:cNvSpPr>
          <p:nvPr>
            <p:ph type="title"/>
          </p:nvPr>
        </p:nvSpPr>
        <p:spPr/>
        <p:txBody>
          <a:bodyPr>
            <a:normAutofit fontScale="90000"/>
          </a:bodyPr>
          <a:lstStyle/>
          <a:p>
            <a:r>
              <a:rPr lang="fr-FR"/>
              <a:t>Software </a:t>
            </a:r>
            <a:r>
              <a:rPr lang="fr-FR" err="1"/>
              <a:t>Productivity</a:t>
            </a:r>
            <a:r>
              <a:rPr lang="fr-FR"/>
              <a:t> Gap</a:t>
            </a:r>
          </a:p>
        </p:txBody>
      </p:sp>
      <p:sp>
        <p:nvSpPr>
          <p:cNvPr id="4" name="Espace réservé du numéro de diapositive 3">
            <a:extLst>
              <a:ext uri="{FF2B5EF4-FFF2-40B4-BE49-F238E27FC236}">
                <a16:creationId xmlns:a16="http://schemas.microsoft.com/office/drawing/2014/main" id="{671032B2-FA85-0326-BDF9-4FD8C04820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t>7</a:t>
            </a:fld>
            <a:endParaRPr lang="fr-FR"/>
          </a:p>
        </p:txBody>
      </p:sp>
      <p:grpSp>
        <p:nvGrpSpPr>
          <p:cNvPr id="15" name="Google Shape;161;p15">
            <a:extLst>
              <a:ext uri="{FF2B5EF4-FFF2-40B4-BE49-F238E27FC236}">
                <a16:creationId xmlns:a16="http://schemas.microsoft.com/office/drawing/2014/main" id="{13B03D2C-E740-BBFE-4C18-2EC8CAF43445}"/>
              </a:ext>
            </a:extLst>
          </p:cNvPr>
          <p:cNvGrpSpPr/>
          <p:nvPr/>
        </p:nvGrpSpPr>
        <p:grpSpPr>
          <a:xfrm>
            <a:off x="555441" y="2538449"/>
            <a:ext cx="947131" cy="947129"/>
            <a:chOff x="5619550" y="3198175"/>
            <a:chExt cx="1406700" cy="1406700"/>
          </a:xfrm>
        </p:grpSpPr>
        <p:sp>
          <p:nvSpPr>
            <p:cNvPr id="6" name="Google Shape;162;p15">
              <a:extLst>
                <a:ext uri="{FF2B5EF4-FFF2-40B4-BE49-F238E27FC236}">
                  <a16:creationId xmlns:a16="http://schemas.microsoft.com/office/drawing/2014/main" id="{15D50CAF-2834-5909-E390-78532B6EEAEA}"/>
                </a:ext>
              </a:extLst>
            </p:cNvPr>
            <p:cNvSpPr/>
            <p:nvPr/>
          </p:nvSpPr>
          <p:spPr>
            <a:xfrm rot="5400000">
              <a:off x="6291850" y="2917443"/>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7" name="Google Shape;163;p15">
              <a:extLst>
                <a:ext uri="{FF2B5EF4-FFF2-40B4-BE49-F238E27FC236}">
                  <a16:creationId xmlns:a16="http://schemas.microsoft.com/office/drawing/2014/main" id="{CC512884-782C-D2D8-E40A-99B6AC82E964}"/>
                </a:ext>
              </a:extLst>
            </p:cNvPr>
            <p:cNvSpPr/>
            <p:nvPr/>
          </p:nvSpPr>
          <p:spPr>
            <a:xfrm rot="5400000">
              <a:off x="6291850" y="3104571"/>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8" name="Google Shape;164;p15">
              <a:extLst>
                <a:ext uri="{FF2B5EF4-FFF2-40B4-BE49-F238E27FC236}">
                  <a16:creationId xmlns:a16="http://schemas.microsoft.com/office/drawing/2014/main" id="{06543144-578C-B0B3-F028-EADD62A0C077}"/>
                </a:ext>
              </a:extLst>
            </p:cNvPr>
            <p:cNvSpPr/>
            <p:nvPr/>
          </p:nvSpPr>
          <p:spPr>
            <a:xfrm rot="5400000">
              <a:off x="6291850" y="3291698"/>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9" name="Google Shape;165;p15">
              <a:extLst>
                <a:ext uri="{FF2B5EF4-FFF2-40B4-BE49-F238E27FC236}">
                  <a16:creationId xmlns:a16="http://schemas.microsoft.com/office/drawing/2014/main" id="{835E9AC9-D5BA-BAF9-DD50-4D962B1C5FE4}"/>
                </a:ext>
              </a:extLst>
            </p:cNvPr>
            <p:cNvSpPr/>
            <p:nvPr/>
          </p:nvSpPr>
          <p:spPr>
            <a:xfrm rot="5400000">
              <a:off x="6291850" y="3478826"/>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0" name="Google Shape;166;p15">
              <a:extLst>
                <a:ext uri="{FF2B5EF4-FFF2-40B4-BE49-F238E27FC236}">
                  <a16:creationId xmlns:a16="http://schemas.microsoft.com/office/drawing/2014/main" id="{962A2899-E20E-8D34-6AC3-F7735876E993}"/>
                </a:ext>
              </a:extLst>
            </p:cNvPr>
            <p:cNvSpPr/>
            <p:nvPr/>
          </p:nvSpPr>
          <p:spPr>
            <a:xfrm>
              <a:off x="6011267"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1" name="Google Shape;167;p15">
              <a:extLst>
                <a:ext uri="{FF2B5EF4-FFF2-40B4-BE49-F238E27FC236}">
                  <a16:creationId xmlns:a16="http://schemas.microsoft.com/office/drawing/2014/main" id="{88C0E631-5D5F-3695-D838-705ECB941F7E}"/>
                </a:ext>
              </a:extLst>
            </p:cNvPr>
            <p:cNvSpPr/>
            <p:nvPr/>
          </p:nvSpPr>
          <p:spPr>
            <a:xfrm>
              <a:off x="6198395"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2" name="Google Shape;168;p15">
              <a:extLst>
                <a:ext uri="{FF2B5EF4-FFF2-40B4-BE49-F238E27FC236}">
                  <a16:creationId xmlns:a16="http://schemas.microsoft.com/office/drawing/2014/main" id="{1B6391E0-D049-01A1-EB33-ECD5685CC390}"/>
                </a:ext>
              </a:extLst>
            </p:cNvPr>
            <p:cNvSpPr/>
            <p:nvPr/>
          </p:nvSpPr>
          <p:spPr>
            <a:xfrm>
              <a:off x="6385522"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3" name="Google Shape;169;p15">
              <a:extLst>
                <a:ext uri="{FF2B5EF4-FFF2-40B4-BE49-F238E27FC236}">
                  <a16:creationId xmlns:a16="http://schemas.microsoft.com/office/drawing/2014/main" id="{358488B0-7169-B180-0A9B-C5A1F43890A9}"/>
                </a:ext>
              </a:extLst>
            </p:cNvPr>
            <p:cNvSpPr/>
            <p:nvPr/>
          </p:nvSpPr>
          <p:spPr>
            <a:xfrm>
              <a:off x="6572650"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14" name="Google Shape;170;p15">
              <a:extLst>
                <a:ext uri="{FF2B5EF4-FFF2-40B4-BE49-F238E27FC236}">
                  <a16:creationId xmlns:a16="http://schemas.microsoft.com/office/drawing/2014/main" id="{4011C343-F9AA-FB1F-DE3C-0FCEC0B6A2F0}"/>
                </a:ext>
              </a:extLst>
            </p:cNvPr>
            <p:cNvSpPr/>
            <p:nvPr/>
          </p:nvSpPr>
          <p:spPr>
            <a:xfrm>
              <a:off x="5801694" y="3402395"/>
              <a:ext cx="1070100" cy="998100"/>
            </a:xfrm>
            <a:prstGeom prst="roundRect">
              <a:avLst>
                <a:gd name="adj" fmla="val 16667"/>
              </a:avLst>
            </a:prstGeom>
            <a:solidFill>
              <a:srgbClr val="000000"/>
            </a:solidFill>
            <a:ln w="28575" cap="flat" cmpd="sng">
              <a:solidFill>
                <a:srgbClr val="FFFFFF"/>
              </a:solidFill>
              <a:prstDash val="solid"/>
              <a:round/>
              <a:headEnd type="none" w="sm" len="sm"/>
              <a:tailEnd type="none" w="sm" len="sm"/>
            </a:ln>
          </p:spPr>
          <p:txBody>
            <a:bodyPr spcFirstLastPara="1" wrap="square" lIns="79375" tIns="134375" rIns="79375" bIns="134375" anchor="ctr" anchorCtr="0">
              <a:noAutofit/>
            </a:bodyPr>
            <a:lstStyle/>
            <a:p>
              <a:pPr marL="0" lvl="0" indent="0" algn="ctr" rtl="0">
                <a:spcBef>
                  <a:spcPts val="0"/>
                </a:spcBef>
                <a:spcAft>
                  <a:spcPts val="0"/>
                </a:spcAft>
                <a:buNone/>
              </a:pPr>
              <a:endParaRPr sz="3500">
                <a:solidFill>
                  <a:srgbClr val="FFFFFF"/>
                </a:solidFill>
                <a:latin typeface="Nunito"/>
                <a:ea typeface="Nunito"/>
                <a:cs typeface="Nunito"/>
                <a:sym typeface="Nunito"/>
              </a:endParaRPr>
            </a:p>
          </p:txBody>
        </p:sp>
      </p:grpSp>
      <p:sp>
        <p:nvSpPr>
          <p:cNvPr id="17" name="Google Shape;171;p15">
            <a:extLst>
              <a:ext uri="{FF2B5EF4-FFF2-40B4-BE49-F238E27FC236}">
                <a16:creationId xmlns:a16="http://schemas.microsoft.com/office/drawing/2014/main" id="{7A03C9C1-A889-ACA9-7D38-EF5A384DF0B4}"/>
              </a:ext>
            </a:extLst>
          </p:cNvPr>
          <p:cNvSpPr/>
          <p:nvPr/>
        </p:nvSpPr>
        <p:spPr>
          <a:xfrm>
            <a:off x="791366" y="2790679"/>
            <a:ext cx="475500" cy="442500"/>
          </a:xfrm>
          <a:prstGeom prst="roundRect">
            <a:avLst>
              <a:gd name="adj" fmla="val 16667"/>
            </a:avLst>
          </a:prstGeom>
          <a:solidFill>
            <a:srgbClr val="000000"/>
          </a:solidFill>
          <a:ln w="28575" cap="flat" cmpd="sng">
            <a:solidFill>
              <a:srgbClr val="FFFFFF"/>
            </a:solidFill>
            <a:prstDash val="solid"/>
            <a:round/>
            <a:headEnd type="none" w="sm" len="sm"/>
            <a:tailEnd type="none" w="sm" len="sm"/>
          </a:ln>
        </p:spPr>
        <p:txBody>
          <a:bodyPr spcFirstLastPara="1" wrap="square" lIns="79375" tIns="134375" rIns="79375" bIns="134375" anchor="ctr" anchorCtr="0">
            <a:noAutofit/>
          </a:bodyPr>
          <a:lstStyle/>
          <a:p>
            <a:pPr marL="0" lvl="0" indent="0" algn="ctr" rtl="0">
              <a:spcBef>
                <a:spcPts val="0"/>
              </a:spcBef>
              <a:spcAft>
                <a:spcPts val="0"/>
              </a:spcAft>
              <a:buNone/>
            </a:pPr>
            <a:endParaRPr sz="3500">
              <a:solidFill>
                <a:srgbClr val="FFFFFF"/>
              </a:solidFill>
              <a:latin typeface="Nunito"/>
              <a:ea typeface="Nunito"/>
              <a:cs typeface="Nunito"/>
              <a:sym typeface="Nunito"/>
            </a:endParaRPr>
          </a:p>
        </p:txBody>
      </p:sp>
      <p:grpSp>
        <p:nvGrpSpPr>
          <p:cNvPr id="28" name="Google Shape;172;p15">
            <a:extLst>
              <a:ext uri="{FF2B5EF4-FFF2-40B4-BE49-F238E27FC236}">
                <a16:creationId xmlns:a16="http://schemas.microsoft.com/office/drawing/2014/main" id="{412F7B21-21B0-C4D6-8216-2131EB1BA8B1}"/>
              </a:ext>
            </a:extLst>
          </p:cNvPr>
          <p:cNvGrpSpPr/>
          <p:nvPr/>
        </p:nvGrpSpPr>
        <p:grpSpPr>
          <a:xfrm>
            <a:off x="1522982" y="1937686"/>
            <a:ext cx="947131" cy="947129"/>
            <a:chOff x="5619550" y="3198175"/>
            <a:chExt cx="1406700" cy="1406700"/>
          </a:xfrm>
        </p:grpSpPr>
        <p:sp>
          <p:nvSpPr>
            <p:cNvPr id="19" name="Google Shape;173;p15">
              <a:extLst>
                <a:ext uri="{FF2B5EF4-FFF2-40B4-BE49-F238E27FC236}">
                  <a16:creationId xmlns:a16="http://schemas.microsoft.com/office/drawing/2014/main" id="{2F667C39-E206-7D67-FD45-C25425405572}"/>
                </a:ext>
              </a:extLst>
            </p:cNvPr>
            <p:cNvSpPr/>
            <p:nvPr/>
          </p:nvSpPr>
          <p:spPr>
            <a:xfrm rot="5400000">
              <a:off x="6291850" y="2917443"/>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20" name="Google Shape;174;p15">
              <a:extLst>
                <a:ext uri="{FF2B5EF4-FFF2-40B4-BE49-F238E27FC236}">
                  <a16:creationId xmlns:a16="http://schemas.microsoft.com/office/drawing/2014/main" id="{57DFEA05-E9A8-8628-A128-E3C170CA8B7A}"/>
                </a:ext>
              </a:extLst>
            </p:cNvPr>
            <p:cNvSpPr/>
            <p:nvPr/>
          </p:nvSpPr>
          <p:spPr>
            <a:xfrm rot="5400000">
              <a:off x="6291850" y="3104571"/>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21" name="Google Shape;175;p15">
              <a:extLst>
                <a:ext uri="{FF2B5EF4-FFF2-40B4-BE49-F238E27FC236}">
                  <a16:creationId xmlns:a16="http://schemas.microsoft.com/office/drawing/2014/main" id="{663234B0-5143-D91C-A9F6-AA80802D0C77}"/>
                </a:ext>
              </a:extLst>
            </p:cNvPr>
            <p:cNvSpPr/>
            <p:nvPr/>
          </p:nvSpPr>
          <p:spPr>
            <a:xfrm rot="5400000">
              <a:off x="6291850" y="3291698"/>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22" name="Google Shape;176;p15">
              <a:extLst>
                <a:ext uri="{FF2B5EF4-FFF2-40B4-BE49-F238E27FC236}">
                  <a16:creationId xmlns:a16="http://schemas.microsoft.com/office/drawing/2014/main" id="{99FB485F-B7F2-8677-6B6B-51DF18765DAA}"/>
                </a:ext>
              </a:extLst>
            </p:cNvPr>
            <p:cNvSpPr/>
            <p:nvPr/>
          </p:nvSpPr>
          <p:spPr>
            <a:xfrm rot="5400000">
              <a:off x="6291850" y="3478826"/>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23" name="Google Shape;177;p15">
              <a:extLst>
                <a:ext uri="{FF2B5EF4-FFF2-40B4-BE49-F238E27FC236}">
                  <a16:creationId xmlns:a16="http://schemas.microsoft.com/office/drawing/2014/main" id="{B8A0A9B1-1FF4-F8FD-B69D-1D1DB2685A92}"/>
                </a:ext>
              </a:extLst>
            </p:cNvPr>
            <p:cNvSpPr/>
            <p:nvPr/>
          </p:nvSpPr>
          <p:spPr>
            <a:xfrm>
              <a:off x="6011267"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24" name="Google Shape;178;p15">
              <a:extLst>
                <a:ext uri="{FF2B5EF4-FFF2-40B4-BE49-F238E27FC236}">
                  <a16:creationId xmlns:a16="http://schemas.microsoft.com/office/drawing/2014/main" id="{099B9078-F29F-F939-7802-14975FC22486}"/>
                </a:ext>
              </a:extLst>
            </p:cNvPr>
            <p:cNvSpPr/>
            <p:nvPr/>
          </p:nvSpPr>
          <p:spPr>
            <a:xfrm>
              <a:off x="6198395"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25" name="Google Shape;179;p15">
              <a:extLst>
                <a:ext uri="{FF2B5EF4-FFF2-40B4-BE49-F238E27FC236}">
                  <a16:creationId xmlns:a16="http://schemas.microsoft.com/office/drawing/2014/main" id="{1D0CB77D-AF24-7A4D-B148-AAB210733660}"/>
                </a:ext>
              </a:extLst>
            </p:cNvPr>
            <p:cNvSpPr/>
            <p:nvPr/>
          </p:nvSpPr>
          <p:spPr>
            <a:xfrm>
              <a:off x="6385522"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26" name="Google Shape;180;p15">
              <a:extLst>
                <a:ext uri="{FF2B5EF4-FFF2-40B4-BE49-F238E27FC236}">
                  <a16:creationId xmlns:a16="http://schemas.microsoft.com/office/drawing/2014/main" id="{D99D8B01-202E-E2CB-AC82-F07309EF2257}"/>
                </a:ext>
              </a:extLst>
            </p:cNvPr>
            <p:cNvSpPr/>
            <p:nvPr/>
          </p:nvSpPr>
          <p:spPr>
            <a:xfrm>
              <a:off x="6572650"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27" name="Google Shape;181;p15">
              <a:extLst>
                <a:ext uri="{FF2B5EF4-FFF2-40B4-BE49-F238E27FC236}">
                  <a16:creationId xmlns:a16="http://schemas.microsoft.com/office/drawing/2014/main" id="{F76B3989-BC59-D2CB-A919-DDF9BB0EFFC2}"/>
                </a:ext>
              </a:extLst>
            </p:cNvPr>
            <p:cNvSpPr/>
            <p:nvPr/>
          </p:nvSpPr>
          <p:spPr>
            <a:xfrm>
              <a:off x="5801694" y="3402395"/>
              <a:ext cx="1070100" cy="998100"/>
            </a:xfrm>
            <a:prstGeom prst="roundRect">
              <a:avLst>
                <a:gd name="adj" fmla="val 16667"/>
              </a:avLst>
            </a:prstGeom>
            <a:solidFill>
              <a:srgbClr val="000000"/>
            </a:solidFill>
            <a:ln w="28575" cap="flat" cmpd="sng">
              <a:solidFill>
                <a:srgbClr val="FFFFFF"/>
              </a:solidFill>
              <a:prstDash val="solid"/>
              <a:round/>
              <a:headEnd type="none" w="sm" len="sm"/>
              <a:tailEnd type="none" w="sm" len="sm"/>
            </a:ln>
          </p:spPr>
          <p:txBody>
            <a:bodyPr spcFirstLastPara="1" wrap="square" lIns="79375" tIns="134375" rIns="79375" bIns="134375" anchor="ctr" anchorCtr="0">
              <a:noAutofit/>
            </a:bodyPr>
            <a:lstStyle/>
            <a:p>
              <a:pPr marL="0" lvl="0" indent="0" algn="ctr" rtl="0">
                <a:spcBef>
                  <a:spcPts val="0"/>
                </a:spcBef>
                <a:spcAft>
                  <a:spcPts val="0"/>
                </a:spcAft>
                <a:buNone/>
              </a:pPr>
              <a:endParaRPr sz="3500">
                <a:solidFill>
                  <a:srgbClr val="FFFFFF"/>
                </a:solidFill>
                <a:latin typeface="Nunito"/>
                <a:ea typeface="Nunito"/>
                <a:cs typeface="Nunito"/>
                <a:sym typeface="Nunito"/>
              </a:endParaRPr>
            </a:p>
          </p:txBody>
        </p:sp>
      </p:grpSp>
      <p:sp>
        <p:nvSpPr>
          <p:cNvPr id="30" name="Google Shape;182;p15">
            <a:extLst>
              <a:ext uri="{FF2B5EF4-FFF2-40B4-BE49-F238E27FC236}">
                <a16:creationId xmlns:a16="http://schemas.microsoft.com/office/drawing/2014/main" id="{20643045-CD28-E1C4-356F-6465E13BD78A}"/>
              </a:ext>
            </a:extLst>
          </p:cNvPr>
          <p:cNvSpPr/>
          <p:nvPr/>
        </p:nvSpPr>
        <p:spPr>
          <a:xfrm>
            <a:off x="1758906" y="2189919"/>
            <a:ext cx="195900" cy="182100"/>
          </a:xfrm>
          <a:prstGeom prst="roundRect">
            <a:avLst>
              <a:gd name="adj" fmla="val 16667"/>
            </a:avLst>
          </a:prstGeom>
          <a:solidFill>
            <a:srgbClr val="000000"/>
          </a:solidFill>
          <a:ln w="28575" cap="flat" cmpd="sng">
            <a:solidFill>
              <a:srgbClr val="FFFFFF"/>
            </a:solidFill>
            <a:prstDash val="solid"/>
            <a:round/>
            <a:headEnd type="none" w="sm" len="sm"/>
            <a:tailEnd type="none" w="sm" len="sm"/>
          </a:ln>
        </p:spPr>
        <p:txBody>
          <a:bodyPr spcFirstLastPara="1" wrap="square" lIns="79375" tIns="134375" rIns="79375" bIns="134375" anchor="ctr" anchorCtr="0">
            <a:noAutofit/>
          </a:bodyPr>
          <a:lstStyle/>
          <a:p>
            <a:pPr marL="0" lvl="0" indent="0" algn="ctr" rtl="0">
              <a:spcBef>
                <a:spcPts val="0"/>
              </a:spcBef>
              <a:spcAft>
                <a:spcPts val="0"/>
              </a:spcAft>
              <a:buNone/>
            </a:pPr>
            <a:endParaRPr sz="3500">
              <a:solidFill>
                <a:srgbClr val="FFFFFF"/>
              </a:solidFill>
              <a:latin typeface="Nunito"/>
              <a:ea typeface="Nunito"/>
              <a:cs typeface="Nunito"/>
              <a:sym typeface="Nunito"/>
            </a:endParaRPr>
          </a:p>
        </p:txBody>
      </p:sp>
      <p:sp>
        <p:nvSpPr>
          <p:cNvPr id="32" name="Google Shape;183;p15">
            <a:extLst>
              <a:ext uri="{FF2B5EF4-FFF2-40B4-BE49-F238E27FC236}">
                <a16:creationId xmlns:a16="http://schemas.microsoft.com/office/drawing/2014/main" id="{29984ED6-456D-AD4C-70EB-29E5A0D9B099}"/>
              </a:ext>
            </a:extLst>
          </p:cNvPr>
          <p:cNvSpPr/>
          <p:nvPr/>
        </p:nvSpPr>
        <p:spPr>
          <a:xfrm>
            <a:off x="2047576" y="2189919"/>
            <a:ext cx="195900" cy="182100"/>
          </a:xfrm>
          <a:prstGeom prst="roundRect">
            <a:avLst>
              <a:gd name="adj" fmla="val 16667"/>
            </a:avLst>
          </a:prstGeom>
          <a:solidFill>
            <a:srgbClr val="000000"/>
          </a:solidFill>
          <a:ln w="28575" cap="flat" cmpd="sng">
            <a:solidFill>
              <a:srgbClr val="FFFFFF"/>
            </a:solidFill>
            <a:prstDash val="solid"/>
            <a:round/>
            <a:headEnd type="none" w="sm" len="sm"/>
            <a:tailEnd type="none" w="sm" len="sm"/>
          </a:ln>
        </p:spPr>
        <p:txBody>
          <a:bodyPr spcFirstLastPara="1" wrap="square" lIns="79375" tIns="134375" rIns="79375" bIns="134375" anchor="ctr" anchorCtr="0">
            <a:noAutofit/>
          </a:bodyPr>
          <a:lstStyle/>
          <a:p>
            <a:pPr marL="0" lvl="0" indent="0" algn="ctr" rtl="0">
              <a:spcBef>
                <a:spcPts val="0"/>
              </a:spcBef>
              <a:spcAft>
                <a:spcPts val="0"/>
              </a:spcAft>
              <a:buNone/>
            </a:pPr>
            <a:endParaRPr sz="3500">
              <a:solidFill>
                <a:srgbClr val="FFFFFF"/>
              </a:solidFill>
              <a:latin typeface="Nunito"/>
              <a:ea typeface="Nunito"/>
              <a:cs typeface="Nunito"/>
              <a:sym typeface="Nunito"/>
            </a:endParaRPr>
          </a:p>
        </p:txBody>
      </p:sp>
      <p:sp>
        <p:nvSpPr>
          <p:cNvPr id="34" name="Google Shape;184;p15">
            <a:extLst>
              <a:ext uri="{FF2B5EF4-FFF2-40B4-BE49-F238E27FC236}">
                <a16:creationId xmlns:a16="http://schemas.microsoft.com/office/drawing/2014/main" id="{007403BA-134B-B25E-3B6E-34348FD86FD8}"/>
              </a:ext>
            </a:extLst>
          </p:cNvPr>
          <p:cNvSpPr/>
          <p:nvPr/>
        </p:nvSpPr>
        <p:spPr>
          <a:xfrm>
            <a:off x="1758906" y="2478574"/>
            <a:ext cx="195900" cy="182100"/>
          </a:xfrm>
          <a:prstGeom prst="roundRect">
            <a:avLst>
              <a:gd name="adj" fmla="val 16667"/>
            </a:avLst>
          </a:prstGeom>
          <a:solidFill>
            <a:srgbClr val="000000"/>
          </a:solidFill>
          <a:ln w="28575" cap="flat" cmpd="sng">
            <a:solidFill>
              <a:srgbClr val="FFFFFF"/>
            </a:solidFill>
            <a:prstDash val="solid"/>
            <a:round/>
            <a:headEnd type="none" w="sm" len="sm"/>
            <a:tailEnd type="none" w="sm" len="sm"/>
          </a:ln>
        </p:spPr>
        <p:txBody>
          <a:bodyPr spcFirstLastPara="1" wrap="square" lIns="79375" tIns="134375" rIns="79375" bIns="134375" anchor="ctr" anchorCtr="0">
            <a:noAutofit/>
          </a:bodyPr>
          <a:lstStyle/>
          <a:p>
            <a:pPr marL="0" lvl="0" indent="0" algn="ctr" rtl="0">
              <a:spcBef>
                <a:spcPts val="0"/>
              </a:spcBef>
              <a:spcAft>
                <a:spcPts val="0"/>
              </a:spcAft>
              <a:buNone/>
            </a:pPr>
            <a:endParaRPr sz="3500">
              <a:solidFill>
                <a:srgbClr val="FFFFFF"/>
              </a:solidFill>
              <a:latin typeface="Nunito"/>
              <a:ea typeface="Nunito"/>
              <a:cs typeface="Nunito"/>
              <a:sym typeface="Nunito"/>
            </a:endParaRPr>
          </a:p>
        </p:txBody>
      </p:sp>
      <p:sp>
        <p:nvSpPr>
          <p:cNvPr id="36" name="Google Shape;185;p15">
            <a:extLst>
              <a:ext uri="{FF2B5EF4-FFF2-40B4-BE49-F238E27FC236}">
                <a16:creationId xmlns:a16="http://schemas.microsoft.com/office/drawing/2014/main" id="{8124389A-8433-3958-5897-9E144939B0AD}"/>
              </a:ext>
            </a:extLst>
          </p:cNvPr>
          <p:cNvSpPr/>
          <p:nvPr/>
        </p:nvSpPr>
        <p:spPr>
          <a:xfrm>
            <a:off x="2047576" y="2478574"/>
            <a:ext cx="195900" cy="182100"/>
          </a:xfrm>
          <a:prstGeom prst="roundRect">
            <a:avLst>
              <a:gd name="adj" fmla="val 16667"/>
            </a:avLst>
          </a:prstGeom>
          <a:solidFill>
            <a:srgbClr val="000000"/>
          </a:solidFill>
          <a:ln w="28575" cap="flat" cmpd="sng">
            <a:solidFill>
              <a:srgbClr val="FFFFFF"/>
            </a:solidFill>
            <a:prstDash val="solid"/>
            <a:round/>
            <a:headEnd type="none" w="sm" len="sm"/>
            <a:tailEnd type="none" w="sm" len="sm"/>
          </a:ln>
        </p:spPr>
        <p:txBody>
          <a:bodyPr spcFirstLastPara="1" wrap="square" lIns="79375" tIns="134375" rIns="79375" bIns="134375" anchor="ctr" anchorCtr="0">
            <a:noAutofit/>
          </a:bodyPr>
          <a:lstStyle/>
          <a:p>
            <a:pPr marL="0" lvl="0" indent="0" algn="ctr" rtl="0">
              <a:spcBef>
                <a:spcPts val="0"/>
              </a:spcBef>
              <a:spcAft>
                <a:spcPts val="0"/>
              </a:spcAft>
              <a:buNone/>
            </a:pPr>
            <a:endParaRPr sz="3500">
              <a:solidFill>
                <a:srgbClr val="FFFFFF"/>
              </a:solidFill>
              <a:latin typeface="Nunito"/>
              <a:ea typeface="Nunito"/>
              <a:cs typeface="Nunito"/>
              <a:sym typeface="Nunito"/>
            </a:endParaRPr>
          </a:p>
        </p:txBody>
      </p:sp>
      <p:grpSp>
        <p:nvGrpSpPr>
          <p:cNvPr id="47" name="Google Shape;186;p15">
            <a:extLst>
              <a:ext uri="{FF2B5EF4-FFF2-40B4-BE49-F238E27FC236}">
                <a16:creationId xmlns:a16="http://schemas.microsoft.com/office/drawing/2014/main" id="{5DB0DB0C-3BDB-E398-ED94-B5E9F1C3761A}"/>
              </a:ext>
            </a:extLst>
          </p:cNvPr>
          <p:cNvGrpSpPr/>
          <p:nvPr/>
        </p:nvGrpSpPr>
        <p:grpSpPr>
          <a:xfrm>
            <a:off x="2467674" y="2538449"/>
            <a:ext cx="947131" cy="947129"/>
            <a:chOff x="5619550" y="3198175"/>
            <a:chExt cx="1406700" cy="1406700"/>
          </a:xfrm>
        </p:grpSpPr>
        <p:sp>
          <p:nvSpPr>
            <p:cNvPr id="38" name="Google Shape;187;p15">
              <a:extLst>
                <a:ext uri="{FF2B5EF4-FFF2-40B4-BE49-F238E27FC236}">
                  <a16:creationId xmlns:a16="http://schemas.microsoft.com/office/drawing/2014/main" id="{8511356F-E683-ED11-7FC4-DAB12268B4FF}"/>
                </a:ext>
              </a:extLst>
            </p:cNvPr>
            <p:cNvSpPr/>
            <p:nvPr/>
          </p:nvSpPr>
          <p:spPr>
            <a:xfrm rot="5400000">
              <a:off x="6291850" y="2917443"/>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39" name="Google Shape;188;p15">
              <a:extLst>
                <a:ext uri="{FF2B5EF4-FFF2-40B4-BE49-F238E27FC236}">
                  <a16:creationId xmlns:a16="http://schemas.microsoft.com/office/drawing/2014/main" id="{3A19FDBD-7B59-4B30-1C79-9482B95827AD}"/>
                </a:ext>
              </a:extLst>
            </p:cNvPr>
            <p:cNvSpPr/>
            <p:nvPr/>
          </p:nvSpPr>
          <p:spPr>
            <a:xfrm rot="5400000">
              <a:off x="6291850" y="3104571"/>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40" name="Google Shape;189;p15">
              <a:extLst>
                <a:ext uri="{FF2B5EF4-FFF2-40B4-BE49-F238E27FC236}">
                  <a16:creationId xmlns:a16="http://schemas.microsoft.com/office/drawing/2014/main" id="{BD3905A2-D3F3-5405-2798-7F09131284F4}"/>
                </a:ext>
              </a:extLst>
            </p:cNvPr>
            <p:cNvSpPr/>
            <p:nvPr/>
          </p:nvSpPr>
          <p:spPr>
            <a:xfrm rot="5400000">
              <a:off x="6291850" y="3291698"/>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41" name="Google Shape;190;p15">
              <a:extLst>
                <a:ext uri="{FF2B5EF4-FFF2-40B4-BE49-F238E27FC236}">
                  <a16:creationId xmlns:a16="http://schemas.microsoft.com/office/drawing/2014/main" id="{FB3B8A35-F207-7A00-6577-B3B960E1A1B8}"/>
                </a:ext>
              </a:extLst>
            </p:cNvPr>
            <p:cNvSpPr/>
            <p:nvPr/>
          </p:nvSpPr>
          <p:spPr>
            <a:xfrm rot="5400000">
              <a:off x="6291850" y="3478826"/>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42" name="Google Shape;191;p15">
              <a:extLst>
                <a:ext uri="{FF2B5EF4-FFF2-40B4-BE49-F238E27FC236}">
                  <a16:creationId xmlns:a16="http://schemas.microsoft.com/office/drawing/2014/main" id="{9B8990DB-332B-A06C-D52B-ED984BBCA314}"/>
                </a:ext>
              </a:extLst>
            </p:cNvPr>
            <p:cNvSpPr/>
            <p:nvPr/>
          </p:nvSpPr>
          <p:spPr>
            <a:xfrm>
              <a:off x="6011267"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43" name="Google Shape;192;p15">
              <a:extLst>
                <a:ext uri="{FF2B5EF4-FFF2-40B4-BE49-F238E27FC236}">
                  <a16:creationId xmlns:a16="http://schemas.microsoft.com/office/drawing/2014/main" id="{53D730EB-3475-1DD6-6F6E-06D1B1AF8539}"/>
                </a:ext>
              </a:extLst>
            </p:cNvPr>
            <p:cNvSpPr/>
            <p:nvPr/>
          </p:nvSpPr>
          <p:spPr>
            <a:xfrm>
              <a:off x="6198395"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44" name="Google Shape;193;p15">
              <a:extLst>
                <a:ext uri="{FF2B5EF4-FFF2-40B4-BE49-F238E27FC236}">
                  <a16:creationId xmlns:a16="http://schemas.microsoft.com/office/drawing/2014/main" id="{AE549547-6435-2896-01A6-3C1517EB6D1D}"/>
                </a:ext>
              </a:extLst>
            </p:cNvPr>
            <p:cNvSpPr/>
            <p:nvPr/>
          </p:nvSpPr>
          <p:spPr>
            <a:xfrm>
              <a:off x="6385522"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45" name="Google Shape;194;p15">
              <a:extLst>
                <a:ext uri="{FF2B5EF4-FFF2-40B4-BE49-F238E27FC236}">
                  <a16:creationId xmlns:a16="http://schemas.microsoft.com/office/drawing/2014/main" id="{5454DE96-ACBA-2454-EB4F-B8478EDEC720}"/>
                </a:ext>
              </a:extLst>
            </p:cNvPr>
            <p:cNvSpPr/>
            <p:nvPr/>
          </p:nvSpPr>
          <p:spPr>
            <a:xfrm>
              <a:off x="6572650" y="3198175"/>
              <a:ext cx="62100" cy="1406700"/>
            </a:xfrm>
            <a:prstGeom prst="roundRect">
              <a:avLst>
                <a:gd name="adj" fmla="val 16667"/>
              </a:avLst>
            </a:prstGeom>
            <a:solidFill>
              <a:srgbClr val="000000"/>
            </a:solidFill>
            <a:ln>
              <a:noFill/>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46" name="Google Shape;195;p15">
              <a:extLst>
                <a:ext uri="{FF2B5EF4-FFF2-40B4-BE49-F238E27FC236}">
                  <a16:creationId xmlns:a16="http://schemas.microsoft.com/office/drawing/2014/main" id="{99F53471-38F0-D1A0-573F-A6886A9654AF}"/>
                </a:ext>
              </a:extLst>
            </p:cNvPr>
            <p:cNvSpPr/>
            <p:nvPr/>
          </p:nvSpPr>
          <p:spPr>
            <a:xfrm>
              <a:off x="5801694" y="3402395"/>
              <a:ext cx="1070100" cy="998100"/>
            </a:xfrm>
            <a:prstGeom prst="roundRect">
              <a:avLst>
                <a:gd name="adj" fmla="val 16667"/>
              </a:avLst>
            </a:prstGeom>
            <a:solidFill>
              <a:srgbClr val="000000"/>
            </a:solidFill>
            <a:ln w="28575" cap="flat" cmpd="sng">
              <a:solidFill>
                <a:srgbClr val="FFFFFF"/>
              </a:solidFill>
              <a:prstDash val="solid"/>
              <a:round/>
              <a:headEnd type="none" w="sm" len="sm"/>
              <a:tailEnd type="none" w="sm" len="sm"/>
            </a:ln>
          </p:spPr>
          <p:txBody>
            <a:bodyPr spcFirstLastPara="1" wrap="square" lIns="79375" tIns="134375" rIns="79375" bIns="134375" anchor="ctr" anchorCtr="0">
              <a:noAutofit/>
            </a:bodyPr>
            <a:lstStyle/>
            <a:p>
              <a:pPr marL="0" lvl="0" indent="0" algn="ctr" rtl="0">
                <a:spcBef>
                  <a:spcPts val="0"/>
                </a:spcBef>
                <a:spcAft>
                  <a:spcPts val="0"/>
                </a:spcAft>
                <a:buNone/>
              </a:pPr>
              <a:endParaRPr sz="3500">
                <a:solidFill>
                  <a:srgbClr val="FFFFFF"/>
                </a:solidFill>
                <a:latin typeface="Nunito"/>
                <a:ea typeface="Nunito"/>
                <a:cs typeface="Nunito"/>
                <a:sym typeface="Nunito"/>
              </a:endParaRPr>
            </a:p>
          </p:txBody>
        </p:sp>
      </p:grpSp>
      <p:sp>
        <p:nvSpPr>
          <p:cNvPr id="49" name="Google Shape;196;p15">
            <a:extLst>
              <a:ext uri="{FF2B5EF4-FFF2-40B4-BE49-F238E27FC236}">
                <a16:creationId xmlns:a16="http://schemas.microsoft.com/office/drawing/2014/main" id="{5835B361-9B46-E056-8410-43178E4A9F22}"/>
              </a:ext>
            </a:extLst>
          </p:cNvPr>
          <p:cNvSpPr/>
          <p:nvPr/>
        </p:nvSpPr>
        <p:spPr>
          <a:xfrm rot="10795500">
            <a:off x="2692951" y="2790786"/>
            <a:ext cx="229200" cy="207600"/>
          </a:xfrm>
          <a:prstGeom prst="chord">
            <a:avLst>
              <a:gd name="adj1" fmla="val 5396446"/>
              <a:gd name="adj2" fmla="val 16200000"/>
            </a:avLst>
          </a:prstGeom>
          <a:solidFill>
            <a:srgbClr val="000000"/>
          </a:solidFill>
          <a:ln w="28575" cap="flat" cmpd="sng">
            <a:solidFill>
              <a:srgbClr val="FFFFFF"/>
            </a:solidFill>
            <a:prstDash val="solid"/>
            <a:round/>
            <a:headEnd type="none" w="sm" len="sm"/>
            <a:tailEnd type="none" w="sm" len="sm"/>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51" name="Google Shape;197;p15">
            <a:extLst>
              <a:ext uri="{FF2B5EF4-FFF2-40B4-BE49-F238E27FC236}">
                <a16:creationId xmlns:a16="http://schemas.microsoft.com/office/drawing/2014/main" id="{C49577C5-2E7D-1772-30C1-444812051D84}"/>
              </a:ext>
            </a:extLst>
          </p:cNvPr>
          <p:cNvSpPr/>
          <p:nvPr/>
        </p:nvSpPr>
        <p:spPr>
          <a:xfrm rot="10795500">
            <a:off x="2981620" y="2983222"/>
            <a:ext cx="229200" cy="207600"/>
          </a:xfrm>
          <a:prstGeom prst="chord">
            <a:avLst>
              <a:gd name="adj1" fmla="val 5396446"/>
              <a:gd name="adj2" fmla="val 16200000"/>
            </a:avLst>
          </a:prstGeom>
          <a:solidFill>
            <a:srgbClr val="000000"/>
          </a:solidFill>
          <a:ln w="28575" cap="flat" cmpd="sng">
            <a:solidFill>
              <a:srgbClr val="FFFFFF"/>
            </a:solidFill>
            <a:prstDash val="solid"/>
            <a:round/>
            <a:headEnd type="none" w="sm" len="sm"/>
            <a:tailEnd type="none" w="sm" len="sm"/>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cxnSp>
        <p:nvCxnSpPr>
          <p:cNvPr id="53" name="Google Shape;198;p15">
            <a:extLst>
              <a:ext uri="{FF2B5EF4-FFF2-40B4-BE49-F238E27FC236}">
                <a16:creationId xmlns:a16="http://schemas.microsoft.com/office/drawing/2014/main" id="{5EC4A6A5-8BA1-24C1-7034-E83418630200}"/>
              </a:ext>
            </a:extLst>
          </p:cNvPr>
          <p:cNvCxnSpPr/>
          <p:nvPr/>
        </p:nvCxnSpPr>
        <p:spPr>
          <a:xfrm>
            <a:off x="2936399" y="2902362"/>
            <a:ext cx="144900" cy="147300"/>
          </a:xfrm>
          <a:prstGeom prst="bentConnector3">
            <a:avLst>
              <a:gd name="adj1" fmla="val 50038"/>
            </a:avLst>
          </a:prstGeom>
          <a:noFill/>
          <a:ln w="19050" cap="flat" cmpd="sng">
            <a:solidFill>
              <a:srgbClr val="FFFFFF"/>
            </a:solidFill>
            <a:prstDash val="solid"/>
            <a:round/>
            <a:headEnd type="none" w="med" len="med"/>
            <a:tailEnd type="none" w="med" len="med"/>
          </a:ln>
        </p:spPr>
      </p:cxnSp>
      <p:sp>
        <p:nvSpPr>
          <p:cNvPr id="55" name="Google Shape;199;p15">
            <a:extLst>
              <a:ext uri="{FF2B5EF4-FFF2-40B4-BE49-F238E27FC236}">
                <a16:creationId xmlns:a16="http://schemas.microsoft.com/office/drawing/2014/main" id="{92E99E33-6AD6-A1D4-56D1-51EA2D8B6907}"/>
              </a:ext>
            </a:extLst>
          </p:cNvPr>
          <p:cNvSpPr/>
          <p:nvPr/>
        </p:nvSpPr>
        <p:spPr>
          <a:xfrm>
            <a:off x="2906399" y="2882862"/>
            <a:ext cx="30000" cy="3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57" name="Google Shape;200;p15">
            <a:extLst>
              <a:ext uri="{FF2B5EF4-FFF2-40B4-BE49-F238E27FC236}">
                <a16:creationId xmlns:a16="http://schemas.microsoft.com/office/drawing/2014/main" id="{45E18088-8579-5B2C-ADC2-6A325AFD9D73}"/>
              </a:ext>
            </a:extLst>
          </p:cNvPr>
          <p:cNvSpPr/>
          <p:nvPr/>
        </p:nvSpPr>
        <p:spPr>
          <a:xfrm>
            <a:off x="3081263" y="3030189"/>
            <a:ext cx="30000" cy="3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59" name="Google Shape;201;p15">
            <a:extLst>
              <a:ext uri="{FF2B5EF4-FFF2-40B4-BE49-F238E27FC236}">
                <a16:creationId xmlns:a16="http://schemas.microsoft.com/office/drawing/2014/main" id="{95C46092-850E-3E06-DB50-4C96CAAEB886}"/>
              </a:ext>
            </a:extLst>
          </p:cNvPr>
          <p:cNvSpPr/>
          <p:nvPr/>
        </p:nvSpPr>
        <p:spPr>
          <a:xfrm>
            <a:off x="3081263" y="3126407"/>
            <a:ext cx="30000" cy="3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61" name="Google Shape;202;p15">
            <a:extLst>
              <a:ext uri="{FF2B5EF4-FFF2-40B4-BE49-F238E27FC236}">
                <a16:creationId xmlns:a16="http://schemas.microsoft.com/office/drawing/2014/main" id="{B83305EE-33F8-2D28-91E7-CFB4CA19A1B5}"/>
              </a:ext>
            </a:extLst>
          </p:cNvPr>
          <p:cNvSpPr/>
          <p:nvPr/>
        </p:nvSpPr>
        <p:spPr>
          <a:xfrm>
            <a:off x="2792591" y="3126407"/>
            <a:ext cx="30000" cy="3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63" name="Google Shape;203;p15">
            <a:extLst>
              <a:ext uri="{FF2B5EF4-FFF2-40B4-BE49-F238E27FC236}">
                <a16:creationId xmlns:a16="http://schemas.microsoft.com/office/drawing/2014/main" id="{B65B004B-8D56-7AC6-1970-93661DF9C21C}"/>
              </a:ext>
            </a:extLst>
          </p:cNvPr>
          <p:cNvSpPr/>
          <p:nvPr/>
        </p:nvSpPr>
        <p:spPr>
          <a:xfrm>
            <a:off x="2772569" y="2837752"/>
            <a:ext cx="30000" cy="3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65" name="Google Shape;204;p15">
            <a:extLst>
              <a:ext uri="{FF2B5EF4-FFF2-40B4-BE49-F238E27FC236}">
                <a16:creationId xmlns:a16="http://schemas.microsoft.com/office/drawing/2014/main" id="{69736A7B-C85C-50F1-9DC3-ABBC51775DA9}"/>
              </a:ext>
            </a:extLst>
          </p:cNvPr>
          <p:cNvSpPr/>
          <p:nvPr/>
        </p:nvSpPr>
        <p:spPr>
          <a:xfrm>
            <a:off x="2772569" y="2933970"/>
            <a:ext cx="30000" cy="3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67" name="Google Shape;205;p15">
            <a:extLst>
              <a:ext uri="{FF2B5EF4-FFF2-40B4-BE49-F238E27FC236}">
                <a16:creationId xmlns:a16="http://schemas.microsoft.com/office/drawing/2014/main" id="{61E19847-1985-EB67-E9FA-923447F9C2F6}"/>
              </a:ext>
            </a:extLst>
          </p:cNvPr>
          <p:cNvSpPr/>
          <p:nvPr/>
        </p:nvSpPr>
        <p:spPr>
          <a:xfrm>
            <a:off x="2792591" y="2933970"/>
            <a:ext cx="30000" cy="3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sp>
        <p:nvSpPr>
          <p:cNvPr id="69" name="Google Shape;206;p15">
            <a:extLst>
              <a:ext uri="{FF2B5EF4-FFF2-40B4-BE49-F238E27FC236}">
                <a16:creationId xmlns:a16="http://schemas.microsoft.com/office/drawing/2014/main" id="{F8DBE576-4079-F48B-54AB-294EA2C7C361}"/>
              </a:ext>
            </a:extLst>
          </p:cNvPr>
          <p:cNvSpPr/>
          <p:nvPr/>
        </p:nvSpPr>
        <p:spPr>
          <a:xfrm>
            <a:off x="2792591" y="2837752"/>
            <a:ext cx="30000" cy="3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34375" tIns="134375" rIns="134375" bIns="134375" anchor="ctr" anchorCtr="0">
            <a:noAutofit/>
          </a:bodyPr>
          <a:lstStyle/>
          <a:p>
            <a:pPr marL="0" lvl="0" indent="0" algn="l" rtl="0">
              <a:spcBef>
                <a:spcPts val="0"/>
              </a:spcBef>
              <a:spcAft>
                <a:spcPts val="0"/>
              </a:spcAft>
              <a:buNone/>
            </a:pPr>
            <a:endParaRPr/>
          </a:p>
        </p:txBody>
      </p:sp>
      <p:cxnSp>
        <p:nvCxnSpPr>
          <p:cNvPr id="71" name="Google Shape;207;p15">
            <a:extLst>
              <a:ext uri="{FF2B5EF4-FFF2-40B4-BE49-F238E27FC236}">
                <a16:creationId xmlns:a16="http://schemas.microsoft.com/office/drawing/2014/main" id="{C43C7D9C-8F8C-604E-C126-3DE4B08A8877}"/>
              </a:ext>
            </a:extLst>
          </p:cNvPr>
          <p:cNvCxnSpPr/>
          <p:nvPr/>
        </p:nvCxnSpPr>
        <p:spPr>
          <a:xfrm rot="10800000">
            <a:off x="2792668" y="2857252"/>
            <a:ext cx="9900" cy="0"/>
          </a:xfrm>
          <a:prstGeom prst="straightConnector1">
            <a:avLst/>
          </a:prstGeom>
          <a:noFill/>
          <a:ln w="19050" cap="flat" cmpd="sng">
            <a:solidFill>
              <a:srgbClr val="FFFFFF"/>
            </a:solidFill>
            <a:prstDash val="solid"/>
            <a:round/>
            <a:headEnd type="none" w="med" len="med"/>
            <a:tailEnd type="none" w="med" len="med"/>
          </a:ln>
        </p:spPr>
      </p:cxnSp>
      <p:cxnSp>
        <p:nvCxnSpPr>
          <p:cNvPr id="73" name="Google Shape;208;p15">
            <a:extLst>
              <a:ext uri="{FF2B5EF4-FFF2-40B4-BE49-F238E27FC236}">
                <a16:creationId xmlns:a16="http://schemas.microsoft.com/office/drawing/2014/main" id="{43E5A00B-BE96-F2EE-DC74-201D4F57AD26}"/>
              </a:ext>
            </a:extLst>
          </p:cNvPr>
          <p:cNvCxnSpPr/>
          <p:nvPr/>
        </p:nvCxnSpPr>
        <p:spPr>
          <a:xfrm rot="10800000">
            <a:off x="2792668" y="2953470"/>
            <a:ext cx="9900" cy="0"/>
          </a:xfrm>
          <a:prstGeom prst="straightConnector1">
            <a:avLst/>
          </a:prstGeom>
          <a:noFill/>
          <a:ln w="19050" cap="flat" cmpd="sng">
            <a:solidFill>
              <a:srgbClr val="FFFFFF"/>
            </a:solidFill>
            <a:prstDash val="solid"/>
            <a:round/>
            <a:headEnd type="none" w="med" len="med"/>
            <a:tailEnd type="none" w="med" len="med"/>
          </a:ln>
        </p:spPr>
      </p:cxnSp>
      <p:cxnSp>
        <p:nvCxnSpPr>
          <p:cNvPr id="75" name="Google Shape;209;p15">
            <a:extLst>
              <a:ext uri="{FF2B5EF4-FFF2-40B4-BE49-F238E27FC236}">
                <a16:creationId xmlns:a16="http://schemas.microsoft.com/office/drawing/2014/main" id="{9BAD92EF-5C5E-8110-C71B-ED23B877AD9F}"/>
              </a:ext>
            </a:extLst>
          </p:cNvPr>
          <p:cNvCxnSpPr/>
          <p:nvPr/>
        </p:nvCxnSpPr>
        <p:spPr>
          <a:xfrm>
            <a:off x="2822592" y="3145907"/>
            <a:ext cx="258600" cy="0"/>
          </a:xfrm>
          <a:prstGeom prst="straightConnector1">
            <a:avLst/>
          </a:prstGeom>
          <a:noFill/>
          <a:ln w="19050" cap="flat" cmpd="sng">
            <a:solidFill>
              <a:srgbClr val="FFFFFF"/>
            </a:solidFill>
            <a:prstDash val="solid"/>
            <a:round/>
            <a:headEnd type="none" w="med" len="med"/>
            <a:tailEnd type="none" w="med" len="med"/>
          </a:ln>
        </p:spPr>
      </p:cxnSp>
      <p:pic>
        <p:nvPicPr>
          <p:cNvPr id="77" name="Google Shape;210;p15" descr="Une image contenant noir, obscurité&#10;&#10;Description générée automatiquement">
            <a:extLst>
              <a:ext uri="{FF2B5EF4-FFF2-40B4-BE49-F238E27FC236}">
                <a16:creationId xmlns:a16="http://schemas.microsoft.com/office/drawing/2014/main" id="{601DCEB9-A4FE-EC29-4441-F51710676BD2}"/>
              </a:ext>
            </a:extLst>
          </p:cNvPr>
          <p:cNvPicPr preferRelativeResize="0"/>
          <p:nvPr/>
        </p:nvPicPr>
        <p:blipFill>
          <a:blip r:embed="rId3">
            <a:alphaModFix/>
          </a:blip>
          <a:stretch>
            <a:fillRect/>
          </a:stretch>
        </p:blipFill>
        <p:spPr>
          <a:xfrm>
            <a:off x="1404597" y="3139229"/>
            <a:ext cx="1183917" cy="947124"/>
          </a:xfrm>
          <a:prstGeom prst="rect">
            <a:avLst/>
          </a:prstGeom>
          <a:noFill/>
          <a:ln>
            <a:noFill/>
          </a:ln>
        </p:spPr>
      </p:pic>
      <p:grpSp>
        <p:nvGrpSpPr>
          <p:cNvPr id="50" name="Groupe 49">
            <a:extLst>
              <a:ext uri="{FF2B5EF4-FFF2-40B4-BE49-F238E27FC236}">
                <a16:creationId xmlns:a16="http://schemas.microsoft.com/office/drawing/2014/main" id="{811900A5-7494-255D-8968-0874193A36CC}"/>
              </a:ext>
            </a:extLst>
          </p:cNvPr>
          <p:cNvGrpSpPr/>
          <p:nvPr/>
        </p:nvGrpSpPr>
        <p:grpSpPr>
          <a:xfrm>
            <a:off x="4021886" y="2411163"/>
            <a:ext cx="1531147" cy="947362"/>
            <a:chOff x="4021886" y="2418991"/>
            <a:chExt cx="1891270" cy="1182225"/>
          </a:xfrm>
        </p:grpSpPr>
        <p:sp>
          <p:nvSpPr>
            <p:cNvPr id="5" name="Google Shape;55;p13">
              <a:extLst>
                <a:ext uri="{FF2B5EF4-FFF2-40B4-BE49-F238E27FC236}">
                  <a16:creationId xmlns:a16="http://schemas.microsoft.com/office/drawing/2014/main" id="{FDFEDF93-0D2D-3836-16DC-909C39AB02F0}"/>
                </a:ext>
              </a:extLst>
            </p:cNvPr>
            <p:cNvSpPr/>
            <p:nvPr/>
          </p:nvSpPr>
          <p:spPr>
            <a:xfrm>
              <a:off x="4021886" y="2453009"/>
              <a:ext cx="349556" cy="1142411"/>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56;p13">
              <a:extLst>
                <a:ext uri="{FF2B5EF4-FFF2-40B4-BE49-F238E27FC236}">
                  <a16:creationId xmlns:a16="http://schemas.microsoft.com/office/drawing/2014/main" id="{3DD6153D-E7AF-D696-EBFA-6DF6AC422BA6}"/>
                </a:ext>
              </a:extLst>
            </p:cNvPr>
            <p:cNvSpPr/>
            <p:nvPr/>
          </p:nvSpPr>
          <p:spPr>
            <a:xfrm>
              <a:off x="5559762" y="2453009"/>
              <a:ext cx="353394" cy="1128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 name="Google Shape;57;p13" descr="Une image contenant noir, obscurité&#10;&#10;Description générée automatiquement">
              <a:extLst>
                <a:ext uri="{FF2B5EF4-FFF2-40B4-BE49-F238E27FC236}">
                  <a16:creationId xmlns:a16="http://schemas.microsoft.com/office/drawing/2014/main" id="{5DE23FBA-5406-19CC-66F4-03CFD748CF69}"/>
                </a:ext>
              </a:extLst>
            </p:cNvPr>
            <p:cNvPicPr preferRelativeResize="0"/>
            <p:nvPr/>
          </p:nvPicPr>
          <p:blipFill>
            <a:blip r:embed="rId4">
              <a:alphaModFix/>
            </a:blip>
            <a:stretch>
              <a:fillRect/>
            </a:stretch>
          </p:blipFill>
          <p:spPr>
            <a:xfrm>
              <a:off x="4378017" y="2418991"/>
              <a:ext cx="1182225" cy="1182225"/>
            </a:xfrm>
            <a:prstGeom prst="rect">
              <a:avLst/>
            </a:prstGeom>
            <a:noFill/>
            <a:ln>
              <a:noFill/>
            </a:ln>
          </p:spPr>
        </p:pic>
      </p:grpSp>
      <p:pic>
        <p:nvPicPr>
          <p:cNvPr id="35" name="Google Shape;58;p13" descr="Une image contenant noir, obscurité&#10;&#10;Description générée automatiquement">
            <a:extLst>
              <a:ext uri="{FF2B5EF4-FFF2-40B4-BE49-F238E27FC236}">
                <a16:creationId xmlns:a16="http://schemas.microsoft.com/office/drawing/2014/main" id="{166D1ADB-0EA3-15E3-56B5-5B2F7F42A3D2}"/>
              </a:ext>
            </a:extLst>
          </p:cNvPr>
          <p:cNvPicPr preferRelativeResize="0"/>
          <p:nvPr/>
        </p:nvPicPr>
        <p:blipFill>
          <a:blip r:embed="rId5">
            <a:alphaModFix/>
          </a:blip>
          <a:stretch>
            <a:fillRect/>
          </a:stretch>
        </p:blipFill>
        <p:spPr>
          <a:xfrm>
            <a:off x="6503082" y="2229496"/>
            <a:ext cx="1376966" cy="1372360"/>
          </a:xfrm>
          <a:prstGeom prst="rect">
            <a:avLst/>
          </a:prstGeom>
          <a:noFill/>
          <a:ln>
            <a:noFill/>
          </a:ln>
        </p:spPr>
      </p:pic>
      <p:pic>
        <p:nvPicPr>
          <p:cNvPr id="48" name="Google Shape;59;p13" descr="Une image contenant noir, obscurité&#10;&#10;Description générée automatiquement">
            <a:extLst>
              <a:ext uri="{FF2B5EF4-FFF2-40B4-BE49-F238E27FC236}">
                <a16:creationId xmlns:a16="http://schemas.microsoft.com/office/drawing/2014/main" id="{6A76D6FA-BE46-3A61-B55A-8A84209BEB77}"/>
              </a:ext>
            </a:extLst>
          </p:cNvPr>
          <p:cNvPicPr preferRelativeResize="0"/>
          <p:nvPr/>
        </p:nvPicPr>
        <p:blipFill>
          <a:blip r:embed="rId6">
            <a:alphaModFix/>
          </a:blip>
          <a:stretch>
            <a:fillRect/>
          </a:stretch>
        </p:blipFill>
        <p:spPr>
          <a:xfrm>
            <a:off x="6502774" y="2243716"/>
            <a:ext cx="1374965" cy="1371653"/>
          </a:xfrm>
          <a:prstGeom prst="rect">
            <a:avLst/>
          </a:prstGeom>
          <a:noFill/>
          <a:ln>
            <a:noFill/>
          </a:ln>
        </p:spPr>
      </p:pic>
      <p:sp>
        <p:nvSpPr>
          <p:cNvPr id="16" name="ZoneTexte 15">
            <a:extLst>
              <a:ext uri="{FF2B5EF4-FFF2-40B4-BE49-F238E27FC236}">
                <a16:creationId xmlns:a16="http://schemas.microsoft.com/office/drawing/2014/main" id="{0279A1B9-30A6-AED4-D9E0-A737769763EF}"/>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Introduction</a:t>
            </a:r>
          </a:p>
        </p:txBody>
      </p:sp>
    </p:spTree>
    <p:extLst>
      <p:ext uri="{BB962C8B-B14F-4D97-AF65-F5344CB8AC3E}">
        <p14:creationId xmlns:p14="http://schemas.microsoft.com/office/powerpoint/2010/main" val="2413348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8"/>
                                        </p:tgtEl>
                                        <p:attrNameLst>
                                          <p:attrName>style.visibility</p:attrName>
                                        </p:attrNameLst>
                                      </p:cBhvr>
                                      <p:to>
                                        <p:strVal val="visible"/>
                                      </p:to>
                                    </p:set>
                                  </p:childTnLst>
                                </p:cTn>
                              </p:par>
                              <p:par>
                                <p:cTn id="10" presetID="53" presetClass="entr" presetSubtype="16"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05CF5-6D6F-C3A4-5A32-5FF0E3CFC7AC}"/>
              </a:ext>
            </a:extLst>
          </p:cNvPr>
          <p:cNvSpPr>
            <a:spLocks noGrp="1"/>
          </p:cNvSpPr>
          <p:nvPr>
            <p:ph type="title"/>
          </p:nvPr>
        </p:nvSpPr>
        <p:spPr/>
        <p:txBody>
          <a:bodyPr>
            <a:normAutofit fontScale="90000"/>
          </a:bodyPr>
          <a:lstStyle/>
          <a:p>
            <a:r>
              <a:rPr lang="en-US" b="0" dirty="0"/>
              <a:t>Comparison with existing methods for clustering on an architecture node</a:t>
            </a:r>
            <a:endParaRPr lang="en-US" dirty="0"/>
          </a:p>
        </p:txBody>
      </p:sp>
      <p:sp>
        <p:nvSpPr>
          <p:cNvPr id="3" name="Slide Number Placeholder 2">
            <a:extLst>
              <a:ext uri="{FF2B5EF4-FFF2-40B4-BE49-F238E27FC236}">
                <a16:creationId xmlns:a16="http://schemas.microsoft.com/office/drawing/2014/main" id="{226A97E4-9FD6-D680-7B23-7A1FC2D252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
              <a:t>70</a:t>
            </a:fld>
            <a:endParaRPr lang="fr"/>
          </a:p>
        </p:txBody>
      </p:sp>
      <p:pic>
        <p:nvPicPr>
          <p:cNvPr id="4" name="Picture 3" descr="A table with numbers and text&#10;&#10;Description automatically generated">
            <a:extLst>
              <a:ext uri="{FF2B5EF4-FFF2-40B4-BE49-F238E27FC236}">
                <a16:creationId xmlns:a16="http://schemas.microsoft.com/office/drawing/2014/main" id="{5253B63F-F27D-BED7-5C93-7CC4D3A17C68}"/>
              </a:ext>
            </a:extLst>
          </p:cNvPr>
          <p:cNvPicPr>
            <a:picLocks noChangeAspect="1"/>
          </p:cNvPicPr>
          <p:nvPr/>
        </p:nvPicPr>
        <p:blipFill>
          <a:blip r:embed="rId2"/>
          <a:stretch>
            <a:fillRect/>
          </a:stretch>
        </p:blipFill>
        <p:spPr>
          <a:xfrm>
            <a:off x="4788176" y="1528802"/>
            <a:ext cx="3296942" cy="2076115"/>
          </a:xfrm>
          <a:prstGeom prst="rect">
            <a:avLst/>
          </a:prstGeom>
        </p:spPr>
      </p:pic>
      <p:sp>
        <p:nvSpPr>
          <p:cNvPr id="6" name="Google Shape;1102;p46">
            <a:extLst>
              <a:ext uri="{FF2B5EF4-FFF2-40B4-BE49-F238E27FC236}">
                <a16:creationId xmlns:a16="http://schemas.microsoft.com/office/drawing/2014/main" id="{84C043CC-7FAE-C574-C450-176F02CD2729}"/>
              </a:ext>
            </a:extLst>
          </p:cNvPr>
          <p:cNvSpPr/>
          <p:nvPr/>
        </p:nvSpPr>
        <p:spPr>
          <a:xfrm>
            <a:off x="618786" y="4350725"/>
            <a:ext cx="7907228"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 dirty="0" err="1">
                <a:solidFill>
                  <a:schemeClr val="dk1"/>
                </a:solidFill>
                <a:latin typeface="Nunito"/>
                <a:sym typeface="Nunito"/>
              </a:rPr>
              <a:t>Existing</a:t>
            </a:r>
            <a:r>
              <a:rPr lang="fr" dirty="0">
                <a:solidFill>
                  <a:schemeClr val="dk1"/>
                </a:solidFill>
                <a:latin typeface="Nunito"/>
                <a:sym typeface="Nunito"/>
              </a:rPr>
              <a:t> </a:t>
            </a:r>
            <a:r>
              <a:rPr lang="fr" dirty="0" err="1">
                <a:solidFill>
                  <a:schemeClr val="dk1"/>
                </a:solidFill>
                <a:latin typeface="Nunito"/>
                <a:sym typeface="Nunito"/>
              </a:rPr>
              <a:t>methods</a:t>
            </a:r>
            <a:r>
              <a:rPr lang="fr" dirty="0">
                <a:solidFill>
                  <a:schemeClr val="dk1"/>
                </a:solidFill>
                <a:latin typeface="Nunito"/>
                <a:sym typeface="Nunito"/>
              </a:rPr>
              <a:t> are blind to </a:t>
            </a:r>
            <a:r>
              <a:rPr lang="fr" dirty="0">
                <a:solidFill>
                  <a:schemeClr val="dk1"/>
                </a:solidFill>
                <a:latin typeface="Nunito"/>
              </a:rPr>
              <a:t>architecture.</a:t>
            </a:r>
            <a:endParaRPr lang="en-US" dirty="0">
              <a:solidFill>
                <a:schemeClr val="dk1"/>
              </a:solidFill>
              <a:latin typeface="Nunito"/>
            </a:endParaRPr>
          </a:p>
          <a:p>
            <a:pPr algn="ctr"/>
            <a:r>
              <a:rPr lang="fr" err="1">
                <a:solidFill>
                  <a:schemeClr val="dk1"/>
                </a:solidFill>
                <a:latin typeface="Nunito"/>
              </a:rPr>
              <a:t>Some</a:t>
            </a:r>
            <a:r>
              <a:rPr lang="fr" dirty="0">
                <a:solidFill>
                  <a:schemeClr val="dk1"/>
                </a:solidFill>
                <a:latin typeface="Nunito"/>
              </a:rPr>
              <a:t> </a:t>
            </a:r>
            <a:r>
              <a:rPr lang="fr" err="1">
                <a:solidFill>
                  <a:schemeClr val="dk1"/>
                </a:solidFill>
                <a:latin typeface="Nunito"/>
              </a:rPr>
              <a:t>depend</a:t>
            </a:r>
            <a:r>
              <a:rPr lang="fr" dirty="0">
                <a:solidFill>
                  <a:schemeClr val="dk1"/>
                </a:solidFill>
                <a:latin typeface="Nunito"/>
              </a:rPr>
              <a:t> on </a:t>
            </a:r>
            <a:r>
              <a:rPr lang="fr" dirty="0">
                <a:solidFill>
                  <a:schemeClr val="dk1"/>
                </a:solidFill>
                <a:latin typeface="Nunito"/>
                <a:sym typeface="Nunito"/>
              </a:rPr>
              <a:t>the </a:t>
            </a:r>
            <a:r>
              <a:rPr lang="fr" err="1">
                <a:solidFill>
                  <a:schemeClr val="dk1"/>
                </a:solidFill>
                <a:latin typeface="Nunito"/>
              </a:rPr>
              <a:t>user's</a:t>
            </a:r>
            <a:r>
              <a:rPr lang="fr" dirty="0">
                <a:solidFill>
                  <a:schemeClr val="dk1"/>
                </a:solidFill>
                <a:latin typeface="Nunito"/>
              </a:rPr>
              <a:t> </a:t>
            </a:r>
            <a:r>
              <a:rPr lang="fr" err="1">
                <a:solidFill>
                  <a:schemeClr val="dk1"/>
                </a:solidFill>
                <a:latin typeface="Nunito"/>
              </a:rPr>
              <a:t>judgment</a:t>
            </a:r>
            <a:r>
              <a:rPr lang="fr" dirty="0">
                <a:solidFill>
                  <a:schemeClr val="dk1"/>
                </a:solidFill>
                <a:latin typeface="Nunito"/>
              </a:rPr>
              <a:t>.</a:t>
            </a:r>
          </a:p>
        </p:txBody>
      </p:sp>
      <p:pic>
        <p:nvPicPr>
          <p:cNvPr id="8" name="Picture 7" descr="A table of data clustering techniques&#10;&#10;Description automatically generated">
            <a:extLst>
              <a:ext uri="{FF2B5EF4-FFF2-40B4-BE49-F238E27FC236}">
                <a16:creationId xmlns:a16="http://schemas.microsoft.com/office/drawing/2014/main" id="{46F3A20C-C01A-F7C2-C175-C1F11E5BEFE0}"/>
              </a:ext>
            </a:extLst>
          </p:cNvPr>
          <p:cNvPicPr>
            <a:picLocks noChangeAspect="1"/>
          </p:cNvPicPr>
          <p:nvPr/>
        </p:nvPicPr>
        <p:blipFill>
          <a:blip r:embed="rId3"/>
          <a:srcRect t="-718" r="-176" b="38579"/>
          <a:stretch/>
        </p:blipFill>
        <p:spPr>
          <a:xfrm>
            <a:off x="388642" y="1531753"/>
            <a:ext cx="3788073" cy="2077461"/>
          </a:xfrm>
          <a:prstGeom prst="rect">
            <a:avLst/>
          </a:prstGeom>
        </p:spPr>
      </p:pic>
    </p:spTree>
    <p:extLst>
      <p:ext uri="{BB962C8B-B14F-4D97-AF65-F5344CB8AC3E}">
        <p14:creationId xmlns:p14="http://schemas.microsoft.com/office/powerpoint/2010/main" val="34345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05CF5-6D6F-C3A4-5A32-5FF0E3CFC7AC}"/>
              </a:ext>
            </a:extLst>
          </p:cNvPr>
          <p:cNvSpPr>
            <a:spLocks noGrp="1"/>
          </p:cNvSpPr>
          <p:nvPr>
            <p:ph type="title"/>
          </p:nvPr>
        </p:nvSpPr>
        <p:spPr/>
        <p:txBody>
          <a:bodyPr>
            <a:normAutofit fontScale="90000"/>
          </a:bodyPr>
          <a:lstStyle/>
          <a:p>
            <a:r>
              <a:rPr lang="en-US" b="0" dirty="0"/>
              <a:t>Comparison with existing methods for clustering on multi-node architectures</a:t>
            </a:r>
            <a:endParaRPr lang="en-US" dirty="0"/>
          </a:p>
        </p:txBody>
      </p:sp>
      <p:sp>
        <p:nvSpPr>
          <p:cNvPr id="3" name="Slide Number Placeholder 2">
            <a:extLst>
              <a:ext uri="{FF2B5EF4-FFF2-40B4-BE49-F238E27FC236}">
                <a16:creationId xmlns:a16="http://schemas.microsoft.com/office/drawing/2014/main" id="{226A97E4-9FD6-D680-7B23-7A1FC2D252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
              <a:t>71</a:t>
            </a:fld>
            <a:endParaRPr lang="fr"/>
          </a:p>
        </p:txBody>
      </p:sp>
      <p:sp>
        <p:nvSpPr>
          <p:cNvPr id="6" name="Google Shape;1102;p46">
            <a:extLst>
              <a:ext uri="{FF2B5EF4-FFF2-40B4-BE49-F238E27FC236}">
                <a16:creationId xmlns:a16="http://schemas.microsoft.com/office/drawing/2014/main" id="{84C043CC-7FAE-C574-C450-176F02CD2729}"/>
              </a:ext>
            </a:extLst>
          </p:cNvPr>
          <p:cNvSpPr/>
          <p:nvPr/>
        </p:nvSpPr>
        <p:spPr>
          <a:xfrm>
            <a:off x="618786" y="4350725"/>
            <a:ext cx="7907228" cy="536400"/>
          </a:xfrm>
          <a:prstGeom prst="roundRect">
            <a:avLst>
              <a:gd name="adj" fmla="val 16667"/>
            </a:avLst>
          </a:prstGeom>
          <a:solidFill>
            <a:srgbClr val="234789">
              <a:alpha val="25000"/>
            </a:srgbClr>
          </a:solidFill>
          <a:ln>
            <a:noFill/>
          </a:ln>
        </p:spPr>
        <p:txBody>
          <a:bodyPr spcFirstLastPara="1" wrap="square" lIns="0" tIns="0" rIns="0" bIns="0" anchor="ctr" anchorCtr="0">
            <a:noAutofit/>
          </a:bodyPr>
          <a:lstStyle/>
          <a:p>
            <a:pPr algn="ctr"/>
            <a:r>
              <a:rPr lang="fr" dirty="0" err="1">
                <a:solidFill>
                  <a:schemeClr val="dk1"/>
                </a:solidFill>
                <a:latin typeface="Nunito"/>
                <a:sym typeface="Nunito"/>
              </a:rPr>
              <a:t>Existing</a:t>
            </a:r>
            <a:r>
              <a:rPr lang="fr" dirty="0">
                <a:solidFill>
                  <a:schemeClr val="dk1"/>
                </a:solidFill>
                <a:latin typeface="Nunito"/>
                <a:sym typeface="Nunito"/>
              </a:rPr>
              <a:t> </a:t>
            </a:r>
            <a:r>
              <a:rPr lang="fr" dirty="0" err="1">
                <a:solidFill>
                  <a:schemeClr val="dk1"/>
                </a:solidFill>
                <a:latin typeface="Nunito"/>
                <a:sym typeface="Nunito"/>
              </a:rPr>
              <a:t>methods</a:t>
            </a:r>
            <a:r>
              <a:rPr lang="fr" dirty="0">
                <a:solidFill>
                  <a:schemeClr val="dk1"/>
                </a:solidFill>
                <a:latin typeface="Nunito"/>
                <a:sym typeface="Nunito"/>
              </a:rPr>
              <a:t> do not </a:t>
            </a:r>
            <a:r>
              <a:rPr lang="fr" dirty="0" err="1">
                <a:solidFill>
                  <a:schemeClr val="dk1"/>
                </a:solidFill>
                <a:latin typeface="Nunito"/>
                <a:sym typeface="Nunito"/>
              </a:rPr>
              <a:t>scale</a:t>
            </a:r>
            <a:r>
              <a:rPr lang="fr" dirty="0">
                <a:solidFill>
                  <a:schemeClr val="dk1"/>
                </a:solidFill>
                <a:latin typeface="Nunito"/>
                <a:sym typeface="Nunito"/>
              </a:rPr>
              <a:t> on </a:t>
            </a:r>
            <a:r>
              <a:rPr lang="fr" dirty="0" err="1">
                <a:solidFill>
                  <a:schemeClr val="dk1"/>
                </a:solidFill>
                <a:latin typeface="Nunito"/>
                <a:sym typeface="Nunito"/>
              </a:rPr>
              <a:t>complex</a:t>
            </a:r>
            <a:r>
              <a:rPr lang="fr" dirty="0">
                <a:solidFill>
                  <a:schemeClr val="dk1"/>
                </a:solidFill>
                <a:latin typeface="Nunito"/>
                <a:sym typeface="Nunito"/>
              </a:rPr>
              <a:t> applications</a:t>
            </a:r>
            <a:endParaRPr lang="en-US" dirty="0">
              <a:solidFill>
                <a:schemeClr val="dk1"/>
              </a:solidFill>
              <a:latin typeface="Nunito"/>
            </a:endParaRPr>
          </a:p>
        </p:txBody>
      </p:sp>
      <p:pic>
        <p:nvPicPr>
          <p:cNvPr id="5" name="Picture 4" descr="A table of data clustering techniques&#10;&#10;Description automatically generated">
            <a:extLst>
              <a:ext uri="{FF2B5EF4-FFF2-40B4-BE49-F238E27FC236}">
                <a16:creationId xmlns:a16="http://schemas.microsoft.com/office/drawing/2014/main" id="{684E3215-A0D3-36FE-AE13-200BACEAC669}"/>
              </a:ext>
            </a:extLst>
          </p:cNvPr>
          <p:cNvPicPr>
            <a:picLocks noChangeAspect="1"/>
          </p:cNvPicPr>
          <p:nvPr/>
        </p:nvPicPr>
        <p:blipFill>
          <a:blip r:embed="rId2"/>
          <a:srcRect t="62581" r="285" b="-323"/>
          <a:stretch/>
        </p:blipFill>
        <p:spPr>
          <a:xfrm>
            <a:off x="2551892" y="1751971"/>
            <a:ext cx="3770652" cy="1261818"/>
          </a:xfrm>
          <a:prstGeom prst="rect">
            <a:avLst/>
          </a:prstGeom>
        </p:spPr>
      </p:pic>
    </p:spTree>
    <p:extLst>
      <p:ext uri="{BB962C8B-B14F-4D97-AF65-F5344CB8AC3E}">
        <p14:creationId xmlns:p14="http://schemas.microsoft.com/office/powerpoint/2010/main" val="1354687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7119D-9F8E-3A25-1E83-A628115BE07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1FB7E6A-9D94-33D3-08D1-A05710507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
              <a:t>72</a:t>
            </a:fld>
            <a:endParaRPr lang="fr"/>
          </a:p>
        </p:txBody>
      </p:sp>
      <p:sp>
        <p:nvSpPr>
          <p:cNvPr id="4" name="TextBox 3">
            <a:extLst>
              <a:ext uri="{FF2B5EF4-FFF2-40B4-BE49-F238E27FC236}">
                <a16:creationId xmlns:a16="http://schemas.microsoft.com/office/drawing/2014/main" id="{4585DE33-B2B4-C8D5-2878-5FDC39D11AA5}"/>
              </a:ext>
            </a:extLst>
          </p:cNvPr>
          <p:cNvSpPr txBox="1"/>
          <p:nvPr/>
        </p:nvSpPr>
        <p:spPr>
          <a:xfrm>
            <a:off x="882051" y="3626329"/>
            <a:ext cx="66250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visibility</a:t>
            </a:r>
            <a:r>
              <a:rPr lang="en-US"/>
              <a:t> refers to a key measurement that represents the correlation between signals received by two different antennas in an interferometer</a:t>
            </a:r>
          </a:p>
        </p:txBody>
      </p:sp>
    </p:spTree>
    <p:extLst>
      <p:ext uri="{BB962C8B-B14F-4D97-AF65-F5344CB8AC3E}">
        <p14:creationId xmlns:p14="http://schemas.microsoft.com/office/powerpoint/2010/main" val="1210938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7"/>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r>
              <a:rPr lang="fr"/>
              <a:t>Graph </a:t>
            </a:r>
            <a:r>
              <a:rPr lang="fr" err="1"/>
              <a:t>based</a:t>
            </a:r>
            <a:r>
              <a:rPr lang="fr"/>
              <a:t> </a:t>
            </a:r>
            <a:r>
              <a:rPr lang="fr" err="1"/>
              <a:t>Algorithm</a:t>
            </a:r>
            <a:r>
              <a:rPr lang="fr"/>
              <a:t>-Architecture</a:t>
            </a:r>
            <a:r>
              <a:rPr lang="fr" sz="3000" b="1">
                <a:latin typeface="Nunito"/>
                <a:ea typeface="Nunito"/>
                <a:cs typeface="Nunito"/>
                <a:sym typeface="Nunito"/>
              </a:rPr>
              <a:t> </a:t>
            </a:r>
            <a:r>
              <a:rPr lang="fr" sz="3000" b="1" err="1">
                <a:latin typeface="Nunito"/>
                <a:ea typeface="Nunito"/>
                <a:cs typeface="Nunito"/>
                <a:sym typeface="Nunito"/>
              </a:rPr>
              <a:t>Adequation</a:t>
            </a:r>
            <a:r>
              <a:rPr lang="fr" sz="3000" b="1">
                <a:latin typeface="Nunito"/>
                <a:ea typeface="Nunito"/>
                <a:cs typeface="Nunito"/>
                <a:sym typeface="Nunito"/>
              </a:rPr>
              <a:t> (AAA)</a:t>
            </a:r>
            <a:endParaRPr sz="3000" b="1">
              <a:latin typeface="Nunito"/>
              <a:ea typeface="Nunito"/>
              <a:cs typeface="Nunito"/>
              <a:sym typeface="Nunito"/>
            </a:endParaRPr>
          </a:p>
        </p:txBody>
      </p:sp>
      <p:sp>
        <p:nvSpPr>
          <p:cNvPr id="224" name="Google Shape;22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8</a:t>
            </a:fld>
            <a:endParaRPr/>
          </a:p>
        </p:txBody>
      </p:sp>
      <p:grpSp>
        <p:nvGrpSpPr>
          <p:cNvPr id="225" name="Google Shape;225;p17"/>
          <p:cNvGrpSpPr/>
          <p:nvPr/>
        </p:nvGrpSpPr>
        <p:grpSpPr>
          <a:xfrm>
            <a:off x="3353773" y="2115643"/>
            <a:ext cx="2307010" cy="2221586"/>
            <a:chOff x="3138397" y="2417330"/>
            <a:chExt cx="2180391" cy="2165308"/>
          </a:xfrm>
        </p:grpSpPr>
        <p:sp>
          <p:nvSpPr>
            <p:cNvPr id="226" name="Google Shape;226;p17"/>
            <p:cNvSpPr/>
            <p:nvPr/>
          </p:nvSpPr>
          <p:spPr>
            <a:xfrm>
              <a:off x="3954243" y="3311238"/>
              <a:ext cx="548700" cy="12714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27" name="Google Shape;227;p17"/>
            <p:cNvGrpSpPr/>
            <p:nvPr/>
          </p:nvGrpSpPr>
          <p:grpSpPr>
            <a:xfrm>
              <a:off x="3138397" y="2417330"/>
              <a:ext cx="2180391" cy="1287000"/>
              <a:chOff x="3138397" y="2417330"/>
              <a:chExt cx="2180391" cy="1287000"/>
            </a:xfrm>
          </p:grpSpPr>
          <p:sp>
            <p:nvSpPr>
              <p:cNvPr id="228" name="Google Shape;228;p17"/>
              <p:cNvSpPr/>
              <p:nvPr/>
            </p:nvSpPr>
            <p:spPr>
              <a:xfrm rot="-2700000">
                <a:off x="3507611" y="2425070"/>
                <a:ext cx="548573" cy="1271519"/>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229;p17"/>
              <p:cNvSpPr/>
              <p:nvPr/>
            </p:nvSpPr>
            <p:spPr>
              <a:xfrm rot="2700000">
                <a:off x="4401001" y="2425070"/>
                <a:ext cx="548573" cy="1271519"/>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230" name="Google Shape;230;p17"/>
          <p:cNvSpPr/>
          <p:nvPr/>
        </p:nvSpPr>
        <p:spPr>
          <a:xfrm>
            <a:off x="1610025" y="1438263"/>
            <a:ext cx="2408400" cy="1108800"/>
          </a:xfrm>
          <a:prstGeom prst="ellipse">
            <a:avLst/>
          </a:prstGeom>
          <a:no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sz="2000" b="1">
                <a:solidFill>
                  <a:srgbClr val="E2919F"/>
                </a:solidFill>
                <a:latin typeface="Nunito"/>
                <a:ea typeface="Nunito"/>
                <a:cs typeface="Nunito"/>
                <a:sym typeface="Nunito"/>
              </a:rPr>
              <a:t>Model of Computation (MoC)</a:t>
            </a:r>
            <a:endParaRPr sz="2000" b="1">
              <a:solidFill>
                <a:srgbClr val="E2919F"/>
              </a:solidFill>
              <a:latin typeface="Nunito"/>
              <a:ea typeface="Nunito"/>
              <a:cs typeface="Nunito"/>
              <a:sym typeface="Nunito"/>
            </a:endParaRPr>
          </a:p>
        </p:txBody>
      </p:sp>
      <p:sp>
        <p:nvSpPr>
          <p:cNvPr id="231" name="Google Shape;231;p17"/>
          <p:cNvSpPr/>
          <p:nvPr/>
        </p:nvSpPr>
        <p:spPr>
          <a:xfrm>
            <a:off x="5256377" y="1438263"/>
            <a:ext cx="2408400" cy="1108800"/>
          </a:xfrm>
          <a:prstGeom prst="ellipse">
            <a:avLst/>
          </a:prstGeom>
          <a:no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sz="2000" b="1">
                <a:solidFill>
                  <a:srgbClr val="4285F4"/>
                </a:solidFill>
                <a:latin typeface="Nunito"/>
                <a:ea typeface="Nunito"/>
                <a:cs typeface="Nunito"/>
                <a:sym typeface="Nunito"/>
              </a:rPr>
              <a:t>Model of Architecture (MoA)</a:t>
            </a:r>
            <a:endParaRPr sz="2000" b="1">
              <a:solidFill>
                <a:srgbClr val="4285F4"/>
              </a:solidFill>
              <a:latin typeface="Nunito"/>
              <a:ea typeface="Nunito"/>
              <a:cs typeface="Nunito"/>
              <a:sym typeface="Nunito"/>
            </a:endParaRPr>
          </a:p>
        </p:txBody>
      </p:sp>
      <p:sp>
        <p:nvSpPr>
          <p:cNvPr id="232" name="Google Shape;232;p17"/>
          <p:cNvSpPr/>
          <p:nvPr/>
        </p:nvSpPr>
        <p:spPr>
          <a:xfrm>
            <a:off x="3631475" y="2869425"/>
            <a:ext cx="1686900" cy="572700"/>
          </a:xfrm>
          <a:prstGeom prst="roundRect">
            <a:avLst>
              <a:gd name="adj" fmla="val 16667"/>
            </a:avLst>
          </a:prstGeom>
          <a:solidFill>
            <a:srgbClr val="FFFFFF">
              <a:alpha val="75000"/>
            </a:srgbClr>
          </a:solid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sz="2000" b="1">
                <a:solidFill>
                  <a:srgbClr val="674EA7"/>
                </a:solidFill>
                <a:latin typeface="Nunito"/>
                <a:ea typeface="Nunito"/>
                <a:cs typeface="Nunito"/>
                <a:sym typeface="Nunito"/>
              </a:rPr>
              <a:t>Adequation</a:t>
            </a:r>
            <a:endParaRPr sz="2000" b="1">
              <a:solidFill>
                <a:srgbClr val="674EA7"/>
              </a:solidFill>
              <a:latin typeface="Nunito"/>
              <a:ea typeface="Nunito"/>
              <a:cs typeface="Nunito"/>
              <a:sym typeface="Nunito"/>
            </a:endParaRPr>
          </a:p>
        </p:txBody>
      </p:sp>
      <p:sp>
        <p:nvSpPr>
          <p:cNvPr id="233" name="Google Shape;233;p17"/>
          <p:cNvSpPr/>
          <p:nvPr/>
        </p:nvSpPr>
        <p:spPr>
          <a:xfrm>
            <a:off x="2809623" y="4336654"/>
            <a:ext cx="3422700" cy="393600"/>
          </a:xfrm>
          <a:prstGeom prst="ellipse">
            <a:avLst/>
          </a:prstGeom>
          <a:noFill/>
          <a:ln>
            <a:noFill/>
          </a:ln>
        </p:spPr>
        <p:txBody>
          <a:bodyPr spcFirstLastPara="1" wrap="square" lIns="62200" tIns="62200" rIns="62200" bIns="62200" anchor="ctr" anchorCtr="0">
            <a:noAutofit/>
          </a:bodyPr>
          <a:lstStyle/>
          <a:p>
            <a:pPr marL="0" lvl="0" indent="0" algn="ctr" rtl="0">
              <a:spcBef>
                <a:spcPts val="0"/>
              </a:spcBef>
              <a:spcAft>
                <a:spcPts val="0"/>
              </a:spcAft>
              <a:buNone/>
            </a:pPr>
            <a:r>
              <a:rPr lang="fr" sz="2000" b="1">
                <a:solidFill>
                  <a:srgbClr val="9BBB59"/>
                </a:solidFill>
                <a:latin typeface="Nunito"/>
                <a:ea typeface="Nunito"/>
                <a:cs typeface="Nunito"/>
                <a:sym typeface="Nunito"/>
              </a:rPr>
              <a:t>Code generation</a:t>
            </a:r>
            <a:endParaRPr sz="2000" b="1">
              <a:solidFill>
                <a:srgbClr val="9BBB59"/>
              </a:solidFill>
              <a:latin typeface="Nunito"/>
              <a:ea typeface="Nunito"/>
              <a:cs typeface="Nunito"/>
              <a:sym typeface="Nunito"/>
            </a:endParaRPr>
          </a:p>
        </p:txBody>
      </p:sp>
      <p:sp>
        <p:nvSpPr>
          <p:cNvPr id="3" name="ZoneTexte 2">
            <a:extLst>
              <a:ext uri="{FF2B5EF4-FFF2-40B4-BE49-F238E27FC236}">
                <a16:creationId xmlns:a16="http://schemas.microsoft.com/office/drawing/2014/main" id="{B90EB385-F469-F400-09F8-2E41E1BA1E7A}"/>
              </a:ext>
            </a:extLst>
          </p:cNvPr>
          <p:cNvSpPr txBox="1"/>
          <p:nvPr/>
        </p:nvSpPr>
        <p:spPr>
          <a:xfrm>
            <a:off x="-4081" y="4914899"/>
            <a:ext cx="915216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a:solidFill>
                  <a:srgbClr val="7F7F7F"/>
                </a:solidFill>
                <a:latin typeface="Nunito"/>
              </a:rPr>
              <a:t>[r] C. Erbas, et. al, « Multi objective optimization and evolutionary algorithms for the application mapping problem in multiprocessor system-on-chip design »</a:t>
            </a:r>
          </a:p>
        </p:txBody>
      </p:sp>
      <p:sp>
        <p:nvSpPr>
          <p:cNvPr id="4" name="ZoneTexte 3">
            <a:extLst>
              <a:ext uri="{FF2B5EF4-FFF2-40B4-BE49-F238E27FC236}">
                <a16:creationId xmlns:a16="http://schemas.microsoft.com/office/drawing/2014/main" id="{C146860E-5DCF-14B2-AB33-2659E0F387A9}"/>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Introduction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anim calcmode="lin" valueType="num">
                                      <p:cBhvr>
                                        <p:cTn id="7" dur="500" fill="hold"/>
                                        <p:tgtEl>
                                          <p:spTgt spid="225"/>
                                        </p:tgtEl>
                                        <p:attrNameLst>
                                          <p:attrName>ppt_w</p:attrName>
                                        </p:attrNameLst>
                                      </p:cBhvr>
                                      <p:tavLst>
                                        <p:tav tm="0">
                                          <p:val>
                                            <p:fltVal val="0"/>
                                          </p:val>
                                        </p:tav>
                                        <p:tav tm="100000">
                                          <p:val>
                                            <p:strVal val="#ppt_w"/>
                                          </p:val>
                                        </p:tav>
                                      </p:tavLst>
                                    </p:anim>
                                    <p:anim calcmode="lin" valueType="num">
                                      <p:cBhvr>
                                        <p:cTn id="8" dur="500" fill="hold"/>
                                        <p:tgtEl>
                                          <p:spTgt spid="225"/>
                                        </p:tgtEl>
                                        <p:attrNameLst>
                                          <p:attrName>ppt_h</p:attrName>
                                        </p:attrNameLst>
                                      </p:cBhvr>
                                      <p:tavLst>
                                        <p:tav tm="0">
                                          <p:val>
                                            <p:fltVal val="0"/>
                                          </p:val>
                                        </p:tav>
                                        <p:tav tm="100000">
                                          <p:val>
                                            <p:strVal val="#ppt_h"/>
                                          </p:val>
                                        </p:tav>
                                      </p:tavLst>
                                    </p:anim>
                                    <p:animEffect transition="in" filter="fade">
                                      <p:cBhvr>
                                        <p:cTn id="9" dur="500"/>
                                        <p:tgtEl>
                                          <p:spTgt spid="22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fade">
                                      <p:cBhvr>
                                        <p:cTn id="14" dur="500"/>
                                        <p:tgtEl>
                                          <p:spTgt spid="23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1"/>
                                        </p:tgtEl>
                                        <p:attrNameLst>
                                          <p:attrName>style.visibility</p:attrName>
                                        </p:attrNameLst>
                                      </p:cBhvr>
                                      <p:to>
                                        <p:strVal val="visible"/>
                                      </p:to>
                                    </p:set>
                                    <p:animEffect transition="in" filter="fade">
                                      <p:cBhvr>
                                        <p:cTn id="17" dur="500"/>
                                        <p:tgtEl>
                                          <p:spTgt spid="2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2"/>
                                        </p:tgtEl>
                                        <p:attrNameLst>
                                          <p:attrName>style.visibility</p:attrName>
                                        </p:attrNameLst>
                                      </p:cBhvr>
                                      <p:to>
                                        <p:strVal val="visible"/>
                                      </p:to>
                                    </p:set>
                                    <p:animEffect transition="in" filter="fade">
                                      <p:cBhvr>
                                        <p:cTn id="22" dur="500"/>
                                        <p:tgtEl>
                                          <p:spTgt spid="2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fade">
                                      <p:cBhvr>
                                        <p:cTn id="27"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P spid="232" grpId="0" animBg="1"/>
      <p:bldP spid="2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8"/>
          <p:cNvSpPr txBox="1">
            <a:spLocks noGrp="1"/>
          </p:cNvSpPr>
          <p:nvPr>
            <p:ph type="title"/>
          </p:nvPr>
        </p:nvSpPr>
        <p:spPr>
          <a:xfrm>
            <a:off x="311700" y="44502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fr" sz="3000" b="1" err="1">
                <a:latin typeface="Nunito"/>
                <a:ea typeface="Nunito"/>
                <a:cs typeface="Nunito"/>
                <a:sym typeface="Nunito"/>
              </a:rPr>
              <a:t>Dataflow</a:t>
            </a:r>
            <a:r>
              <a:rPr lang="fr" sz="3000" b="1">
                <a:latin typeface="Nunito"/>
                <a:ea typeface="Nunito"/>
                <a:cs typeface="Nunito"/>
                <a:sym typeface="Nunito"/>
              </a:rPr>
              <a:t> </a:t>
            </a:r>
            <a:r>
              <a:rPr lang="fr" sz="3000" b="1" err="1">
                <a:solidFill>
                  <a:srgbClr val="E2919F"/>
                </a:solidFill>
                <a:latin typeface="Nunito"/>
                <a:ea typeface="Nunito"/>
                <a:cs typeface="Nunito"/>
                <a:sym typeface="Nunito"/>
              </a:rPr>
              <a:t>MoC</a:t>
            </a:r>
            <a:endParaRPr sz="3000" b="1" err="1">
              <a:solidFill>
                <a:srgbClr val="E2919F"/>
              </a:solidFill>
              <a:latin typeface="Nunito"/>
              <a:ea typeface="Nunito"/>
              <a:cs typeface="Nunito"/>
              <a:sym typeface="Nunito"/>
            </a:endParaRPr>
          </a:p>
        </p:txBody>
      </p:sp>
      <p:sp>
        <p:nvSpPr>
          <p:cNvPr id="239" name="Google Shape;239;p18"/>
          <p:cNvSpPr/>
          <p:nvPr/>
        </p:nvSpPr>
        <p:spPr>
          <a:xfrm>
            <a:off x="1923278" y="3876255"/>
            <a:ext cx="5172600" cy="746400"/>
          </a:xfrm>
          <a:prstGeom prst="rect">
            <a:avLst/>
          </a:prstGeom>
          <a:noFill/>
          <a:ln>
            <a:noFill/>
          </a:ln>
        </p:spPr>
        <p:txBody>
          <a:bodyPr spcFirstLastPara="1" wrap="square" lIns="90000" tIns="91425" rIns="90000" bIns="91425" anchor="t" anchorCtr="0">
            <a:noAutofit/>
          </a:bodyPr>
          <a:lstStyle/>
          <a:p>
            <a:pPr marL="457200" marR="0" lvl="0" indent="-351155" algn="l" rtl="0">
              <a:lnSpc>
                <a:spcPct val="100000"/>
              </a:lnSpc>
              <a:spcBef>
                <a:spcPts val="0"/>
              </a:spcBef>
              <a:spcAft>
                <a:spcPts val="0"/>
              </a:spcAft>
              <a:buClr>
                <a:srgbClr val="000000"/>
              </a:buClr>
              <a:buSzPts val="2000"/>
              <a:buFont typeface="Nunito"/>
              <a:buChar char="✓"/>
            </a:pPr>
            <a:r>
              <a:rPr lang="fr" sz="2000" i="0" u="none" strike="noStrike" cap="none">
                <a:solidFill>
                  <a:srgbClr val="000000"/>
                </a:solidFill>
                <a:latin typeface="Nunito"/>
                <a:ea typeface="Nunito"/>
                <a:cs typeface="Nunito"/>
                <a:sym typeface="Nunito"/>
              </a:rPr>
              <a:t>Independent of the architecture </a:t>
            </a:r>
            <a:endParaRPr sz="2000" i="0" u="none" strike="noStrike" cap="none">
              <a:solidFill>
                <a:srgbClr val="000000"/>
              </a:solidFill>
              <a:latin typeface="Nunito"/>
              <a:ea typeface="Nunito"/>
              <a:cs typeface="Nunito"/>
              <a:sym typeface="Nunito"/>
            </a:endParaRPr>
          </a:p>
        </p:txBody>
      </p:sp>
      <p:grpSp>
        <p:nvGrpSpPr>
          <p:cNvPr id="240" name="Google Shape;240;p18"/>
          <p:cNvGrpSpPr/>
          <p:nvPr/>
        </p:nvGrpSpPr>
        <p:grpSpPr>
          <a:xfrm>
            <a:off x="1921473" y="1209519"/>
            <a:ext cx="7114641" cy="2608604"/>
            <a:chOff x="3381831" y="2544851"/>
            <a:chExt cx="8679567" cy="3182389"/>
          </a:xfrm>
        </p:grpSpPr>
        <p:sp>
          <p:nvSpPr>
            <p:cNvPr id="241" name="Google Shape;241;p18"/>
            <p:cNvSpPr/>
            <p:nvPr/>
          </p:nvSpPr>
          <p:spPr>
            <a:xfrm>
              <a:off x="10449000" y="5331240"/>
              <a:ext cx="472800" cy="3960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200" b="0" i="0" u="none" strike="noStrike" cap="none">
                  <a:solidFill>
                    <a:srgbClr val="000000"/>
                  </a:solidFill>
                  <a:latin typeface="Nunito"/>
                  <a:ea typeface="Nunito"/>
                  <a:cs typeface="Nunito"/>
                  <a:sym typeface="Nunito"/>
                </a:rPr>
                <a:t>i+1</a:t>
              </a:r>
              <a:endParaRPr sz="1200" b="0" i="0" u="none" strike="noStrike" cap="none">
                <a:solidFill>
                  <a:srgbClr val="000000"/>
                </a:solidFill>
                <a:latin typeface="Arial"/>
                <a:ea typeface="Arial"/>
                <a:cs typeface="Arial"/>
                <a:sym typeface="Arial"/>
              </a:endParaRPr>
            </a:p>
          </p:txBody>
        </p:sp>
        <p:sp>
          <p:nvSpPr>
            <p:cNvPr id="242" name="Google Shape;242;p18"/>
            <p:cNvSpPr/>
            <p:nvPr/>
          </p:nvSpPr>
          <p:spPr>
            <a:xfrm>
              <a:off x="11084760" y="5331240"/>
              <a:ext cx="472800" cy="3960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200" b="0" i="0" u="none" strike="noStrike" cap="none">
                  <a:solidFill>
                    <a:srgbClr val="000000"/>
                  </a:solidFill>
                  <a:latin typeface="Nunito"/>
                  <a:ea typeface="Nunito"/>
                  <a:cs typeface="Nunito"/>
                  <a:sym typeface="Nunito"/>
                </a:rPr>
                <a:t>i+1</a:t>
              </a:r>
              <a:endParaRPr sz="1200" b="0" i="0" u="none" strike="noStrike" cap="none">
                <a:solidFill>
                  <a:srgbClr val="000000"/>
                </a:solidFill>
                <a:latin typeface="Arial"/>
                <a:ea typeface="Arial"/>
                <a:cs typeface="Arial"/>
                <a:sym typeface="Arial"/>
              </a:endParaRPr>
            </a:p>
          </p:txBody>
        </p:sp>
        <p:grpSp>
          <p:nvGrpSpPr>
            <p:cNvPr id="243" name="Google Shape;243;p18"/>
            <p:cNvGrpSpPr/>
            <p:nvPr/>
          </p:nvGrpSpPr>
          <p:grpSpPr>
            <a:xfrm>
              <a:off x="3381831" y="2544851"/>
              <a:ext cx="8679567" cy="2971069"/>
              <a:chOff x="3381831" y="2544851"/>
              <a:chExt cx="8679567" cy="2971069"/>
            </a:xfrm>
          </p:grpSpPr>
          <p:grpSp>
            <p:nvGrpSpPr>
              <p:cNvPr id="244" name="Google Shape;244;p18"/>
              <p:cNvGrpSpPr/>
              <p:nvPr/>
            </p:nvGrpSpPr>
            <p:grpSpPr>
              <a:xfrm>
                <a:off x="6105960" y="3318840"/>
                <a:ext cx="5955438" cy="2197080"/>
                <a:chOff x="6105960" y="3318840"/>
                <a:chExt cx="5955438" cy="2197080"/>
              </a:xfrm>
            </p:grpSpPr>
            <p:sp>
              <p:nvSpPr>
                <p:cNvPr id="245" name="Google Shape;245;p18"/>
                <p:cNvSpPr/>
                <p:nvPr/>
              </p:nvSpPr>
              <p:spPr>
                <a:xfrm>
                  <a:off x="7255800" y="3895920"/>
                  <a:ext cx="610800" cy="1086600"/>
                </a:xfrm>
                <a:prstGeom prst="roundRect">
                  <a:avLst>
                    <a:gd name="adj" fmla="val 16667"/>
                  </a:avLst>
                </a:prstGeom>
                <a:noFill/>
                <a:ln w="190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8"/>
                <p:cNvSpPr/>
                <p:nvPr/>
              </p:nvSpPr>
              <p:spPr>
                <a:xfrm>
                  <a:off x="8254080" y="3895920"/>
                  <a:ext cx="610800" cy="1086600"/>
                </a:xfrm>
                <a:prstGeom prst="roundRect">
                  <a:avLst>
                    <a:gd name="adj" fmla="val 16667"/>
                  </a:avLst>
                </a:prstGeom>
                <a:noFill/>
                <a:ln w="19075" cap="flat" cmpd="sng">
                  <a:solidFill>
                    <a:srgbClr val="9BBB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8"/>
                <p:cNvSpPr/>
                <p:nvPr/>
              </p:nvSpPr>
              <p:spPr>
                <a:xfrm>
                  <a:off x="9151560" y="3895920"/>
                  <a:ext cx="1202700" cy="1620000"/>
                </a:xfrm>
                <a:prstGeom prst="roundRect">
                  <a:avLst>
                    <a:gd name="adj" fmla="val 16667"/>
                  </a:avLst>
                </a:prstGeom>
                <a:noFill/>
                <a:ln w="190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8"/>
                <p:cNvSpPr/>
                <p:nvPr/>
              </p:nvSpPr>
              <p:spPr>
                <a:xfrm>
                  <a:off x="7372794" y="4166276"/>
                  <a:ext cx="4688604" cy="6480"/>
                </a:xfrm>
                <a:custGeom>
                  <a:avLst/>
                  <a:gdLst/>
                  <a:ahLst/>
                  <a:cxnLst/>
                  <a:rect l="l" t="t" r="r" b="b"/>
                  <a:pathLst>
                    <a:path w="21600" h="21600" extrusionOk="0">
                      <a:moveTo>
                        <a:pt x="0" y="0"/>
                      </a:moveTo>
                      <a:lnTo>
                        <a:pt x="21600" y="21600"/>
                      </a:lnTo>
                    </a:path>
                  </a:pathLst>
                </a:custGeom>
                <a:noFill/>
                <a:ln w="19075" cap="rnd" cmpd="sng">
                  <a:solidFill>
                    <a:schemeClr val="dk1"/>
                  </a:solidFill>
                  <a:prstDash val="dashDot"/>
                  <a:round/>
                  <a:headEnd type="none" w="sm" len="sm"/>
                  <a:tailEnd type="stealth" w="med" len="med"/>
                </a:ln>
              </p:spPr>
              <p:txBody>
                <a:bodyPr/>
                <a:lstStyle/>
                <a:p>
                  <a:endParaRPr lang="fr-FR"/>
                </a:p>
              </p:txBody>
            </p:sp>
            <p:sp>
              <p:nvSpPr>
                <p:cNvPr id="249" name="Google Shape;249;p18"/>
                <p:cNvSpPr/>
                <p:nvPr/>
              </p:nvSpPr>
              <p:spPr>
                <a:xfrm>
                  <a:off x="6105960" y="3893760"/>
                  <a:ext cx="1169400" cy="5487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 sz="1800" b="1" i="0" u="none" strike="noStrike" cap="none">
                      <a:solidFill>
                        <a:srgbClr val="000000"/>
                      </a:solidFill>
                      <a:latin typeface="Nunito"/>
                      <a:ea typeface="Nunito"/>
                      <a:cs typeface="Nunito"/>
                      <a:sym typeface="Nunito"/>
                    </a:rPr>
                    <a:t>Core1</a:t>
                  </a:r>
                  <a:endParaRPr sz="1800" b="0" i="0" u="none" strike="noStrike" cap="none">
                    <a:solidFill>
                      <a:srgbClr val="000000"/>
                    </a:solidFill>
                    <a:latin typeface="Arial"/>
                    <a:ea typeface="Arial"/>
                    <a:cs typeface="Arial"/>
                    <a:sym typeface="Arial"/>
                  </a:endParaRPr>
                </a:p>
              </p:txBody>
            </p:sp>
            <p:sp>
              <p:nvSpPr>
                <p:cNvPr id="250" name="Google Shape;250;p18"/>
                <p:cNvSpPr/>
                <p:nvPr/>
              </p:nvSpPr>
              <p:spPr>
                <a:xfrm>
                  <a:off x="7296840" y="399780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A</a:t>
                  </a:r>
                  <a:endParaRPr sz="2000" b="0" i="0" u="none" strike="noStrike" cap="none">
                    <a:solidFill>
                      <a:srgbClr val="000000"/>
                    </a:solidFill>
                    <a:latin typeface="Arial"/>
                    <a:ea typeface="Arial"/>
                    <a:cs typeface="Arial"/>
                    <a:sym typeface="Arial"/>
                  </a:endParaRPr>
                </a:p>
              </p:txBody>
            </p:sp>
            <p:sp>
              <p:nvSpPr>
                <p:cNvPr id="251" name="Google Shape;251;p18"/>
                <p:cNvSpPr/>
                <p:nvPr/>
              </p:nvSpPr>
              <p:spPr>
                <a:xfrm>
                  <a:off x="8280720" y="399780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C</a:t>
                  </a:r>
                  <a:endParaRPr sz="2000" b="0" i="0" u="none" strike="noStrike" cap="none">
                    <a:solidFill>
                      <a:srgbClr val="000000"/>
                    </a:solidFill>
                    <a:latin typeface="Arial"/>
                    <a:ea typeface="Arial"/>
                    <a:cs typeface="Arial"/>
                    <a:sym typeface="Arial"/>
                  </a:endParaRPr>
                </a:p>
              </p:txBody>
            </p:sp>
            <p:sp>
              <p:nvSpPr>
                <p:cNvPr id="252" name="Google Shape;252;p18"/>
                <p:cNvSpPr/>
                <p:nvPr/>
              </p:nvSpPr>
              <p:spPr>
                <a:xfrm>
                  <a:off x="9188280" y="399780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A</a:t>
                  </a:r>
                  <a:endParaRPr sz="2000" b="0" i="0" u="none" strike="noStrike" cap="none">
                    <a:solidFill>
                      <a:srgbClr val="000000"/>
                    </a:solidFill>
                    <a:latin typeface="Arial"/>
                    <a:ea typeface="Arial"/>
                    <a:cs typeface="Arial"/>
                    <a:sym typeface="Arial"/>
                  </a:endParaRPr>
                </a:p>
              </p:txBody>
            </p:sp>
            <p:sp>
              <p:nvSpPr>
                <p:cNvPr id="253" name="Google Shape;253;p18"/>
                <p:cNvSpPr/>
                <p:nvPr/>
              </p:nvSpPr>
              <p:spPr>
                <a:xfrm>
                  <a:off x="9791280" y="399780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C</a:t>
                  </a:r>
                  <a:endParaRPr sz="2000" b="0" i="0" u="none" strike="noStrike" cap="none">
                    <a:solidFill>
                      <a:srgbClr val="000000"/>
                    </a:solidFill>
                    <a:latin typeface="Arial"/>
                    <a:ea typeface="Arial"/>
                    <a:cs typeface="Arial"/>
                    <a:sym typeface="Arial"/>
                  </a:endParaRPr>
                </a:p>
              </p:txBody>
            </p:sp>
            <p:sp>
              <p:nvSpPr>
                <p:cNvPr id="254" name="Google Shape;254;p18"/>
                <p:cNvSpPr/>
                <p:nvPr/>
              </p:nvSpPr>
              <p:spPr>
                <a:xfrm>
                  <a:off x="7372794" y="4699795"/>
                  <a:ext cx="4688604" cy="6480"/>
                </a:xfrm>
                <a:custGeom>
                  <a:avLst/>
                  <a:gdLst/>
                  <a:ahLst/>
                  <a:cxnLst/>
                  <a:rect l="l" t="t" r="r" b="b"/>
                  <a:pathLst>
                    <a:path w="21600" h="21600" extrusionOk="0">
                      <a:moveTo>
                        <a:pt x="0" y="0"/>
                      </a:moveTo>
                      <a:lnTo>
                        <a:pt x="21600" y="21600"/>
                      </a:lnTo>
                    </a:path>
                  </a:pathLst>
                </a:custGeom>
                <a:noFill/>
                <a:ln w="19075" cap="rnd" cmpd="sng">
                  <a:solidFill>
                    <a:schemeClr val="dk1"/>
                  </a:solidFill>
                  <a:prstDash val="dashDot"/>
                  <a:round/>
                  <a:headEnd type="none" w="sm" len="sm"/>
                  <a:tailEnd type="stealth" w="med" len="med"/>
                </a:ln>
              </p:spPr>
              <p:txBody>
                <a:bodyPr/>
                <a:lstStyle/>
                <a:p>
                  <a:endParaRPr lang="fr-FR"/>
                </a:p>
              </p:txBody>
            </p:sp>
            <p:sp>
              <p:nvSpPr>
                <p:cNvPr id="255" name="Google Shape;255;p18"/>
                <p:cNvSpPr/>
                <p:nvPr/>
              </p:nvSpPr>
              <p:spPr>
                <a:xfrm>
                  <a:off x="6105960" y="4426920"/>
                  <a:ext cx="1169400" cy="5487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 sz="1800" b="1" i="0" u="none" strike="noStrike" cap="none">
                      <a:solidFill>
                        <a:srgbClr val="000000"/>
                      </a:solidFill>
                      <a:latin typeface="Nunito"/>
                      <a:ea typeface="Nunito"/>
                      <a:cs typeface="Nunito"/>
                      <a:sym typeface="Nunito"/>
                    </a:rPr>
                    <a:t>Core2</a:t>
                  </a:r>
                  <a:endParaRPr sz="1800" b="0" i="0" u="none" strike="noStrike" cap="none">
                    <a:solidFill>
                      <a:srgbClr val="000000"/>
                    </a:solidFill>
                    <a:latin typeface="Arial"/>
                    <a:ea typeface="Arial"/>
                    <a:cs typeface="Arial"/>
                    <a:sym typeface="Arial"/>
                  </a:endParaRPr>
                </a:p>
              </p:txBody>
            </p:sp>
            <p:sp>
              <p:nvSpPr>
                <p:cNvPr id="256" name="Google Shape;256;p18"/>
                <p:cNvSpPr/>
                <p:nvPr/>
              </p:nvSpPr>
              <p:spPr>
                <a:xfrm>
                  <a:off x="7296840" y="453132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B</a:t>
                  </a:r>
                  <a:endParaRPr sz="2000" b="0" i="0" u="none" strike="noStrike" cap="none">
                    <a:solidFill>
                      <a:srgbClr val="000000"/>
                    </a:solidFill>
                    <a:latin typeface="Arial"/>
                    <a:ea typeface="Arial"/>
                    <a:cs typeface="Arial"/>
                    <a:sym typeface="Arial"/>
                  </a:endParaRPr>
                </a:p>
              </p:txBody>
            </p:sp>
            <p:sp>
              <p:nvSpPr>
                <p:cNvPr id="257" name="Google Shape;257;p18"/>
                <p:cNvSpPr/>
                <p:nvPr/>
              </p:nvSpPr>
              <p:spPr>
                <a:xfrm>
                  <a:off x="8280720" y="453132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C</a:t>
                  </a:r>
                  <a:endParaRPr sz="2000" b="0" i="0" u="none" strike="noStrike" cap="none">
                    <a:solidFill>
                      <a:srgbClr val="000000"/>
                    </a:solidFill>
                    <a:latin typeface="Arial"/>
                    <a:ea typeface="Arial"/>
                    <a:cs typeface="Arial"/>
                    <a:sym typeface="Arial"/>
                  </a:endParaRPr>
                </a:p>
              </p:txBody>
            </p:sp>
            <p:sp>
              <p:nvSpPr>
                <p:cNvPr id="258" name="Google Shape;258;p18"/>
                <p:cNvSpPr/>
                <p:nvPr/>
              </p:nvSpPr>
              <p:spPr>
                <a:xfrm>
                  <a:off x="9188280" y="453132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B</a:t>
                  </a:r>
                  <a:endParaRPr sz="2000" b="0" i="0" u="none" strike="noStrike" cap="none">
                    <a:solidFill>
                      <a:srgbClr val="000000"/>
                    </a:solidFill>
                    <a:latin typeface="Arial"/>
                    <a:ea typeface="Arial"/>
                    <a:cs typeface="Arial"/>
                    <a:sym typeface="Arial"/>
                  </a:endParaRPr>
                </a:p>
              </p:txBody>
            </p:sp>
            <p:sp>
              <p:nvSpPr>
                <p:cNvPr id="259" name="Google Shape;259;p18"/>
                <p:cNvSpPr/>
                <p:nvPr/>
              </p:nvSpPr>
              <p:spPr>
                <a:xfrm>
                  <a:off x="9791280" y="453132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C</a:t>
                  </a:r>
                  <a:endParaRPr sz="2000" b="0" i="0" u="none" strike="noStrike" cap="none">
                    <a:solidFill>
                      <a:srgbClr val="000000"/>
                    </a:solidFill>
                    <a:latin typeface="Arial"/>
                    <a:ea typeface="Arial"/>
                    <a:cs typeface="Arial"/>
                    <a:sym typeface="Arial"/>
                  </a:endParaRPr>
                </a:p>
              </p:txBody>
            </p:sp>
            <p:sp>
              <p:nvSpPr>
                <p:cNvPr id="260" name="Google Shape;260;p18"/>
                <p:cNvSpPr/>
                <p:nvPr/>
              </p:nvSpPr>
              <p:spPr>
                <a:xfrm>
                  <a:off x="7372794" y="5232954"/>
                  <a:ext cx="4688604" cy="6480"/>
                </a:xfrm>
                <a:custGeom>
                  <a:avLst/>
                  <a:gdLst/>
                  <a:ahLst/>
                  <a:cxnLst/>
                  <a:rect l="l" t="t" r="r" b="b"/>
                  <a:pathLst>
                    <a:path w="21600" h="21600" extrusionOk="0">
                      <a:moveTo>
                        <a:pt x="0" y="0"/>
                      </a:moveTo>
                      <a:lnTo>
                        <a:pt x="21600" y="21600"/>
                      </a:lnTo>
                    </a:path>
                  </a:pathLst>
                </a:custGeom>
                <a:noFill/>
                <a:ln w="19075" cap="rnd" cmpd="sng">
                  <a:solidFill>
                    <a:schemeClr val="dk1"/>
                  </a:solidFill>
                  <a:prstDash val="dashDot"/>
                  <a:round/>
                  <a:headEnd type="none" w="sm" len="sm"/>
                  <a:tailEnd type="stealth" w="med" len="med"/>
                </a:ln>
              </p:spPr>
              <p:txBody>
                <a:bodyPr/>
                <a:lstStyle/>
                <a:p>
                  <a:endParaRPr lang="fr-FR"/>
                </a:p>
              </p:txBody>
            </p:sp>
            <p:sp>
              <p:nvSpPr>
                <p:cNvPr id="261" name="Google Shape;261;p18"/>
                <p:cNvSpPr/>
                <p:nvPr/>
              </p:nvSpPr>
              <p:spPr>
                <a:xfrm>
                  <a:off x="6105960" y="4960440"/>
                  <a:ext cx="1169400" cy="5487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 sz="1800" b="1" i="0" u="none" strike="noStrike" cap="none">
                      <a:solidFill>
                        <a:srgbClr val="000000"/>
                      </a:solidFill>
                      <a:latin typeface="Nunito"/>
                      <a:ea typeface="Nunito"/>
                      <a:cs typeface="Nunito"/>
                      <a:sym typeface="Nunito"/>
                    </a:rPr>
                    <a:t>Core3</a:t>
                  </a:r>
                  <a:endParaRPr sz="1800" b="0" i="0" u="none" strike="noStrike" cap="none">
                    <a:solidFill>
                      <a:srgbClr val="000000"/>
                    </a:solidFill>
                    <a:latin typeface="Arial"/>
                    <a:ea typeface="Arial"/>
                    <a:cs typeface="Arial"/>
                    <a:sym typeface="Arial"/>
                  </a:endParaRPr>
                </a:p>
              </p:txBody>
            </p:sp>
            <p:sp>
              <p:nvSpPr>
                <p:cNvPr id="262" name="Google Shape;262;p18"/>
                <p:cNvSpPr/>
                <p:nvPr/>
              </p:nvSpPr>
              <p:spPr>
                <a:xfrm>
                  <a:off x="10394280" y="506484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D</a:t>
                  </a:r>
                  <a:endParaRPr sz="2000" b="0" i="0" u="none" strike="noStrike" cap="none">
                    <a:solidFill>
                      <a:srgbClr val="000000"/>
                    </a:solidFill>
                    <a:latin typeface="Arial"/>
                    <a:ea typeface="Arial"/>
                    <a:cs typeface="Arial"/>
                    <a:sym typeface="Arial"/>
                  </a:endParaRPr>
                </a:p>
              </p:txBody>
            </p:sp>
            <p:sp>
              <p:nvSpPr>
                <p:cNvPr id="263" name="Google Shape;263;p18"/>
                <p:cNvSpPr/>
                <p:nvPr/>
              </p:nvSpPr>
              <p:spPr>
                <a:xfrm>
                  <a:off x="10996920" y="506484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E</a:t>
                  </a:r>
                  <a:endParaRPr sz="2000" b="0" i="0" u="none" strike="noStrike" cap="none">
                    <a:solidFill>
                      <a:srgbClr val="000000"/>
                    </a:solidFill>
                    <a:latin typeface="Arial"/>
                    <a:ea typeface="Arial"/>
                    <a:cs typeface="Arial"/>
                    <a:sym typeface="Arial"/>
                  </a:endParaRPr>
                </a:p>
              </p:txBody>
            </p:sp>
            <p:sp>
              <p:nvSpPr>
                <p:cNvPr id="264" name="Google Shape;264;p18"/>
                <p:cNvSpPr/>
                <p:nvPr/>
              </p:nvSpPr>
              <p:spPr>
                <a:xfrm>
                  <a:off x="9791280" y="506484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E</a:t>
                  </a:r>
                  <a:endParaRPr sz="2000" b="0" i="0" u="none" strike="noStrike" cap="none">
                    <a:solidFill>
                      <a:srgbClr val="000000"/>
                    </a:solidFill>
                    <a:latin typeface="Arial"/>
                    <a:ea typeface="Arial"/>
                    <a:cs typeface="Arial"/>
                    <a:sym typeface="Arial"/>
                  </a:endParaRPr>
                </a:p>
              </p:txBody>
            </p:sp>
            <p:sp>
              <p:nvSpPr>
                <p:cNvPr id="265" name="Google Shape;265;p18"/>
                <p:cNvSpPr/>
                <p:nvPr/>
              </p:nvSpPr>
              <p:spPr>
                <a:xfrm>
                  <a:off x="9188280" y="5064840"/>
                  <a:ext cx="529500" cy="3435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D</a:t>
                  </a:r>
                  <a:endParaRPr sz="2000" b="0" i="0" u="none" strike="noStrike" cap="none">
                    <a:solidFill>
                      <a:srgbClr val="000000"/>
                    </a:solidFill>
                    <a:latin typeface="Arial"/>
                    <a:ea typeface="Arial"/>
                    <a:cs typeface="Arial"/>
                    <a:sym typeface="Arial"/>
                  </a:endParaRPr>
                </a:p>
              </p:txBody>
            </p:sp>
            <p:sp>
              <p:nvSpPr>
                <p:cNvPr id="266" name="Google Shape;266;p18"/>
                <p:cNvSpPr/>
                <p:nvPr/>
              </p:nvSpPr>
              <p:spPr>
                <a:xfrm>
                  <a:off x="6987621" y="3318840"/>
                  <a:ext cx="1139700" cy="5487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 sz="1600" b="0" i="1" u="none" strike="noStrike" cap="none">
                      <a:solidFill>
                        <a:srgbClr val="C0504D"/>
                      </a:solidFill>
                      <a:latin typeface="Nunito"/>
                      <a:ea typeface="Nunito"/>
                      <a:cs typeface="Nunito"/>
                      <a:sym typeface="Nunito"/>
                    </a:rPr>
                    <a:t>Task //</a:t>
                  </a:r>
                  <a:endParaRPr sz="1600" b="0" i="0" u="none" strike="noStrike" cap="none">
                    <a:solidFill>
                      <a:srgbClr val="000000"/>
                    </a:solidFill>
                    <a:latin typeface="Arial"/>
                    <a:ea typeface="Arial"/>
                    <a:cs typeface="Arial"/>
                    <a:sym typeface="Arial"/>
                  </a:endParaRPr>
                </a:p>
              </p:txBody>
            </p:sp>
            <p:sp>
              <p:nvSpPr>
                <p:cNvPr id="267" name="Google Shape;267;p18"/>
                <p:cNvSpPr/>
                <p:nvPr/>
              </p:nvSpPr>
              <p:spPr>
                <a:xfrm>
                  <a:off x="8011800" y="3318840"/>
                  <a:ext cx="1096200" cy="5487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 sz="1600" b="0" i="1" u="none" strike="noStrike" cap="none">
                      <a:solidFill>
                        <a:srgbClr val="9BBB59"/>
                      </a:solidFill>
                      <a:latin typeface="Nunito"/>
                      <a:ea typeface="Nunito"/>
                      <a:cs typeface="Nunito"/>
                      <a:sym typeface="Nunito"/>
                    </a:rPr>
                    <a:t>Data //</a:t>
                  </a:r>
                  <a:endParaRPr sz="1600" b="0" i="0" u="none" strike="noStrike" cap="none">
                    <a:solidFill>
                      <a:srgbClr val="000000"/>
                    </a:solidFill>
                    <a:latin typeface="Arial"/>
                    <a:ea typeface="Arial"/>
                    <a:cs typeface="Arial"/>
                    <a:sym typeface="Arial"/>
                  </a:endParaRPr>
                </a:p>
              </p:txBody>
            </p:sp>
            <p:sp>
              <p:nvSpPr>
                <p:cNvPr id="268" name="Google Shape;268;p18"/>
                <p:cNvSpPr/>
                <p:nvPr/>
              </p:nvSpPr>
              <p:spPr>
                <a:xfrm>
                  <a:off x="9083520" y="3318840"/>
                  <a:ext cx="1611300" cy="548700"/>
                </a:xfrm>
                <a:prstGeom prst="rect">
                  <a:avLst/>
                </a:prstGeom>
                <a:noFill/>
                <a:ln>
                  <a:noFill/>
                </a:ln>
              </p:spPr>
              <p:txBody>
                <a:bodyPr spcFirstLastPara="1" wrap="square" lIns="90000" tIns="91425" rIns="90000"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fr" sz="1600" b="0" i="1" u="none" strike="noStrike" cap="none">
                      <a:solidFill>
                        <a:srgbClr val="38761D"/>
                      </a:solidFill>
                      <a:latin typeface="Nunito"/>
                      <a:ea typeface="Nunito"/>
                      <a:cs typeface="Nunito"/>
                      <a:sym typeface="Nunito"/>
                    </a:rPr>
                    <a:t>Pipeline //</a:t>
                  </a:r>
                  <a:endParaRPr sz="1600" b="0" i="0" u="none" strike="noStrike" cap="none">
                    <a:solidFill>
                      <a:srgbClr val="000000"/>
                    </a:solidFill>
                    <a:latin typeface="Arial"/>
                    <a:ea typeface="Arial"/>
                    <a:cs typeface="Arial"/>
                    <a:sym typeface="Arial"/>
                  </a:endParaRPr>
                </a:p>
              </p:txBody>
            </p:sp>
          </p:grpSp>
          <p:sp>
            <p:nvSpPr>
              <p:cNvPr id="269" name="Google Shape;269;p18"/>
              <p:cNvSpPr/>
              <p:nvPr/>
            </p:nvSpPr>
            <p:spPr>
              <a:xfrm>
                <a:off x="3381831" y="2544851"/>
                <a:ext cx="8323200" cy="548700"/>
              </a:xfrm>
              <a:prstGeom prst="rect">
                <a:avLst/>
              </a:prstGeom>
              <a:noFill/>
              <a:ln>
                <a:noFill/>
              </a:ln>
            </p:spPr>
            <p:txBody>
              <a:bodyPr spcFirstLastPara="1" wrap="square" lIns="90000" tIns="91425" rIns="90000" bIns="91425" anchor="t" anchorCtr="0">
                <a:noAutofit/>
              </a:bodyPr>
              <a:lstStyle/>
              <a:p>
                <a:pPr marL="457200" marR="0" lvl="0" indent="-354760" algn="l" rtl="0">
                  <a:lnSpc>
                    <a:spcPct val="100000"/>
                  </a:lnSpc>
                  <a:spcBef>
                    <a:spcPts val="0"/>
                  </a:spcBef>
                  <a:spcAft>
                    <a:spcPts val="0"/>
                  </a:spcAft>
                  <a:buClr>
                    <a:srgbClr val="000000"/>
                  </a:buClr>
                  <a:buSzPts val="2000"/>
                  <a:buFont typeface="Nunito"/>
                  <a:buChar char="✓"/>
                </a:pPr>
                <a:r>
                  <a:rPr lang="fr" sz="2000" i="0" u="none" strike="noStrike" cap="none">
                    <a:solidFill>
                      <a:srgbClr val="000000"/>
                    </a:solidFill>
                    <a:latin typeface="Nunito"/>
                    <a:ea typeface="Nunito"/>
                    <a:cs typeface="Nunito"/>
                    <a:sym typeface="Nunito"/>
                  </a:rPr>
                  <a:t>Expression of several types of parallelism</a:t>
                </a:r>
                <a:endParaRPr sz="2000" i="0" u="none" strike="noStrike" cap="none">
                  <a:solidFill>
                    <a:srgbClr val="000000"/>
                  </a:solidFill>
                  <a:latin typeface="Nunito"/>
                  <a:ea typeface="Nunito"/>
                  <a:cs typeface="Nunito"/>
                  <a:sym typeface="Nunito"/>
                </a:endParaRPr>
              </a:p>
            </p:txBody>
          </p:sp>
        </p:grpSp>
        <p:sp>
          <p:nvSpPr>
            <p:cNvPr id="270" name="Google Shape;270;p18"/>
            <p:cNvSpPr/>
            <p:nvPr/>
          </p:nvSpPr>
          <p:spPr>
            <a:xfrm>
              <a:off x="9232919" y="4270263"/>
              <a:ext cx="472800" cy="343500"/>
            </a:xfrm>
            <a:prstGeom prst="rect">
              <a:avLst/>
            </a:prstGeom>
            <a:noFill/>
            <a:ln>
              <a:noFill/>
            </a:ln>
          </p:spPr>
          <p:txBody>
            <a:bodyPr spcFirstLastPara="1" wrap="square" lIns="0" tIns="5400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200" b="0" i="0" u="none" strike="noStrike" cap="none">
                  <a:solidFill>
                    <a:srgbClr val="000000"/>
                  </a:solidFill>
                  <a:latin typeface="Nunito"/>
                  <a:ea typeface="Nunito"/>
                  <a:cs typeface="Nunito"/>
                  <a:sym typeface="Nunito"/>
                </a:rPr>
                <a:t>i+1</a:t>
              </a:r>
              <a:endParaRPr sz="1200" b="0" i="0" u="none" strike="noStrike" cap="none">
                <a:solidFill>
                  <a:srgbClr val="000000"/>
                </a:solidFill>
                <a:latin typeface="Arial"/>
                <a:ea typeface="Arial"/>
                <a:cs typeface="Arial"/>
                <a:sym typeface="Arial"/>
              </a:endParaRPr>
            </a:p>
          </p:txBody>
        </p:sp>
        <p:sp>
          <p:nvSpPr>
            <p:cNvPr id="271" name="Google Shape;271;p18"/>
            <p:cNvSpPr/>
            <p:nvPr/>
          </p:nvSpPr>
          <p:spPr>
            <a:xfrm>
              <a:off x="9840597" y="4270263"/>
              <a:ext cx="472800" cy="343500"/>
            </a:xfrm>
            <a:prstGeom prst="rect">
              <a:avLst/>
            </a:prstGeom>
            <a:noFill/>
            <a:ln>
              <a:noFill/>
            </a:ln>
          </p:spPr>
          <p:txBody>
            <a:bodyPr spcFirstLastPara="1" wrap="square" lIns="0" tIns="5400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200" b="0" i="0" u="none" strike="noStrike" cap="none">
                  <a:solidFill>
                    <a:srgbClr val="000000"/>
                  </a:solidFill>
                  <a:latin typeface="Nunito"/>
                  <a:ea typeface="Nunito"/>
                  <a:cs typeface="Nunito"/>
                  <a:sym typeface="Nunito"/>
                </a:rPr>
                <a:t>i+1</a:t>
              </a:r>
              <a:endParaRPr sz="1200" b="0" i="0" u="none" strike="noStrike" cap="none">
                <a:solidFill>
                  <a:srgbClr val="000000"/>
                </a:solidFill>
                <a:latin typeface="Arial"/>
                <a:ea typeface="Arial"/>
                <a:cs typeface="Arial"/>
                <a:sym typeface="Arial"/>
              </a:endParaRPr>
            </a:p>
          </p:txBody>
        </p:sp>
        <p:sp>
          <p:nvSpPr>
            <p:cNvPr id="272" name="Google Shape;272;p18"/>
            <p:cNvSpPr/>
            <p:nvPr/>
          </p:nvSpPr>
          <p:spPr>
            <a:xfrm>
              <a:off x="9232919" y="4810874"/>
              <a:ext cx="472800" cy="320700"/>
            </a:xfrm>
            <a:prstGeom prst="rect">
              <a:avLst/>
            </a:prstGeom>
            <a:noFill/>
            <a:ln>
              <a:noFill/>
            </a:ln>
          </p:spPr>
          <p:txBody>
            <a:bodyPr spcFirstLastPara="1" wrap="square" lIns="0" tIns="54000" rIns="0" bIns="18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200" b="0" i="0" u="none" strike="noStrike" cap="none">
                  <a:solidFill>
                    <a:srgbClr val="000000"/>
                  </a:solidFill>
                  <a:latin typeface="Nunito"/>
                  <a:ea typeface="Nunito"/>
                  <a:cs typeface="Nunito"/>
                  <a:sym typeface="Nunito"/>
                </a:rPr>
                <a:t>i+1</a:t>
              </a:r>
              <a:endParaRPr sz="1200" b="0" i="0" u="none" strike="noStrike" cap="none">
                <a:solidFill>
                  <a:srgbClr val="000000"/>
                </a:solidFill>
                <a:latin typeface="Arial"/>
                <a:ea typeface="Arial"/>
                <a:cs typeface="Arial"/>
                <a:sym typeface="Arial"/>
              </a:endParaRPr>
            </a:p>
          </p:txBody>
        </p:sp>
        <p:sp>
          <p:nvSpPr>
            <p:cNvPr id="273" name="Google Shape;273;p18"/>
            <p:cNvSpPr/>
            <p:nvPr/>
          </p:nvSpPr>
          <p:spPr>
            <a:xfrm>
              <a:off x="9840597" y="4810874"/>
              <a:ext cx="472800" cy="320700"/>
            </a:xfrm>
            <a:prstGeom prst="rect">
              <a:avLst/>
            </a:prstGeom>
            <a:noFill/>
            <a:ln>
              <a:noFill/>
            </a:ln>
          </p:spPr>
          <p:txBody>
            <a:bodyPr spcFirstLastPara="1" wrap="square" lIns="0" tIns="54000" rIns="0" bIns="18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200" b="0" i="0" u="none" strike="noStrike" cap="none">
                  <a:solidFill>
                    <a:srgbClr val="000000"/>
                  </a:solidFill>
                  <a:latin typeface="Nunito"/>
                  <a:ea typeface="Nunito"/>
                  <a:cs typeface="Nunito"/>
                  <a:sym typeface="Nunito"/>
                </a:rPr>
                <a:t>i+1</a:t>
              </a:r>
              <a:endParaRPr sz="1200" b="0" i="0" u="none" strike="noStrike" cap="none">
                <a:solidFill>
                  <a:srgbClr val="000000"/>
                </a:solidFill>
                <a:latin typeface="Arial"/>
                <a:ea typeface="Arial"/>
                <a:cs typeface="Arial"/>
                <a:sym typeface="Arial"/>
              </a:endParaRPr>
            </a:p>
          </p:txBody>
        </p:sp>
      </p:grpSp>
      <p:grpSp>
        <p:nvGrpSpPr>
          <p:cNvPr id="274" name="Google Shape;274;p18"/>
          <p:cNvGrpSpPr/>
          <p:nvPr/>
        </p:nvGrpSpPr>
        <p:grpSpPr>
          <a:xfrm>
            <a:off x="-3" y="2300632"/>
            <a:ext cx="3505201" cy="881812"/>
            <a:chOff x="420840" y="3875966"/>
            <a:chExt cx="4276200" cy="1075774"/>
          </a:xfrm>
        </p:grpSpPr>
        <p:sp>
          <p:nvSpPr>
            <p:cNvPr id="275" name="Google Shape;275;p18"/>
            <p:cNvSpPr/>
            <p:nvPr/>
          </p:nvSpPr>
          <p:spPr>
            <a:xfrm>
              <a:off x="1665000" y="4345920"/>
              <a:ext cx="615000" cy="3441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C</a:t>
              </a:r>
              <a:endParaRPr sz="2000" b="0" i="0" u="none" strike="noStrike" cap="none">
                <a:solidFill>
                  <a:srgbClr val="000000"/>
                </a:solidFill>
                <a:latin typeface="Arial"/>
                <a:ea typeface="Arial"/>
                <a:cs typeface="Arial"/>
                <a:sym typeface="Arial"/>
              </a:endParaRPr>
            </a:p>
          </p:txBody>
        </p:sp>
        <p:sp>
          <p:nvSpPr>
            <p:cNvPr id="276" name="Google Shape;276;p18"/>
            <p:cNvSpPr/>
            <p:nvPr/>
          </p:nvSpPr>
          <p:spPr>
            <a:xfrm>
              <a:off x="1665000" y="441324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8"/>
            <p:cNvSpPr/>
            <p:nvPr/>
          </p:nvSpPr>
          <p:spPr>
            <a:xfrm>
              <a:off x="1665000" y="456408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8"/>
            <p:cNvSpPr/>
            <p:nvPr/>
          </p:nvSpPr>
          <p:spPr>
            <a:xfrm>
              <a:off x="2234880" y="4492080"/>
              <a:ext cx="45000" cy="51900"/>
            </a:xfrm>
            <a:prstGeom prst="rect">
              <a:avLst/>
            </a:prstGeom>
            <a:solidFill>
              <a:srgbClr val="D5A6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8"/>
            <p:cNvSpPr/>
            <p:nvPr/>
          </p:nvSpPr>
          <p:spPr>
            <a:xfrm>
              <a:off x="2280600" y="4518360"/>
              <a:ext cx="781542" cy="11880"/>
            </a:xfrm>
            <a:custGeom>
              <a:avLst/>
              <a:gdLst/>
              <a:ahLst/>
              <a:cxnLst/>
              <a:rect l="l" t="t" r="r" b="b"/>
              <a:pathLst>
                <a:path w="21600" h="21600" extrusionOk="0">
                  <a:moveTo>
                    <a:pt x="0" y="0"/>
                  </a:moveTo>
                  <a:lnTo>
                    <a:pt x="21600" y="21600"/>
                  </a:lnTo>
                </a:path>
              </a:pathLst>
            </a:custGeom>
            <a:noFill/>
            <a:ln w="19050" cap="flat" cmpd="sng">
              <a:solidFill>
                <a:schemeClr val="dk1"/>
              </a:solidFill>
              <a:prstDash val="solid"/>
              <a:round/>
              <a:headEnd type="none" w="sm" len="sm"/>
              <a:tailEnd type="triangle" w="med" len="med"/>
            </a:ln>
          </p:spPr>
          <p:txBody>
            <a:bodyPr/>
            <a:lstStyle/>
            <a:p>
              <a:endParaRPr lang="fr-FR"/>
            </a:p>
          </p:txBody>
        </p:sp>
        <p:sp>
          <p:nvSpPr>
            <p:cNvPr id="280" name="Google Shape;280;p18"/>
            <p:cNvSpPr/>
            <p:nvPr/>
          </p:nvSpPr>
          <p:spPr>
            <a:xfrm>
              <a:off x="1575000" y="4191840"/>
              <a:ext cx="1227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1</a:t>
              </a:r>
              <a:endParaRPr sz="1200" i="0" u="none" strike="noStrike" cap="none">
                <a:solidFill>
                  <a:srgbClr val="000000"/>
                </a:solidFill>
                <a:latin typeface="Nunito"/>
                <a:ea typeface="Nunito"/>
                <a:cs typeface="Nunito"/>
                <a:sym typeface="Nunito"/>
              </a:endParaRPr>
            </a:p>
          </p:txBody>
        </p:sp>
        <p:sp>
          <p:nvSpPr>
            <p:cNvPr id="281" name="Google Shape;281;p18"/>
            <p:cNvSpPr/>
            <p:nvPr/>
          </p:nvSpPr>
          <p:spPr>
            <a:xfrm>
              <a:off x="1575000" y="4627080"/>
              <a:ext cx="930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1</a:t>
              </a:r>
              <a:endParaRPr sz="1200" i="0" u="none" strike="noStrike" cap="none">
                <a:solidFill>
                  <a:srgbClr val="000000"/>
                </a:solidFill>
                <a:latin typeface="Nunito"/>
                <a:ea typeface="Nunito"/>
                <a:cs typeface="Nunito"/>
                <a:sym typeface="Nunito"/>
              </a:endParaRPr>
            </a:p>
          </p:txBody>
        </p:sp>
        <p:sp>
          <p:nvSpPr>
            <p:cNvPr id="282" name="Google Shape;282;p18"/>
            <p:cNvSpPr/>
            <p:nvPr/>
          </p:nvSpPr>
          <p:spPr>
            <a:xfrm>
              <a:off x="2271960" y="4277160"/>
              <a:ext cx="1452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1</a:t>
              </a:r>
              <a:endParaRPr sz="1200" i="0" u="none" strike="noStrike" cap="none">
                <a:solidFill>
                  <a:srgbClr val="000000"/>
                </a:solidFill>
                <a:latin typeface="Nunito"/>
                <a:ea typeface="Nunito"/>
                <a:cs typeface="Nunito"/>
                <a:sym typeface="Nunito"/>
              </a:endParaRPr>
            </a:p>
          </p:txBody>
        </p:sp>
        <p:sp>
          <p:nvSpPr>
            <p:cNvPr id="283" name="Google Shape;283;p18"/>
            <p:cNvSpPr/>
            <p:nvPr/>
          </p:nvSpPr>
          <p:spPr>
            <a:xfrm>
              <a:off x="420840" y="3908880"/>
              <a:ext cx="615000" cy="3441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A</a:t>
              </a:r>
              <a:endParaRPr sz="2000" b="0" i="0" u="none" strike="noStrike" cap="none">
                <a:solidFill>
                  <a:srgbClr val="000000"/>
                </a:solidFill>
                <a:latin typeface="Arial"/>
                <a:ea typeface="Arial"/>
                <a:cs typeface="Arial"/>
                <a:sym typeface="Arial"/>
              </a:endParaRPr>
            </a:p>
          </p:txBody>
        </p:sp>
        <p:sp>
          <p:nvSpPr>
            <p:cNvPr id="284" name="Google Shape;284;p18"/>
            <p:cNvSpPr/>
            <p:nvPr/>
          </p:nvSpPr>
          <p:spPr>
            <a:xfrm>
              <a:off x="990720" y="4055400"/>
              <a:ext cx="45000" cy="51900"/>
            </a:xfrm>
            <a:prstGeom prst="rect">
              <a:avLst/>
            </a:prstGeom>
            <a:solidFill>
              <a:srgbClr val="D5A6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8"/>
            <p:cNvSpPr/>
            <p:nvPr/>
          </p:nvSpPr>
          <p:spPr>
            <a:xfrm>
              <a:off x="1036440" y="4088160"/>
              <a:ext cx="632880" cy="372600"/>
            </a:xfrm>
            <a:custGeom>
              <a:avLst/>
              <a:gdLst/>
              <a:ahLst/>
              <a:cxnLst/>
              <a:rect l="l" t="t" r="r" b="b"/>
              <a:pathLst>
                <a:path w="21600" h="21600" extrusionOk="0">
                  <a:moveTo>
                    <a:pt x="0" y="0"/>
                  </a:moveTo>
                  <a:lnTo>
                    <a:pt x="21600" y="21600"/>
                  </a:lnTo>
                </a:path>
              </a:pathLst>
            </a:custGeom>
            <a:noFill/>
            <a:ln w="19050" cap="flat" cmpd="sng">
              <a:solidFill>
                <a:schemeClr val="dk1"/>
              </a:solidFill>
              <a:prstDash val="solid"/>
              <a:round/>
              <a:headEnd type="none" w="sm" len="sm"/>
              <a:tailEnd type="triangle" w="med" len="med"/>
            </a:ln>
          </p:spPr>
          <p:txBody>
            <a:bodyPr/>
            <a:lstStyle/>
            <a:p>
              <a:endParaRPr lang="fr-FR"/>
            </a:p>
          </p:txBody>
        </p:sp>
        <p:sp>
          <p:nvSpPr>
            <p:cNvPr id="286" name="Google Shape;286;p18"/>
            <p:cNvSpPr/>
            <p:nvPr/>
          </p:nvSpPr>
          <p:spPr>
            <a:xfrm>
              <a:off x="1072439" y="3875966"/>
              <a:ext cx="930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000" b="1" i="0" u="none" strike="noStrike" cap="none">
                  <a:solidFill>
                    <a:srgbClr val="000000"/>
                  </a:solidFill>
                  <a:latin typeface="Nunito"/>
                  <a:ea typeface="Nunito"/>
                  <a:cs typeface="Nunito"/>
                  <a:sym typeface="Nunito"/>
                </a:rPr>
                <a:t>2</a:t>
              </a:r>
              <a:endParaRPr sz="1000" b="0" i="0" u="none" strike="noStrike" cap="none">
                <a:solidFill>
                  <a:srgbClr val="000000"/>
                </a:solidFill>
                <a:latin typeface="Arial"/>
                <a:ea typeface="Arial"/>
                <a:cs typeface="Arial"/>
                <a:sym typeface="Arial"/>
              </a:endParaRPr>
            </a:p>
          </p:txBody>
        </p:sp>
        <p:sp>
          <p:nvSpPr>
            <p:cNvPr id="287" name="Google Shape;287;p18"/>
            <p:cNvSpPr/>
            <p:nvPr/>
          </p:nvSpPr>
          <p:spPr>
            <a:xfrm>
              <a:off x="420840" y="4607640"/>
              <a:ext cx="615000" cy="3441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B</a:t>
              </a:r>
              <a:endParaRPr sz="2000" b="0" i="0" u="none" strike="noStrike" cap="none">
                <a:solidFill>
                  <a:srgbClr val="000000"/>
                </a:solidFill>
                <a:latin typeface="Arial"/>
                <a:ea typeface="Arial"/>
                <a:cs typeface="Arial"/>
                <a:sym typeface="Arial"/>
              </a:endParaRPr>
            </a:p>
          </p:txBody>
        </p:sp>
        <p:sp>
          <p:nvSpPr>
            <p:cNvPr id="288" name="Google Shape;288;p18"/>
            <p:cNvSpPr/>
            <p:nvPr/>
          </p:nvSpPr>
          <p:spPr>
            <a:xfrm>
              <a:off x="990720" y="4754160"/>
              <a:ext cx="45000" cy="51900"/>
            </a:xfrm>
            <a:prstGeom prst="rect">
              <a:avLst/>
            </a:prstGeom>
            <a:solidFill>
              <a:srgbClr val="D5A6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8"/>
            <p:cNvSpPr/>
            <p:nvPr/>
          </p:nvSpPr>
          <p:spPr>
            <a:xfrm rot="10800000" flipH="1">
              <a:off x="1031105" y="4582098"/>
              <a:ext cx="639360" cy="196560"/>
            </a:xfrm>
            <a:custGeom>
              <a:avLst/>
              <a:gdLst/>
              <a:ahLst/>
              <a:cxnLst/>
              <a:rect l="l" t="t" r="r" b="b"/>
              <a:pathLst>
                <a:path w="21600" h="21600" extrusionOk="0">
                  <a:moveTo>
                    <a:pt x="0" y="0"/>
                  </a:moveTo>
                  <a:lnTo>
                    <a:pt x="21600" y="21600"/>
                  </a:lnTo>
                </a:path>
              </a:pathLst>
            </a:custGeom>
            <a:noFill/>
            <a:ln w="19050" cap="flat" cmpd="sng">
              <a:solidFill>
                <a:schemeClr val="dk1"/>
              </a:solidFill>
              <a:prstDash val="solid"/>
              <a:round/>
              <a:headEnd type="none" w="sm" len="sm"/>
              <a:tailEnd type="triangle" w="med" len="med"/>
            </a:ln>
          </p:spPr>
          <p:txBody>
            <a:bodyPr/>
            <a:lstStyle/>
            <a:p>
              <a:endParaRPr lang="fr-FR"/>
            </a:p>
          </p:txBody>
        </p:sp>
        <p:sp>
          <p:nvSpPr>
            <p:cNvPr id="290" name="Google Shape;290;p18"/>
            <p:cNvSpPr/>
            <p:nvPr/>
          </p:nvSpPr>
          <p:spPr>
            <a:xfrm>
              <a:off x="1046880" y="4518720"/>
              <a:ext cx="930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2</a:t>
              </a:r>
              <a:endParaRPr sz="1200" i="0" u="none" strike="noStrike" cap="none">
                <a:solidFill>
                  <a:srgbClr val="000000"/>
                </a:solidFill>
                <a:latin typeface="Nunito"/>
                <a:ea typeface="Nunito"/>
                <a:cs typeface="Nunito"/>
                <a:sym typeface="Nunito"/>
              </a:endParaRPr>
            </a:p>
          </p:txBody>
        </p:sp>
        <p:sp>
          <p:nvSpPr>
            <p:cNvPr id="291" name="Google Shape;291;p18"/>
            <p:cNvSpPr/>
            <p:nvPr/>
          </p:nvSpPr>
          <p:spPr>
            <a:xfrm>
              <a:off x="3062880" y="4362120"/>
              <a:ext cx="615000" cy="3441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D</a:t>
              </a:r>
              <a:endParaRPr sz="2000" b="0" i="0" u="none" strike="noStrike" cap="none">
                <a:solidFill>
                  <a:srgbClr val="000000"/>
                </a:solidFill>
                <a:latin typeface="Arial"/>
                <a:ea typeface="Arial"/>
                <a:cs typeface="Arial"/>
                <a:sym typeface="Arial"/>
              </a:endParaRPr>
            </a:p>
          </p:txBody>
        </p:sp>
        <p:sp>
          <p:nvSpPr>
            <p:cNvPr id="292" name="Google Shape;292;p18"/>
            <p:cNvSpPr/>
            <p:nvPr/>
          </p:nvSpPr>
          <p:spPr>
            <a:xfrm>
              <a:off x="3632760" y="4508280"/>
              <a:ext cx="45000" cy="51900"/>
            </a:xfrm>
            <a:prstGeom prst="rect">
              <a:avLst/>
            </a:prstGeom>
            <a:solidFill>
              <a:srgbClr val="D5A6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8"/>
            <p:cNvSpPr/>
            <p:nvPr/>
          </p:nvSpPr>
          <p:spPr>
            <a:xfrm>
              <a:off x="3678480" y="4534560"/>
              <a:ext cx="405702" cy="378"/>
            </a:xfrm>
            <a:custGeom>
              <a:avLst/>
              <a:gdLst/>
              <a:ahLst/>
              <a:cxnLst/>
              <a:rect l="l" t="t" r="r" b="b"/>
              <a:pathLst>
                <a:path w="21600" h="21600" extrusionOk="0">
                  <a:moveTo>
                    <a:pt x="0" y="0"/>
                  </a:moveTo>
                  <a:lnTo>
                    <a:pt x="21600" y="21600"/>
                  </a:lnTo>
                </a:path>
              </a:pathLst>
            </a:custGeom>
            <a:noFill/>
            <a:ln w="19050" cap="flat" cmpd="sng">
              <a:solidFill>
                <a:schemeClr val="dk1"/>
              </a:solidFill>
              <a:prstDash val="solid"/>
              <a:round/>
              <a:headEnd type="none" w="sm" len="sm"/>
              <a:tailEnd type="triangle" w="med" len="med"/>
            </a:ln>
          </p:spPr>
          <p:txBody>
            <a:bodyPr/>
            <a:lstStyle/>
            <a:p>
              <a:endParaRPr lang="fr-FR"/>
            </a:p>
          </p:txBody>
        </p:sp>
        <p:sp>
          <p:nvSpPr>
            <p:cNvPr id="294" name="Google Shape;294;p18"/>
            <p:cNvSpPr/>
            <p:nvPr/>
          </p:nvSpPr>
          <p:spPr>
            <a:xfrm>
              <a:off x="3681000" y="4277160"/>
              <a:ext cx="1227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1</a:t>
              </a:r>
              <a:endParaRPr sz="1200" i="0" u="none" strike="noStrike" cap="none">
                <a:solidFill>
                  <a:srgbClr val="000000"/>
                </a:solidFill>
                <a:latin typeface="Nunito"/>
                <a:ea typeface="Nunito"/>
                <a:cs typeface="Nunito"/>
                <a:sym typeface="Nunito"/>
              </a:endParaRPr>
            </a:p>
          </p:txBody>
        </p:sp>
        <p:sp>
          <p:nvSpPr>
            <p:cNvPr id="295" name="Google Shape;295;p18"/>
            <p:cNvSpPr/>
            <p:nvPr/>
          </p:nvSpPr>
          <p:spPr>
            <a:xfrm>
              <a:off x="3062880" y="450468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8"/>
            <p:cNvSpPr/>
            <p:nvPr/>
          </p:nvSpPr>
          <p:spPr>
            <a:xfrm>
              <a:off x="2956680" y="4277160"/>
              <a:ext cx="930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2</a:t>
              </a:r>
              <a:endParaRPr sz="1200" i="0" u="none" strike="noStrike" cap="none">
                <a:solidFill>
                  <a:srgbClr val="000000"/>
                </a:solidFill>
                <a:latin typeface="Nunito"/>
                <a:ea typeface="Nunito"/>
                <a:cs typeface="Nunito"/>
                <a:sym typeface="Nunito"/>
              </a:endParaRPr>
            </a:p>
          </p:txBody>
        </p:sp>
        <p:sp>
          <p:nvSpPr>
            <p:cNvPr id="297" name="Google Shape;297;p18"/>
            <p:cNvSpPr/>
            <p:nvPr/>
          </p:nvSpPr>
          <p:spPr>
            <a:xfrm>
              <a:off x="4082040" y="4345920"/>
              <a:ext cx="615000" cy="344100"/>
            </a:xfrm>
            <a:prstGeom prst="roundRect">
              <a:avLst>
                <a:gd name="adj" fmla="val 16667"/>
              </a:avLst>
            </a:prstGeom>
            <a:solidFill>
              <a:srgbClr val="EEECE1"/>
            </a:solidFill>
            <a:ln>
              <a:noFill/>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E</a:t>
              </a:r>
              <a:endParaRPr sz="2000" b="0" i="0" u="none" strike="noStrike" cap="none">
                <a:solidFill>
                  <a:srgbClr val="000000"/>
                </a:solidFill>
                <a:latin typeface="Arial"/>
                <a:ea typeface="Arial"/>
                <a:cs typeface="Arial"/>
                <a:sym typeface="Arial"/>
              </a:endParaRPr>
            </a:p>
          </p:txBody>
        </p:sp>
        <p:sp>
          <p:nvSpPr>
            <p:cNvPr id="298" name="Google Shape;298;p18"/>
            <p:cNvSpPr/>
            <p:nvPr/>
          </p:nvSpPr>
          <p:spPr>
            <a:xfrm rot="10800000" flipH="1">
              <a:off x="4084920" y="4510174"/>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8"/>
            <p:cNvSpPr/>
            <p:nvPr/>
          </p:nvSpPr>
          <p:spPr>
            <a:xfrm>
              <a:off x="3961080" y="4277160"/>
              <a:ext cx="122700" cy="2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i="0" u="none" strike="noStrike" cap="none">
                  <a:solidFill>
                    <a:srgbClr val="000000"/>
                  </a:solidFill>
                  <a:latin typeface="Nunito"/>
                  <a:ea typeface="Nunito"/>
                  <a:cs typeface="Nunito"/>
                  <a:sym typeface="Nunito"/>
                </a:rPr>
                <a:t>1</a:t>
              </a:r>
              <a:endParaRPr sz="1200" i="0" u="none" strike="noStrike" cap="none">
                <a:solidFill>
                  <a:srgbClr val="000000"/>
                </a:solidFill>
                <a:latin typeface="Nunito"/>
                <a:ea typeface="Nunito"/>
                <a:cs typeface="Nunito"/>
                <a:sym typeface="Nunito"/>
              </a:endParaRPr>
            </a:p>
          </p:txBody>
        </p:sp>
        <p:sp>
          <p:nvSpPr>
            <p:cNvPr id="300" name="Google Shape;300;p18"/>
            <p:cNvSpPr/>
            <p:nvPr/>
          </p:nvSpPr>
          <p:spPr>
            <a:xfrm>
              <a:off x="2485080" y="4435920"/>
              <a:ext cx="188400" cy="196500"/>
            </a:xfrm>
            <a:prstGeom prst="ellipse">
              <a:avLst/>
            </a:prstGeom>
            <a:solidFill>
              <a:schemeClr val="dk1"/>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000" b="0" i="0" u="none" strike="noStrike" cap="none">
                  <a:solidFill>
                    <a:srgbClr val="FFFF00"/>
                  </a:solidFill>
                  <a:latin typeface="Arial"/>
                  <a:ea typeface="Arial"/>
                  <a:cs typeface="Arial"/>
                  <a:sym typeface="Arial"/>
                </a:rPr>
                <a:t>2</a:t>
              </a:r>
              <a:endParaRPr sz="1000" b="0" i="0" u="none" strike="noStrike" cap="none">
                <a:solidFill>
                  <a:srgbClr val="000000"/>
                </a:solidFill>
                <a:latin typeface="Arial"/>
                <a:ea typeface="Arial"/>
                <a:cs typeface="Arial"/>
                <a:sym typeface="Arial"/>
              </a:endParaRPr>
            </a:p>
          </p:txBody>
        </p:sp>
      </p:grpSp>
      <p:grpSp>
        <p:nvGrpSpPr>
          <p:cNvPr id="301" name="Google Shape;301;p18"/>
          <p:cNvGrpSpPr/>
          <p:nvPr/>
        </p:nvGrpSpPr>
        <p:grpSpPr>
          <a:xfrm>
            <a:off x="525296" y="1606335"/>
            <a:ext cx="3033738" cy="2023524"/>
            <a:chOff x="1061683" y="3028950"/>
            <a:chExt cx="3701035" cy="2468615"/>
          </a:xfrm>
        </p:grpSpPr>
        <p:grpSp>
          <p:nvGrpSpPr>
            <p:cNvPr id="302" name="Google Shape;302;p18"/>
            <p:cNvGrpSpPr/>
            <p:nvPr/>
          </p:nvGrpSpPr>
          <p:grpSpPr>
            <a:xfrm>
              <a:off x="2196733" y="4368383"/>
              <a:ext cx="2565985" cy="1129182"/>
              <a:chOff x="2213350" y="5178883"/>
              <a:chExt cx="2587200" cy="1138518"/>
            </a:xfrm>
          </p:grpSpPr>
          <p:cxnSp>
            <p:nvCxnSpPr>
              <p:cNvPr id="303" name="Google Shape;303;p18"/>
              <p:cNvCxnSpPr>
                <a:stCxn id="304" idx="1"/>
                <a:endCxn id="305" idx="2"/>
              </p:cNvCxnSpPr>
              <p:nvPr/>
            </p:nvCxnSpPr>
            <p:spPr>
              <a:xfrm flipH="1">
                <a:off x="2244745" y="5350930"/>
                <a:ext cx="842700" cy="579300"/>
              </a:xfrm>
              <a:prstGeom prst="straightConnector1">
                <a:avLst/>
              </a:prstGeom>
              <a:noFill/>
              <a:ln w="19050" cap="flat" cmpd="sng">
                <a:solidFill>
                  <a:srgbClr val="8E7CC3"/>
                </a:solidFill>
                <a:prstDash val="dash"/>
                <a:round/>
                <a:headEnd type="none" w="med" len="med"/>
                <a:tailEnd type="none" w="med" len="med"/>
              </a:ln>
            </p:spPr>
          </p:cxnSp>
          <p:cxnSp>
            <p:nvCxnSpPr>
              <p:cNvPr id="306" name="Google Shape;306;p18"/>
              <p:cNvCxnSpPr>
                <a:stCxn id="307" idx="3"/>
                <a:endCxn id="308" idx="2"/>
              </p:cNvCxnSpPr>
              <p:nvPr/>
            </p:nvCxnSpPr>
            <p:spPr>
              <a:xfrm>
                <a:off x="3702445" y="5350930"/>
                <a:ext cx="1066500" cy="579300"/>
              </a:xfrm>
              <a:prstGeom prst="straightConnector1">
                <a:avLst/>
              </a:prstGeom>
              <a:noFill/>
              <a:ln w="19050" cap="flat" cmpd="sng">
                <a:solidFill>
                  <a:srgbClr val="8E7CC3"/>
                </a:solidFill>
                <a:prstDash val="dash"/>
                <a:round/>
                <a:headEnd type="none" w="med" len="med"/>
                <a:tailEnd type="none" w="med" len="med"/>
              </a:ln>
            </p:spPr>
          </p:cxnSp>
          <p:sp>
            <p:nvSpPr>
              <p:cNvPr id="309" name="Google Shape;309;p18"/>
              <p:cNvSpPr/>
              <p:nvPr/>
            </p:nvSpPr>
            <p:spPr>
              <a:xfrm>
                <a:off x="2213350" y="5715000"/>
                <a:ext cx="2587200" cy="602400"/>
              </a:xfrm>
              <a:prstGeom prst="roundRect">
                <a:avLst>
                  <a:gd name="adj" fmla="val 16667"/>
                </a:avLst>
              </a:prstGeom>
              <a:solidFill>
                <a:srgbClr val="FFFFFF"/>
              </a:solidFill>
              <a:ln w="19050" cap="flat" cmpd="sng">
                <a:solidFill>
                  <a:srgbClr val="8E7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8"/>
              <p:cNvSpPr/>
              <p:nvPr/>
            </p:nvSpPr>
            <p:spPr>
              <a:xfrm>
                <a:off x="3087455" y="5178883"/>
                <a:ext cx="615000" cy="344100"/>
              </a:xfrm>
              <a:prstGeom prst="roundRect">
                <a:avLst>
                  <a:gd name="adj" fmla="val 16667"/>
                </a:avLst>
              </a:prstGeom>
              <a:solidFill>
                <a:srgbClr val="FFFFFF"/>
              </a:solidFill>
              <a:ln w="19050" cap="flat" cmpd="sng">
                <a:solidFill>
                  <a:srgbClr val="8E7CC3"/>
                </a:solidFill>
                <a:prstDash val="solid"/>
                <a:round/>
                <a:headEnd type="none" w="sm" len="sm"/>
                <a:tailEnd type="none" w="sm" len="sm"/>
              </a:ln>
            </p:spPr>
            <p:txBody>
              <a:bodyPr spcFirstLastPara="1" wrap="square" lIns="90000" tIns="91425" rIns="9000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0" i="0" u="none" strike="noStrike" cap="none">
                    <a:solidFill>
                      <a:srgbClr val="000000"/>
                    </a:solidFill>
                    <a:latin typeface="Nunito"/>
                    <a:ea typeface="Nunito"/>
                    <a:cs typeface="Nunito"/>
                    <a:sym typeface="Nunito"/>
                  </a:rPr>
                  <a:t>D</a:t>
                </a:r>
                <a:endParaRPr sz="2000" b="0" i="0" u="none" strike="noStrike" cap="none">
                  <a:solidFill>
                    <a:srgbClr val="000000"/>
                  </a:solidFill>
                  <a:latin typeface="Arial"/>
                  <a:ea typeface="Arial"/>
                  <a:cs typeface="Arial"/>
                  <a:sym typeface="Arial"/>
                </a:endParaRPr>
              </a:p>
            </p:txBody>
          </p:sp>
          <p:sp>
            <p:nvSpPr>
              <p:cNvPr id="311" name="Google Shape;311;p18"/>
              <p:cNvSpPr/>
              <p:nvPr/>
            </p:nvSpPr>
            <p:spPr>
              <a:xfrm>
                <a:off x="2694380" y="5860120"/>
                <a:ext cx="615000" cy="344100"/>
              </a:xfrm>
              <a:prstGeom prst="roundRect">
                <a:avLst>
                  <a:gd name="adj" fmla="val 16667"/>
                </a:avLst>
              </a:prstGeom>
              <a:solidFill>
                <a:srgbClr val="EEECE1"/>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1800" b="0" i="0" u="none" strike="noStrike" cap="none">
                    <a:solidFill>
                      <a:srgbClr val="000000"/>
                    </a:solidFill>
                    <a:latin typeface="Nunito"/>
                    <a:ea typeface="Nunito"/>
                    <a:cs typeface="Nunito"/>
                    <a:sym typeface="Nunito"/>
                  </a:rPr>
                  <a:t>D_1</a:t>
                </a:r>
                <a:endParaRPr sz="1800" b="0" i="0" u="none" strike="noStrike" cap="none">
                  <a:solidFill>
                    <a:srgbClr val="000000"/>
                  </a:solidFill>
                  <a:latin typeface="Arial"/>
                  <a:ea typeface="Arial"/>
                  <a:cs typeface="Arial"/>
                  <a:sym typeface="Arial"/>
                </a:endParaRPr>
              </a:p>
            </p:txBody>
          </p:sp>
          <p:sp>
            <p:nvSpPr>
              <p:cNvPr id="312" name="Google Shape;312;p18"/>
              <p:cNvSpPr/>
              <p:nvPr/>
            </p:nvSpPr>
            <p:spPr>
              <a:xfrm>
                <a:off x="3741755" y="5860120"/>
                <a:ext cx="615000" cy="344100"/>
              </a:xfrm>
              <a:prstGeom prst="roundRect">
                <a:avLst>
                  <a:gd name="adj" fmla="val 16667"/>
                </a:avLst>
              </a:prstGeom>
              <a:solidFill>
                <a:srgbClr val="EEECE1"/>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 sz="1800" b="0" i="0" u="none" strike="noStrike" cap="none">
                    <a:solidFill>
                      <a:srgbClr val="000000"/>
                    </a:solidFill>
                    <a:latin typeface="Nunito"/>
                    <a:ea typeface="Nunito"/>
                    <a:cs typeface="Nunito"/>
                    <a:sym typeface="Nunito"/>
                  </a:rPr>
                  <a:t>D_2</a:t>
                </a:r>
                <a:endParaRPr sz="1800" b="0" i="0" u="none" strike="noStrike" cap="none">
                  <a:solidFill>
                    <a:srgbClr val="000000"/>
                  </a:solidFill>
                  <a:latin typeface="Arial"/>
                  <a:ea typeface="Arial"/>
                  <a:cs typeface="Arial"/>
                  <a:sym typeface="Arial"/>
                </a:endParaRPr>
              </a:p>
            </p:txBody>
          </p:sp>
          <p:cxnSp>
            <p:nvCxnSpPr>
              <p:cNvPr id="313" name="Google Shape;313;p18"/>
              <p:cNvCxnSpPr>
                <a:stCxn id="311" idx="3"/>
                <a:endCxn id="312" idx="1"/>
              </p:cNvCxnSpPr>
              <p:nvPr/>
            </p:nvCxnSpPr>
            <p:spPr>
              <a:xfrm>
                <a:off x="3309380" y="6032170"/>
                <a:ext cx="432300" cy="0"/>
              </a:xfrm>
              <a:prstGeom prst="straightConnector1">
                <a:avLst/>
              </a:prstGeom>
              <a:noFill/>
              <a:ln w="19050" cap="flat" cmpd="sng">
                <a:solidFill>
                  <a:schemeClr val="dk1"/>
                </a:solidFill>
                <a:prstDash val="solid"/>
                <a:round/>
                <a:headEnd type="none" w="sm" len="sm"/>
                <a:tailEnd type="triangle" w="med" len="med"/>
              </a:ln>
            </p:spPr>
          </p:cxnSp>
          <p:sp>
            <p:nvSpPr>
              <p:cNvPr id="314" name="Google Shape;314;p18"/>
              <p:cNvSpPr/>
              <p:nvPr/>
            </p:nvSpPr>
            <p:spPr>
              <a:xfrm rot="10800000" flipH="1">
                <a:off x="3741745" y="600623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8"/>
              <p:cNvSpPr/>
              <p:nvPr/>
            </p:nvSpPr>
            <p:spPr>
              <a:xfrm rot="10800000" flipH="1">
                <a:off x="3264370" y="6006230"/>
                <a:ext cx="45000" cy="51900"/>
              </a:xfrm>
              <a:prstGeom prst="rect">
                <a:avLst/>
              </a:prstGeom>
              <a:solidFill>
                <a:srgbClr val="EAD1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8"/>
              <p:cNvSpPr/>
              <p:nvPr/>
            </p:nvSpPr>
            <p:spPr>
              <a:xfrm rot="10800000" flipH="1">
                <a:off x="2694370" y="600623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8"/>
              <p:cNvSpPr/>
              <p:nvPr/>
            </p:nvSpPr>
            <p:spPr>
              <a:xfrm rot="10800000" flipH="1">
                <a:off x="4311670" y="6006230"/>
                <a:ext cx="45000" cy="51900"/>
              </a:xfrm>
              <a:prstGeom prst="rect">
                <a:avLst/>
              </a:prstGeom>
              <a:solidFill>
                <a:srgbClr val="EAD1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8"/>
              <p:cNvSpPr/>
              <p:nvPr/>
            </p:nvSpPr>
            <p:spPr>
              <a:xfrm rot="10800000" flipH="1">
                <a:off x="3087445" y="5324980"/>
                <a:ext cx="45000" cy="51900"/>
              </a:xfrm>
              <a:prstGeom prst="rect">
                <a:avLst/>
              </a:prstGeom>
              <a:solidFill>
                <a:srgbClr val="9BBB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8"/>
              <p:cNvSpPr/>
              <p:nvPr/>
            </p:nvSpPr>
            <p:spPr>
              <a:xfrm rot="10800000" flipH="1">
                <a:off x="3657445" y="5324980"/>
                <a:ext cx="45000" cy="51900"/>
              </a:xfrm>
              <a:prstGeom prst="rect">
                <a:avLst/>
              </a:prstGeom>
              <a:solidFill>
                <a:srgbClr val="EAD1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8"/>
              <p:cNvSpPr/>
              <p:nvPr/>
            </p:nvSpPr>
            <p:spPr>
              <a:xfrm rot="10800000" flipH="1">
                <a:off x="2213352" y="5930185"/>
                <a:ext cx="63000" cy="2040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8"/>
              <p:cNvSpPr/>
              <p:nvPr/>
            </p:nvSpPr>
            <p:spPr>
              <a:xfrm rot="10800000" flipH="1">
                <a:off x="4737477" y="5930185"/>
                <a:ext cx="63000" cy="2040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8" name="Google Shape;318;p18"/>
              <p:cNvCxnSpPr>
                <a:stCxn id="305" idx="3"/>
                <a:endCxn id="316" idx="1"/>
              </p:cNvCxnSpPr>
              <p:nvPr/>
            </p:nvCxnSpPr>
            <p:spPr>
              <a:xfrm>
                <a:off x="2276352" y="6032185"/>
                <a:ext cx="417900" cy="0"/>
              </a:xfrm>
              <a:prstGeom prst="straightConnector1">
                <a:avLst/>
              </a:prstGeom>
              <a:noFill/>
              <a:ln w="19050" cap="flat" cmpd="sng">
                <a:solidFill>
                  <a:schemeClr val="dk1"/>
                </a:solidFill>
                <a:prstDash val="solid"/>
                <a:round/>
                <a:headEnd type="none" w="sm" len="sm"/>
                <a:tailEnd type="triangle" w="med" len="med"/>
              </a:ln>
            </p:spPr>
          </p:cxnSp>
          <p:cxnSp>
            <p:nvCxnSpPr>
              <p:cNvPr id="319" name="Google Shape;319;p18"/>
              <p:cNvCxnSpPr>
                <a:stCxn id="317" idx="3"/>
                <a:endCxn id="308" idx="1"/>
              </p:cNvCxnSpPr>
              <p:nvPr/>
            </p:nvCxnSpPr>
            <p:spPr>
              <a:xfrm>
                <a:off x="4356670" y="6032180"/>
                <a:ext cx="380700" cy="0"/>
              </a:xfrm>
              <a:prstGeom prst="straightConnector1">
                <a:avLst/>
              </a:prstGeom>
              <a:noFill/>
              <a:ln w="19050" cap="flat" cmpd="sng">
                <a:solidFill>
                  <a:schemeClr val="dk1"/>
                </a:solidFill>
                <a:prstDash val="solid"/>
                <a:round/>
                <a:headEnd type="none" w="sm" len="sm"/>
                <a:tailEnd type="triangle" w="med" len="med"/>
              </a:ln>
            </p:spPr>
          </p:cxnSp>
        </p:grpSp>
        <p:grpSp>
          <p:nvGrpSpPr>
            <p:cNvPr id="320" name="Google Shape;320;p18"/>
            <p:cNvGrpSpPr/>
            <p:nvPr/>
          </p:nvGrpSpPr>
          <p:grpSpPr>
            <a:xfrm>
              <a:off x="1061683" y="3028950"/>
              <a:ext cx="433817" cy="1031265"/>
              <a:chOff x="1061683" y="3028950"/>
              <a:chExt cx="433817" cy="1031265"/>
            </a:xfrm>
          </p:grpSpPr>
          <p:sp>
            <p:nvSpPr>
              <p:cNvPr id="321" name="Google Shape;321;p18"/>
              <p:cNvSpPr/>
              <p:nvPr/>
            </p:nvSpPr>
            <p:spPr>
              <a:xfrm>
                <a:off x="1104900" y="3028950"/>
                <a:ext cx="390600" cy="304800"/>
              </a:xfrm>
              <a:prstGeom prst="triangle">
                <a:avLst>
                  <a:gd name="adj" fmla="val 50000"/>
                </a:avLst>
              </a:prstGeom>
              <a:solidFill>
                <a:srgbClr val="CFE2F3"/>
              </a:solidFill>
              <a:ln>
                <a:noFill/>
              </a:ln>
            </p:spPr>
            <p:txBody>
              <a:bodyPr spcFirstLastPara="1" wrap="square" lIns="0" tIns="0" rIns="0" bIns="72000" anchor="ctr" anchorCtr="0">
                <a:noAutofit/>
              </a:bodyPr>
              <a:lstStyle/>
              <a:p>
                <a:pPr marL="0" lvl="0" indent="0" algn="ctr" rtl="0">
                  <a:spcBef>
                    <a:spcPts val="0"/>
                  </a:spcBef>
                  <a:spcAft>
                    <a:spcPts val="0"/>
                  </a:spcAft>
                  <a:buNone/>
                </a:pPr>
                <a:r>
                  <a:rPr lang="fr" sz="1200">
                    <a:latin typeface="Nunito"/>
                    <a:ea typeface="Nunito"/>
                    <a:cs typeface="Nunito"/>
                    <a:sym typeface="Nunito"/>
                  </a:rPr>
                  <a:t>P</a:t>
                </a:r>
                <a:endParaRPr sz="1200">
                  <a:latin typeface="Nunito"/>
                  <a:ea typeface="Nunito"/>
                  <a:cs typeface="Nunito"/>
                  <a:sym typeface="Nunito"/>
                </a:endParaRPr>
              </a:p>
            </p:txBody>
          </p:sp>
          <p:sp>
            <p:nvSpPr>
              <p:cNvPr id="322" name="Google Shape;322;p18"/>
              <p:cNvSpPr txBox="1"/>
              <p:nvPr/>
            </p:nvSpPr>
            <p:spPr>
              <a:xfrm>
                <a:off x="1061683" y="3834915"/>
                <a:ext cx="248700" cy="225300"/>
              </a:xfrm>
              <a:prstGeom prst="rect">
                <a:avLst/>
              </a:prstGeom>
              <a:solidFill>
                <a:srgbClr val="FFFFFF"/>
              </a:solidFill>
              <a:ln>
                <a:noFill/>
              </a:ln>
            </p:spPr>
            <p:txBody>
              <a:bodyPr spcFirstLastPara="1" wrap="square" lIns="0" tIns="0" rIns="0" bIns="0" anchor="t" anchorCtr="0">
                <a:spAutoFit/>
              </a:bodyPr>
              <a:lstStyle/>
              <a:p>
                <a:pPr marL="0" lvl="0" indent="0" algn="l" rtl="0">
                  <a:spcBef>
                    <a:spcPts val="0"/>
                  </a:spcBef>
                  <a:spcAft>
                    <a:spcPts val="0"/>
                  </a:spcAft>
                  <a:buNone/>
                </a:pPr>
                <a:r>
                  <a:rPr lang="fr" sz="1200" b="1">
                    <a:solidFill>
                      <a:srgbClr val="073763"/>
                    </a:solidFill>
                    <a:latin typeface="Nunito"/>
                    <a:ea typeface="Nunito"/>
                    <a:cs typeface="Nunito"/>
                    <a:sym typeface="Nunito"/>
                  </a:rPr>
                  <a:t>P</a:t>
                </a:r>
                <a:endParaRPr sz="1200" b="1">
                  <a:solidFill>
                    <a:srgbClr val="073763"/>
                  </a:solidFill>
                  <a:latin typeface="Nunito"/>
                  <a:ea typeface="Nunito"/>
                  <a:cs typeface="Nunito"/>
                  <a:sym typeface="Nunito"/>
                </a:endParaRPr>
              </a:p>
            </p:txBody>
          </p:sp>
          <p:cxnSp>
            <p:nvCxnSpPr>
              <p:cNvPr id="323" name="Google Shape;323;p18"/>
              <p:cNvCxnSpPr>
                <a:stCxn id="321" idx="3"/>
                <a:endCxn id="322" idx="0"/>
              </p:cNvCxnSpPr>
              <p:nvPr/>
            </p:nvCxnSpPr>
            <p:spPr>
              <a:xfrm rot="5400000">
                <a:off x="992400" y="3527250"/>
                <a:ext cx="501300" cy="114300"/>
              </a:xfrm>
              <a:prstGeom prst="curvedConnector3">
                <a:avLst>
                  <a:gd name="adj1" fmla="val 49987"/>
                </a:avLst>
              </a:prstGeom>
              <a:noFill/>
              <a:ln w="9525" cap="flat" cmpd="sng">
                <a:solidFill>
                  <a:srgbClr val="0B5394"/>
                </a:solidFill>
                <a:prstDash val="dashDot"/>
                <a:round/>
                <a:headEnd type="none" w="med" len="med"/>
                <a:tailEnd type="triangle" w="med" len="med"/>
              </a:ln>
            </p:spPr>
          </p:cxnSp>
        </p:grpSp>
      </p:grpSp>
      <p:sp>
        <p:nvSpPr>
          <p:cNvPr id="324" name="Google Shape;32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9</a:t>
            </a:fld>
            <a:endParaRPr/>
          </a:p>
        </p:txBody>
      </p:sp>
      <p:sp>
        <p:nvSpPr>
          <p:cNvPr id="2" name="ZoneTexte 1">
            <a:extLst>
              <a:ext uri="{FF2B5EF4-FFF2-40B4-BE49-F238E27FC236}">
                <a16:creationId xmlns:a16="http://schemas.microsoft.com/office/drawing/2014/main" id="{39728D63-5008-ADD8-ADE7-ED86E7EC7DEE}"/>
              </a:ext>
            </a:extLst>
          </p:cNvPr>
          <p:cNvSpPr txBox="1"/>
          <p:nvPr/>
        </p:nvSpPr>
        <p:spPr>
          <a:xfrm>
            <a:off x="-4082" y="4436609"/>
            <a:ext cx="91521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a:solidFill>
                  <a:schemeClr val="bg1">
                    <a:lumMod val="49000"/>
                  </a:schemeClr>
                </a:solidFill>
                <a:latin typeface="Nunito"/>
              </a:rPr>
              <a:t>SDF: Synchronous Dataflow</a:t>
            </a:r>
            <a:endParaRPr lang="en-US">
              <a:solidFill>
                <a:schemeClr val="bg1">
                  <a:lumMod val="49000"/>
                </a:schemeClr>
              </a:solidFill>
            </a:endParaRPr>
          </a:p>
          <a:p>
            <a:r>
              <a:rPr lang="en-US" sz="1000" i="1" dirty="0" err="1">
                <a:solidFill>
                  <a:schemeClr val="bg1">
                    <a:lumMod val="49000"/>
                  </a:schemeClr>
                </a:solidFill>
                <a:latin typeface="Nunito"/>
              </a:rPr>
              <a:t>PiSDF</a:t>
            </a:r>
            <a:r>
              <a:rPr lang="en-US" sz="1000" i="1" dirty="0">
                <a:solidFill>
                  <a:schemeClr val="bg1">
                    <a:lumMod val="49000"/>
                  </a:schemeClr>
                </a:solidFill>
                <a:latin typeface="Nunito"/>
              </a:rPr>
              <a:t>: Parameterized and Interfaced SDF</a:t>
            </a:r>
            <a:br>
              <a:rPr lang="en-US" sz="1000" i="1" dirty="0">
                <a:solidFill>
                  <a:schemeClr val="bg1">
                    <a:lumMod val="49000"/>
                  </a:schemeClr>
                </a:solidFill>
                <a:latin typeface="Nunito"/>
              </a:rPr>
            </a:br>
            <a:r>
              <a:rPr lang="en-US" sz="1000" i="1" dirty="0">
                <a:solidFill>
                  <a:schemeClr val="bg1">
                    <a:lumMod val="49000"/>
                  </a:schemeClr>
                </a:solidFill>
                <a:latin typeface="Nunito"/>
              </a:rPr>
              <a:t>[r] E. Lee and D. Messerschmitt. “Static scheduling of synchronous data flow programs for digital signal processing”. </a:t>
            </a:r>
            <a:endParaRPr lang="en-US">
              <a:solidFill>
                <a:schemeClr val="bg1">
                  <a:lumMod val="49000"/>
                </a:schemeClr>
              </a:solidFill>
            </a:endParaRPr>
          </a:p>
          <a:p>
            <a:r>
              <a:rPr lang="en-US" sz="1000" i="1" dirty="0">
                <a:solidFill>
                  <a:schemeClr val="bg1">
                    <a:lumMod val="49000"/>
                  </a:schemeClr>
                </a:solidFill>
                <a:latin typeface="Nunito"/>
              </a:rPr>
              <a:t>[r] K. </a:t>
            </a:r>
            <a:r>
              <a:rPr lang="en-US" sz="1000" i="1" dirty="0" err="1">
                <a:solidFill>
                  <a:schemeClr val="bg1">
                    <a:lumMod val="49000"/>
                  </a:schemeClr>
                </a:solidFill>
                <a:latin typeface="Nunito"/>
              </a:rPr>
              <a:t>Desnos</a:t>
            </a:r>
            <a:r>
              <a:rPr lang="en-US" sz="1000" i="1" dirty="0">
                <a:solidFill>
                  <a:schemeClr val="bg1">
                    <a:lumMod val="49000"/>
                  </a:schemeClr>
                </a:solidFill>
                <a:latin typeface="Nunito"/>
              </a:rPr>
              <a:t> et. al. "Pimm : Parameterized and interfaced dataflow meta-model for </a:t>
            </a:r>
            <a:r>
              <a:rPr lang="en-US" sz="1000" i="1" dirty="0" err="1">
                <a:solidFill>
                  <a:schemeClr val="bg1">
                    <a:lumMod val="49000"/>
                  </a:schemeClr>
                </a:solidFill>
                <a:latin typeface="Nunito"/>
              </a:rPr>
              <a:t>mpsocs</a:t>
            </a:r>
            <a:r>
              <a:rPr lang="en-US" sz="1000" i="1" dirty="0">
                <a:solidFill>
                  <a:schemeClr val="bg1">
                    <a:lumMod val="49000"/>
                  </a:schemeClr>
                </a:solidFill>
                <a:latin typeface="Nunito"/>
              </a:rPr>
              <a:t> runtime reconfiguration"</a:t>
            </a:r>
          </a:p>
        </p:txBody>
      </p:sp>
      <p:sp>
        <p:nvSpPr>
          <p:cNvPr id="4" name="ZoneTexte 3">
            <a:extLst>
              <a:ext uri="{FF2B5EF4-FFF2-40B4-BE49-F238E27FC236}">
                <a16:creationId xmlns:a16="http://schemas.microsoft.com/office/drawing/2014/main" id="{B33B4F82-C0C7-0E9A-26EB-4379926C5052}"/>
              </a:ext>
            </a:extLst>
          </p:cNvPr>
          <p:cNvSpPr txBox="1"/>
          <p:nvPr/>
        </p:nvSpPr>
        <p:spPr>
          <a:xfrm>
            <a:off x="7735662" y="137772"/>
            <a:ext cx="1285873" cy="276999"/>
          </a:xfrm>
          <a:prstGeom prst="rect">
            <a:avLst/>
          </a:prstGeom>
          <a:noFill/>
          <a:effectLst>
            <a:outerShdw blurRad="50800" dir="540000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fr-FR" sz="1200">
                <a:latin typeface="Nunito"/>
              </a:rPr>
              <a:t>Introduction</a:t>
            </a:r>
          </a:p>
        </p:txBody>
      </p:sp>
      <p:grpSp>
        <p:nvGrpSpPr>
          <p:cNvPr id="10" name="Google Shape;225;p17">
            <a:extLst>
              <a:ext uri="{FF2B5EF4-FFF2-40B4-BE49-F238E27FC236}">
                <a16:creationId xmlns:a16="http://schemas.microsoft.com/office/drawing/2014/main" id="{CB17C6F0-C9E1-C6CA-EA50-AF1B25E31BA8}"/>
              </a:ext>
            </a:extLst>
          </p:cNvPr>
          <p:cNvGrpSpPr/>
          <p:nvPr/>
        </p:nvGrpSpPr>
        <p:grpSpPr>
          <a:xfrm>
            <a:off x="2764009" y="551959"/>
            <a:ext cx="311907" cy="361198"/>
            <a:chOff x="3507611" y="2425070"/>
            <a:chExt cx="1803436" cy="2157568"/>
          </a:xfrm>
        </p:grpSpPr>
        <p:sp>
          <p:nvSpPr>
            <p:cNvPr id="6" name="Google Shape;226;p17">
              <a:extLst>
                <a:ext uri="{FF2B5EF4-FFF2-40B4-BE49-F238E27FC236}">
                  <a16:creationId xmlns:a16="http://schemas.microsoft.com/office/drawing/2014/main" id="{6427218D-B42A-D013-F956-071B595898E7}"/>
                </a:ext>
              </a:extLst>
            </p:cNvPr>
            <p:cNvSpPr/>
            <p:nvPr/>
          </p:nvSpPr>
          <p:spPr>
            <a:xfrm>
              <a:off x="3954243" y="3311238"/>
              <a:ext cx="548700" cy="12714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 name="Google Shape;227;p17">
              <a:extLst>
                <a:ext uri="{FF2B5EF4-FFF2-40B4-BE49-F238E27FC236}">
                  <a16:creationId xmlns:a16="http://schemas.microsoft.com/office/drawing/2014/main" id="{8CC237B1-AB92-D567-E3BE-1F1F9FF4E47A}"/>
                </a:ext>
              </a:extLst>
            </p:cNvPr>
            <p:cNvGrpSpPr/>
            <p:nvPr/>
          </p:nvGrpSpPr>
          <p:grpSpPr>
            <a:xfrm>
              <a:off x="3507611" y="2425070"/>
              <a:ext cx="1803436" cy="1271519"/>
              <a:chOff x="3507611" y="2425070"/>
              <a:chExt cx="1803436" cy="1271519"/>
            </a:xfrm>
          </p:grpSpPr>
          <p:sp>
            <p:nvSpPr>
              <p:cNvPr id="8" name="Google Shape;228;p17">
                <a:extLst>
                  <a:ext uri="{FF2B5EF4-FFF2-40B4-BE49-F238E27FC236}">
                    <a16:creationId xmlns:a16="http://schemas.microsoft.com/office/drawing/2014/main" id="{48725AFD-961C-13C4-F32A-DDAEB0C2C805}"/>
                  </a:ext>
                </a:extLst>
              </p:cNvPr>
              <p:cNvSpPr/>
              <p:nvPr/>
            </p:nvSpPr>
            <p:spPr>
              <a:xfrm rot="-2700000">
                <a:off x="3507611" y="2425070"/>
                <a:ext cx="548573" cy="1271519"/>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229;p17">
                <a:extLst>
                  <a:ext uri="{FF2B5EF4-FFF2-40B4-BE49-F238E27FC236}">
                    <a16:creationId xmlns:a16="http://schemas.microsoft.com/office/drawing/2014/main" id="{2E5E653F-C941-1493-E20F-2FA56B1C667C}"/>
                  </a:ext>
                </a:extLst>
              </p:cNvPr>
              <p:cNvSpPr/>
              <p:nvPr/>
            </p:nvSpPr>
            <p:spPr>
              <a:xfrm rot="2700000">
                <a:off x="4401001" y="2425070"/>
                <a:ext cx="548573" cy="1271519"/>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11" name="Ellipse 10">
            <a:extLst>
              <a:ext uri="{FF2B5EF4-FFF2-40B4-BE49-F238E27FC236}">
                <a16:creationId xmlns:a16="http://schemas.microsoft.com/office/drawing/2014/main" id="{10A6DE03-AB52-9E31-041C-9EE8754EE227}"/>
              </a:ext>
            </a:extLst>
          </p:cNvPr>
          <p:cNvSpPr/>
          <p:nvPr/>
        </p:nvSpPr>
        <p:spPr>
          <a:xfrm>
            <a:off x="2530365" y="445375"/>
            <a:ext cx="173420" cy="118241"/>
          </a:xfrm>
          <a:prstGeom prst="ellipse">
            <a:avLst/>
          </a:prstGeom>
          <a:solidFill>
            <a:schemeClr val="bg1"/>
          </a:solidFill>
          <a:ln>
            <a:solidFill>
              <a:srgbClr val="E291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fade">
                                      <p:cBhvr>
                                        <p:cTn id="12" dur="500"/>
                                        <p:tgtEl>
                                          <p:spTgt spid="240"/>
                                        </p:tgtEl>
                                      </p:cBhvr>
                                    </p:animEffect>
                                  </p:childTnLst>
                                </p:cTn>
                              </p:par>
                              <p:par>
                                <p:cTn id="13" presetID="1" presetClass="exit" presetSubtype="0" fill="hold" nodeType="withEffect">
                                  <p:stCondLst>
                                    <p:cond delay="0"/>
                                  </p:stCondLst>
                                  <p:childTnLst>
                                    <p:set>
                                      <p:cBhvr>
                                        <p:cTn id="14" dur="1" fill="hold">
                                          <p:stCondLst>
                                            <p:cond delay="0"/>
                                          </p:stCondLst>
                                        </p:cTn>
                                        <p:tgtEl>
                                          <p:spTgt spid="30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9"/>
                                        </p:tgtEl>
                                        <p:attrNameLst>
                                          <p:attrName>style.visibility</p:attrName>
                                        </p:attrNameLst>
                                      </p:cBhvr>
                                      <p:to>
                                        <p:strVal val="visible"/>
                                      </p:to>
                                    </p:set>
                                    <p:animEffect transition="in" filter="fade">
                                      <p:cBhvr>
                                        <p:cTn id="19"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Affichage à l'écran (16:9)</PresentationFormat>
  <Slides>72</Slides>
  <Notes>68</Notes>
  <HiddenSlides>0</HiddenSlides>
  <ScaleCrop>false</ScaleCrop>
  <HeadingPairs>
    <vt:vector size="4" baseType="variant">
      <vt:variant>
        <vt:lpstr>Thème</vt:lpstr>
      </vt:variant>
      <vt:variant>
        <vt:i4>1</vt:i4>
      </vt:variant>
      <vt:variant>
        <vt:lpstr>Titres des diapositives</vt:lpstr>
      </vt:variant>
      <vt:variant>
        <vt:i4>72</vt:i4>
      </vt:variant>
    </vt:vector>
  </HeadingPairs>
  <TitlesOfParts>
    <vt:vector size="73" baseType="lpstr">
      <vt:lpstr>Simple Light</vt:lpstr>
      <vt:lpstr>Présentation PowerPoint</vt:lpstr>
      <vt:lpstr>Square Kilometre Array (SKA)</vt:lpstr>
      <vt:lpstr>Square Kilometre Array (SKA)</vt:lpstr>
      <vt:lpstr>Présentation PowerPoint</vt:lpstr>
      <vt:lpstr>Rapid Prototyping with PREESM Save Time and Money</vt:lpstr>
      <vt:lpstr>Présentation PowerPoint</vt:lpstr>
      <vt:lpstr>Software Productivity Gap</vt:lpstr>
      <vt:lpstr>Graph based Algorithm-Architecture Adequation (AAA)</vt:lpstr>
      <vt:lpstr>Dataflow MoC</vt:lpstr>
      <vt:lpstr>S-LAM MoA</vt:lpstr>
      <vt:lpstr>Adequation - Standard dataflow resource allocation </vt:lpstr>
      <vt:lpstr>Adequation - Standard dataflow resource allocation </vt:lpstr>
      <vt:lpstr>Adequation - Standard dataflow resource allocation </vt:lpstr>
      <vt:lpstr>Présentation PowerPoint</vt:lpstr>
      <vt:lpstr>Présentation PowerPoint</vt:lpstr>
      <vt:lpstr>Outline</vt:lpstr>
      <vt:lpstr>Motivation</vt:lpstr>
      <vt:lpstr>Clustering to reduce graph complexity</vt:lpstr>
      <vt:lpstr>Clustering to reduce graph complexity</vt:lpstr>
      <vt:lpstr>Grain-Adaptive Dataflow Resource Allocation </vt:lpstr>
      <vt:lpstr>SCAPE1: Pattern ID Focus: Data parallelism</vt:lpstr>
      <vt:lpstr>SCAPE1: Pattern ID</vt:lpstr>
      <vt:lpstr>SCAPE1: Granularity Configuration Method for Input Parameter</vt:lpstr>
      <vt:lpstr>SCAPE1: Granularity Configuration Method for Input Parameter</vt:lpstr>
      <vt:lpstr>Grain-Adaptive Dataflow Resource Allocation </vt:lpstr>
      <vt:lpstr>Comparative Analysis: SCAPE Methods vs. Without on Stereo Application Deployment </vt:lpstr>
      <vt:lpstr>Comparative Analysis: SCAPE Methods vs. Without on Stereo Application Deployment </vt:lpstr>
      <vt:lpstr>Take away message</vt:lpstr>
      <vt:lpstr>Outline</vt:lpstr>
      <vt:lpstr>Motivation</vt:lpstr>
      <vt:lpstr>Multi-node S-LAM modeling</vt:lpstr>
      <vt:lpstr>Multi-Node CPU resource allocation</vt:lpstr>
      <vt:lpstr>Multi-Node CPU resource allocation</vt:lpstr>
      <vt:lpstr>Managing Heterogeneity to Achieve Balanced Workload </vt:lpstr>
      <vt:lpstr>Managing Heterogeneity to Achieve Balanced Workload </vt:lpstr>
      <vt:lpstr>Use case in astronomy : Radio Frequency Interference (RFI) filter</vt:lpstr>
      <vt:lpstr>Simulation Results for 3 Multi-Node Architectures on the RFI Filter Application (1.4e7 actors) </vt:lpstr>
      <vt:lpstr>Simulation Results for 3 Multi-Node Architectures on the RFI Filter Application (1.4e7 actors) </vt:lpstr>
      <vt:lpstr>Iterative impact of the method over various granularity  </vt:lpstr>
      <vt:lpstr>Take away message</vt:lpstr>
      <vt:lpstr>Outline</vt:lpstr>
      <vt:lpstr>Motivation</vt:lpstr>
      <vt:lpstr>HPC Architecture Definition</vt:lpstr>
      <vt:lpstr> Modeling HPC Network</vt:lpstr>
      <vt:lpstr>Final Latency Analysis in Deploying Sobel Application Across Architectures </vt:lpstr>
      <vt:lpstr>Initial Simulations to Estimate Needs</vt:lpstr>
      <vt:lpstr>Initial Simulations to Estimate Needs</vt:lpstr>
      <vt:lpstr>Initial Simulations to Estimate Needs</vt:lpstr>
      <vt:lpstr>Iterative Simulations for Optimizing Parallelism</vt:lpstr>
      <vt:lpstr>Comparison Analysis:  Pseudo-exhaustive vs. Proposed co-design </vt:lpstr>
      <vt:lpstr>Comparison Analysis:  Pseudo-exhaustive vs. Proposed co-design </vt:lpstr>
      <vt:lpstr>Comparison Analysis:  Pseudo-exhaustive vs. Proposed co-design </vt:lpstr>
      <vt:lpstr>Analysis of network impact on small and bigger architecture</vt:lpstr>
      <vt:lpstr>Take away message</vt:lpstr>
      <vt:lpstr>Outline</vt:lpstr>
      <vt:lpstr>Motivation</vt:lpstr>
      <vt:lpstr>Overview: Automated dataflow optimization for NVIDIA GPUs</vt:lpstr>
      <vt:lpstr>Présentation PowerPoint</vt:lpstr>
      <vt:lpstr>Summary conclusion</vt:lpstr>
      <vt:lpstr>Perspectives</vt:lpstr>
      <vt:lpstr>Perspectives</vt:lpstr>
      <vt:lpstr>Perspectives</vt:lpstr>
      <vt:lpstr>Présentation PowerPoint</vt:lpstr>
      <vt:lpstr>Why not reuse the work on latency and throughput prediction for iterative resource allocation?</vt:lpstr>
      <vt:lpstr>Why a balanced workload distribution?</vt:lpstr>
      <vt:lpstr>Simplified standard code vs. Cluster code</vt:lpstr>
      <vt:lpstr>Why hierarchy effectively isolate parts of a graph? IBSDF: a Composational Dataflow MoC</vt:lpstr>
      <vt:lpstr>How complex can an astronimic dataflow application be?</vt:lpstr>
      <vt:lpstr>How close are the proposed methods to the target latency according to SKA constraints?</vt:lpstr>
      <vt:lpstr>Comparison with existing methods for clustering on an architecture node</vt:lpstr>
      <vt:lpstr>Comparison with existing methods for clustering on multi-node architectures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671</cp:revision>
  <dcterms:modified xsi:type="dcterms:W3CDTF">2024-12-05T15:14:08Z</dcterms:modified>
</cp:coreProperties>
</file>